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797675" cy="9929800"/>
  <p:embeddedFontLst>
    <p:embeddedFont>
      <p:font typeface="Arial Black"/>
      <p:regular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hd3Lp1aSqgs5VeHMfmJzYB7zRI7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eleted us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ArialBlack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OpenSans-bold.fntdata"/><Relationship Id="rId14" Type="http://schemas.openxmlformats.org/officeDocument/2006/relationships/slide" Target="slides/slide8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2-22T07:37:37.036">
    <p:pos x="6000" y="0"/>
    <p:text>Please read Disclaimer and add anything necessary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VxoQLtg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Greg from the AWM Group. Introduce as a Global Wealth Manager 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Presentation Notes – 3 minutes</a:t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29d71f2db_0_33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f29d71f2db_0_33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8" name="Google Shape;208;g1f29d71f2db_0_33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Presentation Notes – 5 minutes </a:t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697b6564b_0_64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7697b6564b_0_64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Presentation Notes – 5 minutes </a:t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1" name="Google Shape;231;g37697b6564b_0_64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0fef786c6b_0_77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20fef786c6b_0_77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20fef786c6b_0_77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6e0d7d1c5_0_0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116e0d7d1c5_0_0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1" name="Google Shape;261;g116e0d7d1c5_0_0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29d71f2db_0_12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1f29d71f2db_0_12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4" name="Google Shape;294;g1f29d71f2db_0_12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Presentation notes – 1 minute introduction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Summary of the key themes to be presented during the webinar </a:t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697b6564b_0_22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7697b6564b_0_22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5" name="Google Shape;305;g37697b6564b_0_22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697b6564b_0_32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7697b6564b_0_32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Presentation Notes – 5 minutes </a:t>
            </a:r>
            <a:endParaRPr/>
          </a:p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6" name="Google Shape;316;g37697b6564b_0_32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f29d71f2db_0_48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1f29d71f2db_0_48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g1f29d71f2db_0_48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0fef786c6b_0_66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20fef786c6b_0_66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20fef786c6b_0_66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97b6564b_0_78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7697b6564b_0_78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37697b6564b_0_78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97b6564b_0_44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37697b6564b_0_44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g37697b6564b_0_44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7697b6564b_0_54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37697b6564b_0_54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9" name="Google Shape;369;g37697b6564b_0_54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0fef786c6b_0_50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20fef786c6b_0_50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20fef786c6b_0_50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495ac6704_0_58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11495ac6704_0_58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g11495ac6704_0_58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61aad41f7_0_16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161aad41f7_0_16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Presentation notes – 1 minute introduction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Summary of the key themes to be presented during the webinar </a:t>
            </a:r>
            <a:endParaRPr/>
          </a:p>
        </p:txBody>
      </p:sp>
      <p:sp>
        <p:nvSpPr>
          <p:cNvPr id="112" name="Google Shape;112;g1161aad41f7_0_16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1aad41f7_0_0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1161aad41f7_0_0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1161aad41f7_0_0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fef786c6b_0_1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0fef786c6b_0_1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" name="Google Shape;164;g20fef786c6b_0_1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 txBox="1"/>
          <p:nvPr>
            <p:ph idx="12" type="sldNum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fef786c6b_0_29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0fef786c6b_0_29:notes"/>
          <p:cNvSpPr txBox="1"/>
          <p:nvPr>
            <p:ph idx="1" type="body"/>
          </p:nvPr>
        </p:nvSpPr>
        <p:spPr>
          <a:xfrm>
            <a:off x="679450" y="4716463"/>
            <a:ext cx="54387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6" name="Google Shape;186;g20fef786c6b_0_29:notes"/>
          <p:cNvSpPr txBox="1"/>
          <p:nvPr>
            <p:ph idx="12" type="sldNum"/>
          </p:nvPr>
        </p:nvSpPr>
        <p:spPr>
          <a:xfrm>
            <a:off x="3849688" y="9431338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Relationship Id="rId5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Relationship Id="rId5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ryll-schiff-7.jp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625" y="0"/>
            <a:ext cx="9209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-50" y="2051525"/>
            <a:ext cx="9209100" cy="1425600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>
            <p:ph type="ctrTitle"/>
          </p:nvPr>
        </p:nvSpPr>
        <p:spPr>
          <a:xfrm>
            <a:off x="1271600" y="2210100"/>
            <a:ext cx="7002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GB" sz="4100">
                <a:solidFill>
                  <a:schemeClr val="lt1"/>
                </a:solidFill>
              </a:rPr>
              <a:t>Preserving Family Wealth</a:t>
            </a:r>
            <a:endParaRPr sz="5700"/>
          </a:p>
        </p:txBody>
      </p:sp>
      <p:sp>
        <p:nvSpPr>
          <p:cNvPr id="92" name="Google Shape;92;p1"/>
          <p:cNvSpPr txBox="1"/>
          <p:nvPr/>
        </p:nvSpPr>
        <p:spPr>
          <a:xfrm>
            <a:off x="2308589" y="2912923"/>
            <a:ext cx="45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Claire Calder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 amt="77000"/>
          </a:blip>
          <a:srcRect b="0" l="0" r="0" t="0"/>
          <a:stretch/>
        </p:blipFill>
        <p:spPr>
          <a:xfrm>
            <a:off x="-18625" y="4501475"/>
            <a:ext cx="9209050" cy="6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5548" y="4669488"/>
            <a:ext cx="89928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3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The webinar will start in a few minutes, please make sure your microphones are muted and video is switched off.</a:t>
            </a:r>
            <a:endParaRPr b="0" i="0" sz="13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2300" y="-28975"/>
            <a:ext cx="3331400" cy="17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 amt="83000"/>
          </a:blip>
          <a:srcRect b="0" l="0" r="0" t="0"/>
          <a:stretch/>
        </p:blipFill>
        <p:spPr>
          <a:xfrm>
            <a:off x="-18625" y="688075"/>
            <a:ext cx="2445775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08099" y="856075"/>
            <a:ext cx="23190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b="1" lang="en-GB" sz="1800">
                <a:solidFill>
                  <a:srgbClr val="1A2855"/>
                </a:solidFill>
              </a:rPr>
              <a:t> August</a:t>
            </a:r>
            <a:r>
              <a:rPr b="1" i="0" lang="en-GB" sz="18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b="1" i="0" sz="18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984639" y="1564698"/>
            <a:ext cx="45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FCA No.551744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99" name="Google Shape;199;p7"/>
          <p:cNvPicPr preferRelativeResize="0"/>
          <p:nvPr/>
        </p:nvPicPr>
        <p:blipFill rotWithShape="1">
          <a:blip r:embed="rId3">
            <a:alphaModFix/>
          </a:blip>
          <a:srcRect b="1501" l="17384" r="32616" t="266"/>
          <a:stretch/>
        </p:blipFill>
        <p:spPr>
          <a:xfrm>
            <a:off x="0" y="-1"/>
            <a:ext cx="392703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-1860" y="-2"/>
            <a:ext cx="3928894" cy="5143502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/>
        </p:nvSpPr>
        <p:spPr>
          <a:xfrm>
            <a:off x="4467125" y="1131100"/>
            <a:ext cx="4284000" cy="31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02406" lvl="2" marL="269999" marR="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ct val="46875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exemption (£3,000 per year)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2406" lvl="2" marL="269999" marR="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ct val="46875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gift allowance (£250 per person)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2406" lvl="2" marL="269999" marR="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ct val="46875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Wedding gifts allowances (£5,000 to a child. £2,500 to a grandchild or great-grandchild. £1,000 to any other person)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2406" lvl="2" marL="269999" marR="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ct val="46875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Potentially Exempt Transfers (7-year rule)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2406" lvl="2" marL="269999" marR="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ct val="46875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gifts out of income (underused)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521950" y="25590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4700000" y="376800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Methods of Gifting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1f29d71f2db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22" y="-20538"/>
            <a:ext cx="3885596" cy="51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f29d71f2db_0_33"/>
          <p:cNvPicPr preferRelativeResize="0"/>
          <p:nvPr/>
        </p:nvPicPr>
        <p:blipFill rotWithShape="1">
          <a:blip r:embed="rId4">
            <a:alphaModFix/>
          </a:blip>
          <a:srcRect b="0" l="23906" r="45498" t="0"/>
          <a:stretch/>
        </p:blipFill>
        <p:spPr>
          <a:xfrm>
            <a:off x="0" y="-20538"/>
            <a:ext cx="3934044" cy="518079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f29d71f2db_0_33"/>
          <p:cNvSpPr/>
          <p:nvPr/>
        </p:nvSpPr>
        <p:spPr>
          <a:xfrm>
            <a:off x="0" y="0"/>
            <a:ext cx="3934200" cy="5143500"/>
          </a:xfrm>
          <a:prstGeom prst="rect">
            <a:avLst/>
          </a:prstGeom>
          <a:solidFill>
            <a:srgbClr val="002060">
              <a:alpha val="2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f29d71f2db_0_33"/>
          <p:cNvSpPr txBox="1"/>
          <p:nvPr>
            <p:ph idx="1" type="body"/>
          </p:nvPr>
        </p:nvSpPr>
        <p:spPr>
          <a:xfrm>
            <a:off x="4552500" y="1260201"/>
            <a:ext cx="43314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Whole of Life Assurance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Level Term Assurance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Benefits: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Premium and benefit outside scope of IHT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Written into Trust for bloodline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g1f29d71f2db_0_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1625" y="44955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f29d71f2db_0_33"/>
          <p:cNvPicPr preferRelativeResize="0"/>
          <p:nvPr/>
        </p:nvPicPr>
        <p:blipFill rotWithShape="1">
          <a:blip r:embed="rId6">
            <a:alphaModFix amt="83000"/>
          </a:blip>
          <a:srcRect b="0" l="0" r="0" t="0"/>
          <a:stretch/>
        </p:blipFill>
        <p:spPr>
          <a:xfrm>
            <a:off x="4724400" y="2394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f29d71f2db_0_33"/>
          <p:cNvSpPr txBox="1"/>
          <p:nvPr/>
        </p:nvSpPr>
        <p:spPr>
          <a:xfrm>
            <a:off x="4902450" y="360350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Life Assurance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0" l="1565" r="42439" t="0"/>
          <a:stretch/>
        </p:blipFill>
        <p:spPr>
          <a:xfrm>
            <a:off x="5661850" y="72000"/>
            <a:ext cx="3477600" cy="507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/>
          <p:nvPr/>
        </p:nvSpPr>
        <p:spPr>
          <a:xfrm>
            <a:off x="5666400" y="25"/>
            <a:ext cx="3477600" cy="5143500"/>
          </a:xfrm>
          <a:prstGeom prst="rect">
            <a:avLst/>
          </a:prstGeom>
          <a:solidFill>
            <a:srgbClr val="002060">
              <a:alpha val="2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4">
            <a:alphaModFix amt="83000"/>
          </a:blip>
          <a:srcRect b="0" l="0" r="0" t="0"/>
          <a:stretch/>
        </p:blipFill>
        <p:spPr>
          <a:xfrm>
            <a:off x="848025" y="310725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1026075" y="431625"/>
            <a:ext cx="363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Pensions &amp; IHT</a:t>
            </a:r>
            <a:endParaRPr b="1" i="0" sz="1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6870" y="4203225"/>
            <a:ext cx="1431654" cy="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>
            <p:ph idx="1" type="body"/>
          </p:nvPr>
        </p:nvSpPr>
        <p:spPr>
          <a:xfrm>
            <a:off x="522375" y="1118250"/>
            <a:ext cx="4638900" cy="3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200"/>
              <a:t>Historically outside estate for IHT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200" u="sng"/>
              <a:t>BUT</a:t>
            </a:r>
            <a:r>
              <a:rPr lang="en-GB" sz="2200"/>
              <a:t> pensions fall inside taxable Estate from April 2027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200"/>
              <a:t>Value will be used in calculation for eligibility of RNRB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37697b6564b_0_64"/>
          <p:cNvPicPr preferRelativeResize="0"/>
          <p:nvPr/>
        </p:nvPicPr>
        <p:blipFill rotWithShape="1">
          <a:blip r:embed="rId3">
            <a:alphaModFix amt="83000"/>
          </a:blip>
          <a:srcRect b="0" l="0" r="0" t="0"/>
          <a:stretch/>
        </p:blipFill>
        <p:spPr>
          <a:xfrm>
            <a:off x="848025" y="310725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7697b6564b_0_64"/>
          <p:cNvSpPr txBox="1"/>
          <p:nvPr/>
        </p:nvSpPr>
        <p:spPr>
          <a:xfrm>
            <a:off x="1026075" y="431625"/>
            <a:ext cx="363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Pensions &amp; IHT</a:t>
            </a:r>
            <a:endParaRPr b="1" i="0" sz="1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37697b6564b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6870" y="4203225"/>
            <a:ext cx="1431654" cy="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7697b6564b_0_64" title="Screenshot 2025-08-21 at 10.48.2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26" y="1047975"/>
            <a:ext cx="8335100" cy="3902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7697b6564b_0_64"/>
          <p:cNvSpPr txBox="1"/>
          <p:nvPr/>
        </p:nvSpPr>
        <p:spPr>
          <a:xfrm>
            <a:off x="5076825" y="285750"/>
            <a:ext cx="37242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IHT liability + 105%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22" y="-20538"/>
            <a:ext cx="3885597" cy="51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4">
            <a:alphaModFix/>
          </a:blip>
          <a:srcRect b="0" l="23905" r="45501" t="0"/>
          <a:stretch/>
        </p:blipFill>
        <p:spPr>
          <a:xfrm>
            <a:off x="0" y="-20538"/>
            <a:ext cx="3934046" cy="5180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/>
          <p:nvPr/>
        </p:nvSpPr>
        <p:spPr>
          <a:xfrm>
            <a:off x="0" y="0"/>
            <a:ext cx="3934200" cy="5143500"/>
          </a:xfrm>
          <a:prstGeom prst="rect">
            <a:avLst/>
          </a:prstGeom>
          <a:solidFill>
            <a:srgbClr val="002060">
              <a:alpha val="2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 txBox="1"/>
          <p:nvPr>
            <p:ph idx="1" type="body"/>
          </p:nvPr>
        </p:nvSpPr>
        <p:spPr>
          <a:xfrm>
            <a:off x="4249775" y="1043100"/>
            <a:ext cx="46062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93356"/>
              <a:buNone/>
            </a:pPr>
            <a:r>
              <a:rPr b="1" lang="en-GB" sz="3723">
                <a:latin typeface="Open Sans"/>
                <a:ea typeface="Open Sans"/>
                <a:cs typeface="Open Sans"/>
                <a:sym typeface="Open Sans"/>
              </a:rPr>
              <a:t>New Legislation - £1m allowance</a:t>
            </a:r>
            <a:endParaRPr b="1" sz="3723">
              <a:latin typeface="Open Sans"/>
              <a:ea typeface="Open Sans"/>
              <a:cs typeface="Open Sans"/>
              <a:sym typeface="Open Sans"/>
            </a:endParaRPr>
          </a:p>
          <a:p>
            <a:pPr indent="-32512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-GB" sz="3200"/>
              <a:t>Up to 100% relief from IHT on qualifying assets</a:t>
            </a:r>
            <a:endParaRPr/>
          </a:p>
          <a:p>
            <a:pPr indent="-3251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3200"/>
              <a:t>Applies to:</a:t>
            </a:r>
            <a:endParaRPr sz="3200"/>
          </a:p>
          <a:p>
            <a:pPr indent="-334922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156"/>
              <a:buFont typeface="Open Sans"/>
              <a:buChar char="•"/>
            </a:pPr>
            <a:r>
              <a:rPr lang="en-GB" sz="3200"/>
              <a:t>Certain shares in unlisted trading companies</a:t>
            </a:r>
            <a:endParaRPr sz="3200"/>
          </a:p>
          <a:p>
            <a:pPr indent="-334922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156"/>
              <a:buFont typeface="Open Sans"/>
              <a:buChar char="•"/>
            </a:pPr>
            <a:r>
              <a:rPr lang="en-GB" sz="3200"/>
              <a:t>Business assets held for at least 2 years</a:t>
            </a:r>
            <a:endParaRPr sz="3200"/>
          </a:p>
          <a:p>
            <a:pPr indent="-334922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156"/>
              <a:buFont typeface="Open Sans"/>
              <a:buChar char="•"/>
            </a:pPr>
            <a:r>
              <a:rPr lang="en-GB" sz="3200"/>
              <a:t>Recent changes: more HMRC scrutiny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GB" sz="3200"/>
              <a:t>Planning opportunities for family businesses and current</a:t>
            </a:r>
            <a:r>
              <a:rPr lang="en-GB"/>
              <a:t> BR </a:t>
            </a:r>
            <a:r>
              <a:rPr lang="en-GB"/>
              <a:t>qualifying</a:t>
            </a:r>
            <a:r>
              <a:rPr lang="en-GB"/>
              <a:t> holdings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GB"/>
              <a:t>Not </a:t>
            </a:r>
            <a:r>
              <a:rPr lang="en-GB"/>
              <a:t>transferable</a:t>
            </a:r>
            <a:r>
              <a:rPr lang="en-GB"/>
              <a:t> between spouses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1" lang="en-GB" sz="3621"/>
              <a:t>Use it or lose it!</a:t>
            </a:r>
            <a:endParaRPr b="1" sz="842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145625" y="310725"/>
            <a:ext cx="4814500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/>
        </p:nvSpPr>
        <p:spPr>
          <a:xfrm>
            <a:off x="4249763" y="431625"/>
            <a:ext cx="46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Business Relief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ryll-schiff-7.jpg" id="254" name="Google Shape;254;g20fef786c6b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625" y="0"/>
            <a:ext cx="9209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0fef786c6b_0_77"/>
          <p:cNvSpPr/>
          <p:nvPr/>
        </p:nvSpPr>
        <p:spPr>
          <a:xfrm>
            <a:off x="-50" y="2051525"/>
            <a:ext cx="9209100" cy="1425600"/>
          </a:xfrm>
          <a:prstGeom prst="rect">
            <a:avLst/>
          </a:prstGeom>
          <a:solidFill>
            <a:srgbClr val="002060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0fef786c6b_0_77"/>
          <p:cNvSpPr txBox="1"/>
          <p:nvPr>
            <p:ph type="ctrTitle"/>
          </p:nvPr>
        </p:nvSpPr>
        <p:spPr>
          <a:xfrm>
            <a:off x="1637400" y="2402675"/>
            <a:ext cx="586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GB" sz="4100">
                <a:solidFill>
                  <a:schemeClr val="lt1"/>
                </a:solidFill>
              </a:rPr>
              <a:t>Planning Tips</a:t>
            </a:r>
            <a:endParaRPr sz="5700"/>
          </a:p>
        </p:txBody>
      </p:sp>
      <p:pic>
        <p:nvPicPr>
          <p:cNvPr id="257" name="Google Shape;257;g20fef786c6b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2300" y="-28975"/>
            <a:ext cx="3331400" cy="17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6e0d7d1c5_0_0"/>
          <p:cNvSpPr txBox="1"/>
          <p:nvPr>
            <p:ph idx="1" type="body"/>
          </p:nvPr>
        </p:nvSpPr>
        <p:spPr>
          <a:xfrm>
            <a:off x="4400110" y="1177573"/>
            <a:ext cx="4331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292160" lvl="1" marL="6858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Crucial to ensure matches your wishes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292160" lvl="1" marL="6858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Carefully nominate beneficiaries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292161" lvl="1" marL="6858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Integrate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 Trusts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292160" lvl="1" marL="6858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Family Homes - a standard discretionary Trust will not be able to 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claim RNRB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Related image" id="264" name="Google Shape;264;g116e0d7d1c5_0_0"/>
          <p:cNvPicPr preferRelativeResize="0"/>
          <p:nvPr/>
        </p:nvPicPr>
        <p:blipFill rotWithShape="1">
          <a:blip r:embed="rId3">
            <a:alphaModFix/>
          </a:blip>
          <a:srcRect b="0" l="33997" r="17244" t="0"/>
          <a:stretch/>
        </p:blipFill>
        <p:spPr>
          <a:xfrm>
            <a:off x="0" y="-2"/>
            <a:ext cx="393404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16e0d7d1c5_0_0"/>
          <p:cNvSpPr/>
          <p:nvPr/>
        </p:nvSpPr>
        <p:spPr>
          <a:xfrm>
            <a:off x="3075" y="0"/>
            <a:ext cx="3934200" cy="5143500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16e0d7d1c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16e0d7d1c5_0_0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572000" y="2394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116e0d7d1c5_0_0"/>
          <p:cNvSpPr txBox="1"/>
          <p:nvPr/>
        </p:nvSpPr>
        <p:spPr>
          <a:xfrm>
            <a:off x="4750050" y="360350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Wills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274" name="Google Shape;274;p10"/>
          <p:cNvPicPr preferRelativeResize="0"/>
          <p:nvPr/>
        </p:nvPicPr>
        <p:blipFill rotWithShape="1">
          <a:blip r:embed="rId3">
            <a:alphaModFix/>
          </a:blip>
          <a:srcRect b="3504" l="0" r="0" t="0"/>
          <a:stretch/>
        </p:blipFill>
        <p:spPr>
          <a:xfrm>
            <a:off x="5213238" y="-17561"/>
            <a:ext cx="3932737" cy="516106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0"/>
          <p:cNvSpPr/>
          <p:nvPr/>
        </p:nvSpPr>
        <p:spPr>
          <a:xfrm>
            <a:off x="5215200" y="-17625"/>
            <a:ext cx="3928800" cy="5161200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075" y="43396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771025" y="310725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 txBox="1"/>
          <p:nvPr/>
        </p:nvSpPr>
        <p:spPr>
          <a:xfrm>
            <a:off x="771025" y="431625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Passing Wealth Directly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 txBox="1"/>
          <p:nvPr>
            <p:ph idx="1" type="body"/>
          </p:nvPr>
        </p:nvSpPr>
        <p:spPr>
          <a:xfrm>
            <a:off x="599135" y="1120423"/>
            <a:ext cx="4331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292160" lvl="1" marL="6858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IHT erosion through generations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292160" lvl="1" marL="6858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May not be 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chargeable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 on 1st transfer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292160" lvl="1" marL="6858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Wealth exists in generation below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292160" lvl="1" marL="6858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Trusts come into planning?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2" marL="13716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Discretionary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2" marL="13716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Absolute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2" marL="13716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IIP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285" name="Google Shape;285;p9"/>
          <p:cNvPicPr preferRelativeResize="0"/>
          <p:nvPr/>
        </p:nvPicPr>
        <p:blipFill rotWithShape="1">
          <a:blip r:embed="rId3">
            <a:alphaModFix/>
          </a:blip>
          <a:srcRect b="1501" l="17384" r="32616" t="266"/>
          <a:stretch/>
        </p:blipFill>
        <p:spPr>
          <a:xfrm>
            <a:off x="0" y="-1"/>
            <a:ext cx="392703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9"/>
          <p:cNvSpPr/>
          <p:nvPr/>
        </p:nvSpPr>
        <p:spPr>
          <a:xfrm>
            <a:off x="-1860" y="-2"/>
            <a:ext cx="3928894" cy="5143502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 txBox="1"/>
          <p:nvPr/>
        </p:nvSpPr>
        <p:spPr>
          <a:xfrm>
            <a:off x="4244325" y="1130325"/>
            <a:ext cx="45405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Drawdown Strategy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3" marL="74295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Should I take more than I need?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3" marL="74295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I gift it away now?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3" marL="74295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Should it fund a life assurance policy?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Tax free cash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Already inherited a drawdown pension?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8" name="Google Shape;2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467125" y="310725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9"/>
          <p:cNvSpPr txBox="1"/>
          <p:nvPr/>
        </p:nvSpPr>
        <p:spPr>
          <a:xfrm>
            <a:off x="4645175" y="431625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Pensions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f29d71f2db_0_12"/>
          <p:cNvSpPr txBox="1"/>
          <p:nvPr>
            <p:ph idx="1" type="body"/>
          </p:nvPr>
        </p:nvSpPr>
        <p:spPr>
          <a:xfrm>
            <a:off x="437710" y="987073"/>
            <a:ext cx="4331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SzPts val="1800"/>
              <a:buFont typeface="Open Sans"/>
              <a:buChar char="•"/>
            </a:pPr>
            <a:r>
              <a:rPr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Gifting out of Normal Expenditure</a:t>
            </a:r>
            <a:endParaRPr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rgbClr val="000B3B"/>
              </a:buClr>
              <a:buSzPts val="1500"/>
              <a:buFont typeface="Arial"/>
              <a:buChar char="•"/>
            </a:pPr>
            <a:r>
              <a:rPr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Regular gifting to children’s/grandchildren’s ISA/JISA/Pensions</a:t>
            </a:r>
            <a:endParaRPr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rgbClr val="000B3B"/>
              </a:buClr>
              <a:buSzPts val="1500"/>
              <a:buFont typeface="Arial"/>
              <a:buChar char="•"/>
            </a:pPr>
            <a:r>
              <a:rPr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 drawdown of your own pension to fund the gifts</a:t>
            </a:r>
            <a:endParaRPr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rgbClr val="000B3B"/>
              </a:buClr>
              <a:buSzPts val="1500"/>
              <a:buFont typeface="Arial"/>
              <a:buChar char="•"/>
            </a:pPr>
            <a:r>
              <a:rPr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Ensure use of annual exemptions </a:t>
            </a:r>
            <a:endParaRPr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297" name="Google Shape;297;g1f29d71f2db_0_12"/>
          <p:cNvPicPr preferRelativeResize="0"/>
          <p:nvPr/>
        </p:nvPicPr>
        <p:blipFill rotWithShape="1">
          <a:blip r:embed="rId3">
            <a:alphaModFix/>
          </a:blip>
          <a:srcRect b="0" l="33994" r="17246" t="0"/>
          <a:stretch/>
        </p:blipFill>
        <p:spPr>
          <a:xfrm>
            <a:off x="5209875" y="-2"/>
            <a:ext cx="393404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f29d71f2db_0_12"/>
          <p:cNvSpPr/>
          <p:nvPr/>
        </p:nvSpPr>
        <p:spPr>
          <a:xfrm>
            <a:off x="5209800" y="0"/>
            <a:ext cx="3934200" cy="5143500"/>
          </a:xfrm>
          <a:prstGeom prst="rect">
            <a:avLst/>
          </a:prstGeom>
          <a:solidFill>
            <a:srgbClr val="002060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g1f29d71f2db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00" y="4300100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f29d71f2db_0_12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609600" y="2394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1f29d71f2db_0_12"/>
          <p:cNvSpPr txBox="1"/>
          <p:nvPr/>
        </p:nvSpPr>
        <p:spPr>
          <a:xfrm>
            <a:off x="787650" y="360350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Gifting Opportunities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 amt="83000"/>
          </a:blip>
          <a:srcRect b="0" l="0" r="0" t="0"/>
          <a:stretch/>
        </p:blipFill>
        <p:spPr>
          <a:xfrm>
            <a:off x="2533200" y="3655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2533200" y="455700"/>
            <a:ext cx="40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Risk Disclaimer</a:t>
            </a:r>
            <a:endParaRPr b="0" i="0" sz="1800" u="none" cap="none" strike="noStrik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data:image/png;base64,iVBORw0KGgoAAAANSUhEUgAAAhUAAAMgCAYAAACUJJDUAAAgAElEQVR4Xux9B5ydVbX9unXund5bZiYz6RUIoQkIIgooCvpsT0UFFAWRLkhVERQL2NBne/9neXZFUaqEFkgCIYGQ3pMpSab3cvu9/7XOnYuRRzITM8m08/EbJjPz3e87Z5/v3r3O3muv7YhGownYw1rgKFog4Tj8myUSycfW4Tj4xaIJFzyJMJxuL1Y3teHOq7+KzK4Y4nkxfOv7d6KypADxeBy63lDXSo3aYd8xh7+AE+QKh/osj9Szk7rOod7/9WZ//etT76sJsjxwYgQ+bA5ijMO1/0g9D2NpvRwWVIyl5ZgcYzncN6KsNFxQEXM44Y5F4HB78GJDE+669h5k9yTgLHLg3vvvRFlBrgUVk+OxOyKzPJRneSQdyJEAFRMNUGjBLag4Io/9QS9qQcXRt/mkv+OhfBAfyFjD/QCMO11wRRmp8Hjx7PZafP3Ge5Hb54BvSpoBFYXZGRZUTPon8t83wKE8y/8OqEhd/9957XBmlbr+cN9Pw7nmWDlHkccjZbfUHA9l/d/ILkd6fKOxFhZUjIbVJ/k9D/eNuH+kYihT7g8qHl+/Bffd8n3kDTiQOz0H3/zel5Dj9xpQocOmP4aypv37oVpAz/rBHMehvBeOhANi4u9QpzTmz9//fXwkbDbmDTDKA7SgYpQXYDLe/lA+SIeKVAwFBGL8UHdGInB7fXhw9Tp8/4s/NKCiZF4x7vnOrcjyvjGoOBjHwn5QTcanduTn/O+8D0b62ZtooOL1nwcjba+Rfwom3hUtqJh4azrmZ/TvfJi+flLD51RwpxgOwpOWgT8sX4Uf3/0zAyoqj6vAV++7GX6n0/Az9OXkv18Lax6EuGk/qMb8IzamB3i4z/+hPH/DvddESX9YUDH6j74FFaO/BpNuBMP9oDuYYYb7IahIhUCF15eJXz29DP/99V+iIOjA9JOqcfe9t8AzWPlhQcWkewxHbcIj8fwPF1gcyr2G+54aNcMNceM3iloO105jdU7jcVwWVIzHVRvnYz6UD7qh0h9DmUKgAqEA0vxZ+J8nnsXPv/VrAypmnzoDd3/jC3DGWV46yKmwkYqhrGn/frgWGIlnX2MYrrM81PuNV2BxoDTocO10uOtqX/9PC1hQYZ+GI2qBQ/1Q2z/9YD4899OheKOUx1AfggmHC85YGC5PGu5/6HE8fO8f4IEbx529EHffcTUiKjcVS3zw6/XXsx9KR/TxsBd/AwscyntmqOdzqGu9EXdoqPfUaC/aG30mpMaU+ttQdhntOUzk+1tQMZFXdwzMbagPtaEiEYcLKuKsVBeoEFHzuw8+gse/+wC8Dg8Wve0YfOW2KxGOWlAxBh4TO4T9LHAo75mhnOdQ1xqPoGL/zcb/2QQMbkKGsot94I6cBSyoOHK2tVemBYb6UBsuqDjQh8dQu6r9QcW9f/4bnv6vhwyoOPG843H7jZdZUGGf0jFngUN5zwzlPIe61ngFFQdatKOhTTHmHpgxNiALKsbYgky04Qz1oTYcUHEg4KAPkKFARUJpDUYjFKn46m/+jBX/bwm8FMQ67cKTcONVF1tQMdEeuAkwn0N5z1hQ8c8Ft4BibDz8FlSMjXWYsKM4lA/I/Y0wFFgYtsFYJipQIU7FF//nN3j5188ZUHHWB07H1Z/+EDkVccupGLYx7YlHwwKH8p6Z7KDCCl0djSfy0O5hQcWh2cuefYgWOJQPyCMFKpyxqGko9oUf/QLr/7gCHvYDOe+is3HFpe9BJJokg1qi5iEurD39iFlg//fMUKBhqEEM9f4bb+kPW+Ux1IqP/t8tqBj9NZjQIxjqQ22o9MfhGkfpDxfLRh0uL264/2fY/JfVBBXABZeei8s+dgHTH8nupBZUHK6l7etHygIWVPyrJQ+mmnsg0DVSDddGak0n03UsqJhMqz0Kcx1tUKGuHgIVTncarvnOj7Dtb2sMqHjvZe/EJz/6LgsqRuGZsLc8uAUsqPinfYaS4begYuy9myyoGHtrMmFHdCgAY7icigPJdac+jCKJKPwxF/qdblz//R+i4aFViDviuOyzF+HC95+DWIQdTMW7GCxF2z8cfLD+H6lFGsnw9OFea8I+OHZio2aB179nh/u+HO6AhwINQ13HvmeGstDR/7sFFUff5pP2jkcLVOz/QRUlqPDBi17e/Mp7voW2pzYD7jg+eeVFuOC9ZyPOZmMWVEzaR9JOfAgLWFBhH5FDtYAFFYdqMXv+v22BIwEq3mgw/wdUJNzoobLm5750D1qWbmElCHDFTZ/CeeedzkiFBRX/9oLaF054C7zRe3b/aMXhRhoO14A2UnG4Fhz511tQMfI2tVc8gAVGA1Qo1eEKOdDjZfrj1q+hcflWRiaAa+76HM4540SEbfrDPq/WAge0wKG8Z98Q4CescSebBSyomGwrPorzPZQPqMPJ3e6/ezKgIupCfSCIW2/+GsLb2xGMBHDZrZ/Ee845DSHWlNr0xyg+FPbWY9oCh/KetaBiTC/lURucBRVHzdT2RofyAXUgAubrrTjUeZF4BH6XDy/W7cFXrr8LuWE/+vq6ccGV78Wn3nc+QjFWhliipn04rQWsBawFRsQCFlSMiBntRYZjgSMBKoa6b3gQVDy5ZRu+cd09KEQ2gqFenHf5Bbj8fe9AiIOyoGIoK9q/WwtYC1gLDM8CFlQMz072rBGwwGiAioST4lZRJ56rrcX3bvgWnD382RnF+278CD567hkIRdlyzEYqRmB17SUmmwWG03tnstnEzpcKxdEoJQXtYS0wShY4FKDxRkMcinuRSMTgdXvwyNrd+OEt9yAdfvQGBnDlLR/Bu8852xA191fU1D1SjHL7oTlKD4W97YhZYCSFtEZsUPZCE9oCFlRM6OUd+5M70qACiMPjcuPB1dvwo9u+gSxXJvpDQVx120U476wzEY1FXgMVKWtZUDH2nxs7wuFZwIKK4dnJnjVyFrCgYuRsaa/0b1jgcEHFULdUpEKg4g/L1+OnX7wXOZ5shCnbfe0XP4G3nn4KGKmzoGIoI9q/j1sLWFAxbpdu3A7cgopxu3QTY+BHGlTE41GT/vjlU6vwi7u/j1xvDqJI4Ka7L8NpJy6yoGJiPEZ2FgewgAUV9tE42hawoOJoW9ze718scHRARRp++uhz+N23fpIEFdSuuP0bV+KkYxey9blNf9hHcuJawIKKibu2Y3VmFlSM1ZWZJOM68qAibiIV9/91Cf56//8iLy3bgIov3Xs1Fs2bQ05FMv2x/2GlfyfJwzcJpmlBxSRY5DE2RQsqxtiCTLbhHGlQoeoQt9OF+/7wCB772Z9Q4M81oOLOb1+LBTNrCCri/8KpMJ1JbT3UZHsMJ+x8LaiYsEs7ZidmQcWYXZrJMbCjASrY2Bzf/O3f8dQv/4aijDyCioQBFXOnVVlQMTkes0k7SwsqJu3Sj9rELagYNdPbG4+EBYYCJc5EHBG2Jf3Kf/8Ja373GDIzsxFnl9L7vn8LqsqKEaNMt47R7rY4Eraw17AWsBawFhhtC1hQMdorYO9/WBYYClQ4WD4acrvwxR/+Duv++ASysnLg9LsNqKgoKUQ8Hreg4rBWwL7YWsBawFrgnxawoMI+DePaAkOBChfLRwPkVNz8nZ9j81+fMaDCl+PDffffgrKCAlNSaiMV4/oRsIO3FrAWGEMWsKBiDC2GHcqhW2AoUOGGk6DCgc/f+zPseHgFMjIykFmQaUBFUQ7LSy2oOHSj21dYC1gLWAscwAIWVNhHY1xbYChQ4WR2I+h24tp7foT6J1bD7/cjpzjHgIqCrCwLKsb16tvBWwtYC4w1C1hQMdZWxI5nZC0QTxhQcdXdP0DjM2uRluZBQXkR7v3+zcjxp5FTkbydJWqOrNnt1awFrAUmpwUsqJic6z5pZi3NiQG2Nr/8S99B27INBlSUTi3Ht753IzK9XgsqJs2TYCdqLWAtcDQsYEHF0bCyvceoWUCgoo93v+z2e9H5wmb4fF5MmVaJb3738/C7XPyL00YqRm117I2tBawFJpoFLKiYaCtq52MsIGVMHU5HDC0JN268+RvoerkODpIsyheU4wffvBMxTxjuhICFPawFrAWsBawFRsICFlSMhBXtNcacBVKgwkUQ0Rhx4YYvfBV9a/fC6Uqg8thKfO/rdyDqsqBizC2cHZC1gLXAuLaABRXjevns4A9kgRSocLscaAjEcP1NdyO4sRkudxzTTpiB++7+AsIOCyrsE2QtYC1gLTCSFrCgYiStaa81ZiywP6io7QvjuhvvQnRrq4lUzDltDr7xxc+zBwjbnieSnAp7WAtYC1gLWAscvgUsqDh8G9orjEELvJb+IBlzV3eAoOJOYGcna0djWPiWhfjqLdci6rSgYgwunR2StYC1wDi2gAUV43jx7NAPbIF/ggo3tnb04LobvgxPfR/iiRAWn3Mi7rzxc4gw/eGEJWra58hawFrAWmCkLGBBxUhZ0l5nTFlgf1CxsaUD117/JfgbA6wKieCU80/B7dddgQgsqBhTi2YHYy1gLTDuLWBBxbhfQjuBN7LA/qBiXWMrrrnui8hsCfPUKE6/8HTcfPVliMRCcDrd1oDWAtYC1gLWAiNkAQsqRsiQ9jKjawGBCEltp+S21dJcv/N44ni5uw9fuvhW5PayY2moDcdd9Dbc8pnPIt4Tgyvj4CkUK989uutq724tYC0wvixgQcX4Wi872kOwgEBFCG48seJVfP/2+5ARBPoDbTjjw+fijluvBatLEY3b1ueHYFJ7qrWAtYC1wEEtYEGFfUAmrAUUZVi5rQPXfPTT6NjXiWyXHwlXBDFHP26/73Z84D/egVgsZuZvIxIT9jGwE7MWsBY4ihawoOIoGtve6shYIAUIFJnYPw2i33/px3/BL6mmWTF1KnyeLDApgvbanZh11mz86YGfIxZNRiossDgya2Ovai1gLTC5LGBBxeRa7wk524OBim/99m94+Bs/QV5xGaIBIDM3D3s3bsTct83DT372bcRjFlRMyIfCTspawFpgVCxgQcWomN3e9GhYQGCjMRTC/V/+Ntas3gx/wg9/Zga87ig+d/uVOHHRXEQHQYVNfxyNFbH3sBawFpjoFrCgYqKv8CSenykrdbvw9Cub8OVr70ZNTimaW+pxxV3X4D3nnAFXIIqox6Y+JvEjYqduLWAtMMIWsKBihA1qLzc6FjhgSanLg/9e+jz+92u/QrHDx8hEO/7zrs/gPW86FWkRIOY6cO+P1DVHZ0b2rtYC1gLWAuPPAhZUjL81syN+nQX251ToT/pZgEBaFfA48ct/LMNvv/pj5OTkYKC7F3d840acfPJsCnSnmfPsYS1gLWAtYC0wMhawoGJk7GivMooWSIGI1BD2BxUOjwff+d1DeOi7v0FRSSH6u3tw051X4y1vWYRoyMFW6BZUjOLS2VtbC1gLTDALWFAxwRZ0Mk7nQKBCUYj+WAI3f+unaHj6VZgu57E43vPx8/CpSz4Ao3vFrqX2sBawFrAWsBYYGQtYUDEydrRXGaMWGGAf0mu+/B00P7uelR/p6Ovvx/sueSc+cfF7gbDLRirG6LrZYVkLWAuMTwtYUDE+182OehgWUASjm9mN6750L1qe3oCc/Ez09PXho1d9CB9839vhirmNGJY9rAWsBawFrAVGxgIWVIyMHe1VxpAF9q8EaaZOxXW33YveF7fC53ejPxLCR678IP7zg+8AxKnw2C6lY2jp7FCsBawFxrkFLKgY5wtoh49/kebeX6rb6XSihbyJq2/8KvqWb0F+YS6auttwxR2fxoXvOAOJMLuauqwFrQWsBawFrAVGygIWVIyUJe11Rs0C+0cmXg8qHn7hFVzz+a+iuDGEtHQPOgI9+MQNF+HaKz8BZ8iJhFqV2sNawFrAWsBaYEQsYEHFiJjRXmS0LOByutAbHECa3weJYzqibHceiSHh92JzYyMuf/fN6N61Dcj3Ip0cikAIiEfC+Obvv40Lzz4RkQgVsPQ68i9eL9U9FsSvHAkXYglVqEThYPlrQuOUtkZC351wqaSF4ZZwmJIcfnJPIwNwOR1wU+gLEQdiblvdMlrPpr2vtcBktIAFFZNx1SfSnON0nK4EnAQX0XAAPqcXcLnQR8f77Esvsu35VzC3qBCdsT6kJ9J4ng/79tZh7tnz8Mdf/AAR9v5IgYmx2P/DIR4pQUKCwCJFKnUQRBBOmLRPKB6Eh1ocrGMxQEOd3J2kiUTjYTiIN1wxm9+ZSI+7nYu1wFi3gAUVY32F7PgOagFt4h0eB//nZAQiRAFNggpmNIJ0xJt278TnLvsyit0+9AcGkO5IR0ZmNtaseQGX3fRxXH/dpxBhZGMsg4qI5iTQQLlxCYTGNV9Nd9AqYQIIB0KEFPxKeBAJueHxehDVCY4wnBZU2HeQtYC1wFG0gAUVR9HY9lYjbwHt2mOJZLTBSffqJLiIBINwMx2ixMbvHlqK3/7XzxHvBzJc6Yjy3MUnz8W1X7gMeTmMbtARp9IfIz+6w78iuabmSDANIkChw8nwhYNfCcQYeSGAYLQlGu2Dz5fGEz0ID8QMCHG5nYhZca/DXwR7BWsBa4FhW8CCimGbyp44Fi1g1DS1K4/TyVIt083URyQaZakoIxb8/YaOPtxy1S2INgbhdaQhkhjAXffeihMXz0Ag2AOPO31Mgwr1L9FXgpN0u90EC2ayFAYNJ1Mi5Ih4fJkg5uB82JSVGCmN/3ZEmDehbSyoGItPrR2TtcDEtYAFFRN3bSfNzPbv9eEiqIiJWMBD/17WsBd33fYNOOpD8Pv95F/04dZ7bsSpx8xFKMGIxmCkYqwaS3NIHXHqikcJmMSt0O8d/GKsBcFIGl5atQdPP7Mcxy2ajXPfcRwJq0x9JCIEWSRs2sNawFrAWuAoWcCCiqNkaHubI2MBAQqBCBfTHg62MZfD1c9Khbhdbqzc14Trr7odec0uZOVnozO4F1/9rzuxeMZMkhyjcL/GTjgy4zvcqwpESG9DUYlYPMKUho9fHqMDSl0vbNm8Gw8+8ChefmEjdmzdhcqqUnz22ktw4QfORJipnjQSWe1hLWAtYC1wtCxgQcXRsrS9zxGxgCFZMvWh7wZQ8EfjhAU0+POKXftw6833oLiVjtjDUtOMftz27VuxuGY2BniOUgVj+UhxKgQoNC+Hw8v+JcDK1RsZnViLDS/VY++Ojejetxv56RmUIe9HwufCtV++ER+6+F0kb9qS0rG8vnZs1gITzQIWVEy0FZ2E8zGAQqURPOR4U/8WB2HJrlp89/r7kNYXRJy1lonMKO79zu2YMXUqCY5MEagU8wgeFAIn5iHcccQ5tqT6p8anSIpSGMGYE343kZA6pkozw830DSMoYUIkTxqjEsEOJNIyKTnhpXAXsO6VnVj+5HJsIqDobmolj6IJPr6mrDgP5WUFTPH48Mrazajf14urr70F77/urciMkV8SJufEF2GNiBNudm71GjsRdlki5xFcfXtpa4HJZwELKibfmk+4GR8MVDy6dSe+d8O98A+Q2MiKCGdOAvd99w7UVFSYdIIEpI7kkQI5MQIL9V7XzxKnMvpVJJa6XHT04Qj/RH6E10eowQoW/s0pXgidfyjNjd7+ODavr8VzT76IF5euQHPdLgKJCPKyfMgrzcfUaVP5VYnsHB9ycrLQ3RXAE48/j03rd+Ciy67Cx648i4TUNDgCHgIVggtnkICKWhcCMgQk9rAWsBawFhgpC1hQMVKWtNcZNQscDFT8feNW/OCm7yI9kAQVnnwnvvu9L2FKaclRARUxlme4WPap0s9/aYhK4KDginiYMQMuyA0hByIY5vkeinSRNxEYCOHFlxqw4tnnsWLJUrTvbUI6dSkKCtJQNa0YFdUlKC4vQ3llBbzZfla2ML7Bryx/FkLdQTzz+LNYsXQz3nPpJ/CJz34I6QQwbpafBqg46ktPH5y/bag2ag+uvbG1wAS0gAUVE3BRJ9uUDgYq/rpuE350y/3IDEYoCOWCv9iL733/iyguKKJTDTIZkNSpOGKHgxoaJsXC1IvEq8j/YIjC6EwwOAFnXKRLVnSwRNRwJjw+9DLNsfyFTVjy9HJseWYNurubkYj2oqwkE1Onl6NyWgXKq6tQWFqGvFwvwtE4FTTj6OzuRE62D1mZGYgMBPkVwquvrsMDv96It5x7Lq68/T+Qk0mAQ4EsB1MuA864JXIesYW3F7YWmJwWsKBicq77hJr1wUDFH1e9iv/+4o+RGSZPgVoP2WXp+P4Pv4z8rDxKRx15UJHiUGiM4nikRKsSRBj6dzTUz5REJmFFGlo6g3h19VY8+8hyvPL8WnQ1d8LraUZZRQFmLajBjAXVKJ9ajuz8AnjT0imC5UV/qBs+V5rR4GjeuwftHU0oIr9i2uzp6O7tx0BvELvWb8EvfvYYFp/xDlx3xyXkX6QhNJCgvoWiJ5bIOaHeDHYy1gKjbAELKkZ5AeztD98CBwMVv3xuJX5518+QQ35CmP4zryob97OkNNufTW5BiJyKIxv+V08Sw5+g806Vhcb5CymBOshniFJWvKsngjUrNmHpY89h4+q16Gzai+x0B6qmFGLaCRWYUlWJKdNqkJ2XD1WIJgiQGPcgHYJVLkxjuONu9LX38LsKYYJobm2ENysdRWWlBBs+tLRvwY4NDfjlfz2LOYtOwN0/uhWF+WlwB8iv8NourYf/BNorWAtYC6QsYEGFfRbGvQUOBip+uuQ5/Oaen6OAaY4wUwSFNXkGVKR7qKRJUMHe50d2/pK6ZIWFAAVYAeKiGJXceJQ/9jPN8fTzG/H840/jleeWwTUQQEGOFzmFbsw4phILF89FekEpyZd57OfB6EKIWhUkcPrZ20MFI3G2Jg3wauFADIV5hYxStCIUZOO0zHS0tbYjKysHWbmZJqrRtG8H2mrb8LMfP4HiGTX41v23orww34zNHtYC1gLWAiNlAQsqRsqS9jqjZoGDgYofPf4Mfv/NX6PY5UWIDrloWr4BFWlO9sk4CqBCZExTSspOJCmdicaWAax4YS1WrlyLTY+8QG2JVjp/F2YvrMScedNROWMqCsrLkUb5bQe8CAT6eIEI0n1uRiJi6CP4cLCaIz0zF7maBkW+Qop+eJ1oqN/NxmpRZKVlYO9uRjwqSpCfmcmKEie6ezqwb1cjfv2zh5BTWYmv/IxVMNm5o7Zu9sbWAtYCE88CFlRMvDWdVDNKAQp9T8l1G0VNenIpat77l0ex5Ae/o35DDqIkMk4/dRa+/rXbCCqoF6Fun0OUlCpNIXls8R+SAlva2UuESmWhvAb/zcyK0ZxQSsJJeWzTRpRggIUWcKkLGBW2KEeBuvY+LF26Fk+zyVnd6g2Id/aiap4TM+fNwrQ5M1BRU4nconyjDBoj+TJGNU2VnapLqYMaG6YPCO+RluaHPyODDcR8nIcDvT39pmokMzuLXUqDjFI0IxwMmH93dXegomIaX5PBLxfqG+rQtq8Df/rNP1hJUoybCSwWVuURmLgY9XAgjdodLoeHImLsoZJgh1TOyh7WAtYC1gLDtYAFFcO1lD1vTFrgjUCFnG+KGHnXrx/AMz96AJmZOYj39WDOmfPxtbtvobOMsUOpIMHBdRoMsZIEz1R79KSwVhJURKXaSWfvlrBENGS6okZZvRFWiWisH5meOPqc2ajb141Vz2/B8kefx9YXV8AV7cCsuRWYtmA6Zi5cgMKSQmTlME3h9yJCJDIwMAAPAVGGL4PVIGxlTlAhoCTJbp+P7dsJKILsxNre3o6G3bvQ2NxKwJCGRYsWoZjX6unp4le3uU5ooIfn9aKmZibSqWsR6O9CR1s3eRsD+O3/Pki9iyzc/YvvoLomB95gFDFGQBKOAHxM1UTjvL9Nj4zJ594OylpgrFrAgoqxujJ2XMO2gCIGOpI9MpKKlSlQccf//A7L/vvv5BfkwtHfiwVvX4Q7v3QDIwhszsUQg15zsEO6DyoJdbupSsnbSJNKgQiVg+q2jugAd/TqO+Ij1FCJKP/HzX2A5zT2t+Opv63B2uWvEEyshYdRgNlzSjHv+OmomFWOnIJ8uNOyGUVh91TTvpxlpby4l47dxy6rxDMkchL2MIqgZmhp/F0gEMDehgbs3Lkdzc3N6O/vR1YGq0dCUeTl5WHxSYsxheWm3b1d2LtvH8mbYfT1hdEfDFHfIpeVIQRX0Qia93Wiq60Xf/vfh9EeysEtX78Nbzq1klmWAaZWfEbDwpdIs11Oh/0U2hOtBawFZAELKuxzMO4tkAIVqWiC+ZlpAQGGW370v1j168e5u882oGLR+SfijluvpWJlhPyEf0YgDmQEl4tln0xFCCnwiobTAKY0BCrUgtxFbkaEYlKKaMArxYkEWlv78ezja/H4X5ahfvOrYB8zzJ5ViHknzkbl3Nnw5xeZ7qFq0x4nKEmBIUUkDMhhXsZPiW79LKluzae/t8eAidraWrS1NCNGFU7TwZSpkrbmFqKdOHJzc1FMUa/ZC+ejYlo1BpgS6dizGwMBKnY63AQgvfD5XYxaTCXR0429e5vR092L33z779jTmsAd99+Ic94+k/PhfN0ZjKgwf0M72sNawFrAWmC4FrCgYriWsueNSQsQF5iGYgYhGy5Dsr+GnGGCP19330+w6YGlyGAlhHOgFye953TcdMNn4RZfQSWZg1GOA01O14ywJ4eTaQ6PR0jCtC1jNESVGHTWUT/TFm4Eecvde7uxce1u6kw8iV2rViOTqYP5J01D9fwaTOVXdl4uPHEvUy/kW0g9M8byD47dxRRHgkBC3w1fglEJr5eiVqzuiIUi2LVrF3Zu347uzg6CASe1KyiYpYgMIw4Bgov+vj6CJEp6s22pUjoz5s3BopNPRkFJMYFBH0FOO1raOpHO8tPO7i7k5eSgpITlprzHnpYWRLva8Of7H8KO2iC+8OPbcOZZs+GNOBBkdMYrTog9rAWsBawFhmkBCyqGaSh72ti0gECFggQGVEj6mi5fvzPqCwQWV3/9R9jFCqw/8MMAACAASURBVIsslmUKVJz6/rfgmisvYd9wEiophT145gEnJ50JqWAqEiHCZpROVkDDQylt9emI8J7bd7Xg8UdW4MUnX8JAcwfLQoHp8ylYdTz1JaZXIz2DYlUepiiYgohG+pneIJBglCHGclMXuRNe9vxQVCKNfAmntCsIeDo7O7GP6Yvdm7dQUbPbVHSIS+ElsBGfQueId6GQSYx/6yOwUPQiwTkLaEi6+6y3vg25hRmGWzHAipGOjg4ZBb29vQZgFBeVMmriR3tTPSJNbfj9Tx7H5n1x3Pa9W3H22xYQeCVtaQ9rAWsBa4HhWsCCiuFayp43Ji2wP6jQrl8/p0CFvl97z49Q+8Sq1yIVZ/3n23HFpz+KGB18gk55CEqFccIGqjDtoeiCm3wDlmJQDwJobQvgV398BKueeBZdO7ajhlUUs46rwNRjpqNqxgLk507BQKIL7hBBCB20w0VNCW8YIUp3u8hXIHOC40o34EARChev29LShvraXYaE2c1qlXBfr1HiFFEzJCDEQ1UfAjaKZLjZU0SgQSDFdD1lyqO7q9dEVqZMqcSbzzkLU1hW2tLSaCpBguyB4iE3Y8+ePfz7FN7fj7z0fOxt340u3vvxX63Eqq178Pl7rsN/vvssy6kYk0+9HZS1wNi1gAUVY3dt7MiGYYEDgYoYAQUlp3DNXT9A3ZLVLMHMMpGKcz52HkHFxxAfZqRCJZ2mbSirIVTWKW5C7e4O/PWBJ/HnBx5Bxt5WlM0owoI3zcKcY6ehpLTUpDkUJekZ6IM3yohGGkEJG4Yp4uHiz35GJnwZlNZOZ+kogYTP6ydPogXbN29Hf3cPKqiEWVxUgL6eXqx+abmxAjGJARbJclX27SCQ6CHgcDHakUkdCjcFsRTBMACEnIi6XXVobW7DcWeciXeefzZKy/JYnhoy5E5FPlQtomhIrrcYniLCm5xsBPr60bWvCUt+8xReXLkNV9xzCy764FuGsQr2FGsBawFrgaQFLKiwT8L4toCIk9zpu6JMRZAm6WB6wMnwv5MEyjb+/Lk7vo2Ox15GBvthxNCPCz7+TnzyovcbLkOEBExPnE7fze6ejCLEpVkR9XL3r/IOyVUxAhBmx1C2HxdI2b6zCw+Tn/HInx5GX2s9ZbSzcfxZczD/mIWoqp7K1uVMp4iDwUoO8RtEusyi89YREaCgw8/Iyib50v8aATJC8uSmTZsMACgnICkj1yEYHEBL0z50dXUhOtBvOBERqmm6KeCVmZ1jSka7WN2hVEkauRi6XpTpGX96piGNdrS1o4NkzgyfH8GObkw/bgHOfv+72ICMnVkZYukjN0MlpwJkIaZCnFTrLCgpgdeXhoG+AGq378ZTDz2NjWs249N3fhkf/vDbOR+WyFLrIsIqE5eHHV9NBIdRGyM/Pph/0gfKIK/lX/gt4/sJs6O3FrAWOAQLWFBxCMayp449C0iOKs7dvpvqUgIV8LAEk70xBCqaqUJ5+Re+BtfqBkQp/NTZ3YJLrvs4Lv7we6nXQC0IVlY4XXwNyZPMSDA9QUzhDqGX4MNJMJGDDPR7I3SyXXjkt8/jHxTSCvTWYta8Qhx/8jGYOWc2SqdPTVZv0DQCEiJ1uvizEaZS+3KSOeVgFU1QRYfEtJTm6GbVhSo5andtY6lnAaqrp5lS2FYKV2Xl5qBIkQryJOq3bEFDw160MzXR1dlneBX5RYW8PpuJSWkzzPkTVwUYeQnx3kqJ6N4iY06fXmOiIH958AHMnDsH5134TkPeVOXK3tp6AgyKW3kdaOvogotjq6ioMGPoJIjpaunFEyScrnxpFy6//jJ87DMfUKEJDaTUjWxF8ESiqJPt5FMAQk/H6wHGUETYsfdE2RFZC1gLHI4FLKg4HOvZ1466BV4DFXESHKmtkKBUtZONNVyssGhkuP/ym+5CeNl2uLOzGakI4eLrPoEPvOtsBEhcTM/00+nTsWrLTk+rFuIeNufyKFVBx7u5sxtP/WEVHvvrn1mauQ0nsUvo8dSYqJ49DflTqpEg+TLuDBpHrtSDyJY5vI9SJhFyNjyMLDjIWcjm71xMmyRIqAz09mHLps1o3LMXGf50zJoz06RpRKL0MrIwbeY0E9HYx6ZiSnGwDhTbt+0kz6Ke53QZAFJczJQFIzJ9jGK4Ex4T6ejvHTA6FVLVVPdRzW32nDkoqixHx94m/OPBhzBnwXyccvaZbJtewQQK0N7YjNb2Ro4v13A4lBLJZN+QDKaKuqn22bivHU//6SmsWFOLS6/5DC677kJmgSiMhUyocMXl62FahuRStWwfVBi1IGLU3xJ2ANYCo2oBCypG1fz25odvAfIVFKkgChCRMsYMhIvgQG3B94QHcMWNdyGxohZu8hwGoj24+OqP4SPvO49VGCGzKxeYcEhoilEOAQodqzfU4uG/PoP1z61FNysjZi8sw6KTqlE1swq5BVVIS8/hPWNMc/RRDjuMMCMEqqZQiaaAgMSr8ungjc5EegY5DhEECWK2bd2MzRs2IpdOe9bMmcaJd1HxMp1pi5LyMhNhMATNnh4WpwQYqeg16ZMBRiy2kW+xc/tOE03QV4RCWX0EHCwwxa7tO0wHc0UvfOl+5JcUoKSiFAsWLjSRki4qbooo+vDfH0LZ1Eqc8ba3obRiiqkg6WCr9Ajbt2qMne1tyM3PMSWtbm86+gdCGGjpYGXLS3jm2Zdx0WUfwhXXXcx0keTIo/ASeEWYftlfIl32e/3Ph7/G9grWAtYC48UCFlSMl5Wy4zyABdQPg7wCdhsVqIjS4bmllElQsTvQg89e91X41zYhziqLvnAHPnvbZ/Af572FaQo6ZBIvATpQRhoSBATralvxm189ghUPPoH0eDcqazJx+ilzCCbmIJf9MxwEE3G3Kj/6SWrsYIPPCHLSswyXQjwKpQLy8/MNwEjKedPp9oeofrkTGzduJIjwYNasWeb3vb3dJpVRNEVgIh2hAPt0kEMRUPknha70XfQEvcbLyEXzvhZznYK8AhSwu2iETl0Rkt5uciB27mKzMb+JYpSUFSOvmP1D2Hwsh8CmurqaIld7CX6C7J8WxxOPPsZqkCqc/NYzUMAohpPj7iLvopM6FlmZBDWdraYle/ZgZ9Qeghv0tuEff3gaTz6xE++99CJ87vYPsecI1T/Dfs45OU9FKPQlQJFSKU0pm9pH11rAWmDyWMCCismz1hN0poOggoqXMepIROjkvKYkxIPtfZ244cb74FhVB0cuSYuJHnzq85fg3SyzVPMvt7Qm6BPXb2vFX/60FCvJIXCEmzBjQTGOOXkBZs2YCU9OGisqWF3h8bPLKaMH/Z3kFTAyQXntjLR8kjsDpuIiPUstxk3LUONUpQUhZ77t5XWGlFlaWoxMVlh0kZjpIYCpoEPPYlokxGtJaruvm1EPAgtpTYRI1FT6RBSGGMWsjC4GyajdBB2qANH9xOFQyiXMfh2q6Mghh6KwsNCkP0QyVfomJycLFeVTkMt0SVtHOxrrGlCSmYfnnl0Kb1YWTnrbmZhSVMLpxCn/HWKkopXzTKCts81IkxfydaF0NjAjOOtt6MTSpzbh8WfX46wLz8W1N1yM0nyKcPFGrzVXGwRSFlRM0LeanZa1wDAsYEHFMIxkTxnLFmA3TylkE0RIQjvsjBlQ4aB+w5budlx11dfg39AIRz5FoKLduOr2q/Gut5+OIDmO9XWt+NlvHkbdqpVIdO/F/OOrsZBgorSiHO70XDpmEivJ0WBiBX1dneyvEUI+d/ASq1KfDo+X+hKMVIgzITARJ5cjxsE01NVj3ZpXsad+L45ZMMukE8KMCKi6oqqmGnmMZihNIk7EAEGGQIWqKgQY6KKRke4jYAiQoNmg/IIheCq10tHZblIqRUVFpt15Eys8+sn7cPNv+YVFBmgkyKJUxMDHeym9ksYmZQUEDvmFBUYkq2F3LXIys7Fi2XKTbjnp9FOZ0ik0lSVdPZ3UsWAZLKtd2ltaeTUnMvJZ/urO4+/7CXq68NSjK/HAH5fjfR/6IC6/7kPIL8gwIEcaGYpMpKIV+zd6G8tPjx2btYC1wMhawIKKkbWnvdpRt8D/BRUiXgpUbGIo/9prvobMza0YcLPLpyeC2+69E9VFU/D/fvJbPP3kCsz0xzDzhNmYwa+isgKjZ+FXxIGVIwnyLmIRL6MTXdSUcDGtQTBB0OBlRUVONlUyyZ2Is3rCRCaoL7GvYR/q6bSb6/YZzQdVf6QXZ6CyshIzZsww0YR+ggVVdagxmCINinqoYoRSmEk+BAGHIgydLBtVdcj2VzcmUwq0q5x2FdMZpSw9VbpFktv7autY4ulFdn4u1T3jpgJFIKWQfUBKi0vgYEojg6AkPzcP6Yxi9IWDLF9tRoE3EyufWgoQFJx+2pvZ3KzQNBEboJZHZ0cbgQQrV1hemhhIIL28BCESQyPs8hppasYrK1bjF79agnMvuBxf+c6HDTgR2NGRSvukohWWuHnU3xD2htYCo2oBCypG1fz25kNZQHoIJjfPkL5poGV6bkgEis28JHUd8Ri17XA0mYZIMGIRYpmlmyzC7fUNuOpTJGqS/3DMwumYs+gY7NvdhLVPLUM6m3+ddObxqF48i2H+IuMYUzvuUJCOXn03dB8yNuQw1aXUwwiF+BI+f8bg75iSYJXE7l07sad2J7kJbOylziB8XZxAQ2ChuakT5573dsxbsADNrU3G4YdDAeP8YxEqYpIc6stIRymJmh5GFzJYeqqoRAvFsFSh0bCrHo88yC6rrMqYM2cWSqaUop1RkyCFtTJJAg31hRhx2cNmYkzFMFKi6EeE4GDGrGmYzq9AoNfoeCh9k5HN6hBeX6zO1uYmdj11Y8PylxGiWU84480om1JOOXASTyXp3dWBGKtgQkzLuMjP0BhlnyDJm51NHVj13Epqdvwdi079MG760icxY24pUyHMJZEQ6iTvRDyXMIGSd7BrbKrBm+mXxvPCBFOapxEXs4e1gLXAhLGABRUTZikn5kS0003teuWsUy3NNVulGlzkK7DfqPnyUqvCzUZY6kkeTAc2dNTit/f+DTVFeSQg9GLN2le5+w7jtONPwvwT5sJXTFVLIhKlCdTTQymJAJ2mDoEHtSEXW1KOWA7QRSKmyJUaj5y+pK4b65vQ0txILkTIRDKUJlBjsBidq8bb1tZh+BbV02pQVkb+AgmWIYIKRSvKpL7JluwCNTonRCCj+8jpirSp+yvasfzZ5wyfIp/RiCAjDXlMZahdeg9/l6DoVzOrO5r2NVP8Kh3l5eWYPXcW9SjyCbDiPIciV7SHUkSqklEnU83NQ9EJRUJENF22bJkZ71nnvM0IZMXV7IzAQg3MNJ7uvm5GMeImkiIFTxoLbSw33bx+Ex78zRIUTJuOm795OxYvno5YfzfSWWob49jjnhgJtER85v7J1IjmJnDioA3DAlXJdq/2sBawFpggFrCgYoIs5ESdhna2yYhBUgtB4lFygMn8PTfhFKeKM1qRpvpGOq4oyZgOOuIQhateWF2HlU/8DY07tzIq0I+Zs2dh0aJTDCchSH2JqI+75C4SIgkCeljGKX5nplqkD2ouyPlJwVKOVcCDG3eCgQG2IN+D3bt3G2DhCidYhUF5bKlp8lBKw0eFSjlm09PD7zMlokbDIp9S2Ry0gMUcakjk8dqFFWXmdSpL1TmalwBHmJEMI7vNe27csAE7t2yjmNV0lFayXwejBgI2QQp4NbPteUc70yBsPlZeWYW3vu0sNhQLkL9BZVDaJMefZcCPJLkFJNIzM0yfEXEwFC3ZVb8bOVTKXLNiJfopoPWWd56LovJSQ2QN9fajmaRNzb2HfUg0NmlhUL6L6Z5e9FEbY92Tq/CXJ15E8fSZuP2rn8cJx8+Ak+dFaBMPBccCA1HzetnURJa4lpp/CjxN1OfWzstaYLJawIKKybry42TeCo+btAadcSQWfq1DaGr4qnj0+ln1EesF/0qUkYutG/di6aNPoXbTFhIpA5g3fxZm8cvDslIHCYlq5aEKi1gixPB8WlIFk6BAaQ2Vaepe2tGb6ERaOtMEyc6gdbt3YQdbkHdSBlvjkqNMo6MOU8EzyNSDxKnkdAUE0kjiLCrIh49pCznTCCMhAgs9TCco1XH66acnu4WS56D7K0oip63fqbW5yJ2bN28mNyKbPI06NO3Zh4XUnTA9RdTzg1EHk/7gbn93XS3aWRK6+KQTUUUVTYmApTGSofEV5ZfQsfcRBFCam8BAQCIrM4fFMdTSyC9Ef4QlrGxAFuzswSur16CYfUdqGOmomTaNGI3lpixvDZEHEiMxVZ1SNU6NzUdtjS5KfQfbgljxzHJGU15BRkklbr/3yzjmhGq4WCnjY5+TBDkn6vCqOWp+AhgCiPrZTfCnFvL2sBawFpg4FrCgYuKs5YSciYPh9oQpq1SuniF1RgDkkOT45aw91KOIMkgRYP5+6+YGPPvoCuxavxFFhW4cd/w0ajJQRjvdQ3Dg5u5fpEhWiBA4xKUxQUVLN0mOCYbg5SzTJG89KFolIGN26L0B7OVOv5adQztYcinHqpC9gImAhrgeEaVhXGmszugxUYQICZ6lpXmYScfcx1SH7quxyqHvJdHxrLPOQjk7hBqyJtMm4kLo31HOS8qaurfKQ1UqumfnDhPRkAKnuot2E3T4eY8oS08lxe0iAAmoZSrBRg2jBf4Mn2l/7mMqJotlow6KY+VkMxdE593SvJfpmDZ4SDBVKiSPPAyJbinKsWzpMhFT0MN0jZqiLTzlBGQzhZJOkmcPG5AFpe5JkCE76foqhxVvYoCRm05Gbjau3IglS9bAX1KO6+64BmeeuZh8EfFPkzLlLoZ5ZHdFWNQ2PhV9Gqr1/IR8qO2krAUmsAUsqJjAizsRpuZiuiNqUh0st6Rjoi9kYN4xKLbkAN0p1q/eheVPvow9dbsoDAUct5jdQtkgK40VDmGWhCpKwC09Yj1sEEan5qTjlTS2mxcTMBB4kJOUE9Yhxxdii3CVdNbtamDqoJ1VH+ypwWiGKiTiJILqHHEs1Ciss6OHjpfOta0LvYwKlJblY/EJC5iOKDZRjC6WfZoKDx49/X1YdPwJqJxaZdIA6kQqZztAAqeHYEXOVl1EVSlSRtXLEEtOE1S8XEZtiZdffhlvOu00zJ0/zzQN2751Kx17shX6rHlz2AMFaGltNSWu6ksi4GUIpoy0pKV5zdgVZdG80ghQXHT2gb4INmzZbCpJ3ORnJMilEKgpqC7DiRTIKsrLN5Ujra0t5Fh0mihFPwGQCKfiWGSlu9HW2oXOlk6sW7kWK5/bwBRLOa7/yk140zkLkEbw1S9JdIIcAUMBK6WwdA/xOvU7e1gLWAtMHAtYUDFx1nJCzkRkTC9TCXKQqmzwehhdIFDgP02jrd//7Qk0bliPQl8CZ7z1ZORVlyORTj4BIxfpJAl2h/rQQiethmH5dLCqeAgxJK/yy0zqUGRQkEqOUpGEVM6/vbXDcCbq+NXbpjbhTEcoAkAoIgCgnb4cY39/AJ1dYWzbuA27dzSgu6OXjjKM2fOn4R0XnoWCUrZAHyQnmmqPwdblqqQ4/oTFJjoh8KL7SvgqTMErAZz+AKMCPAQM1OQszPuoJfrWzVswbfZMAzg8BDUrX3gRTYx8LFp8vGkyJvcs0DJ16lQzToETH8FDGp2/AICbUY0IIyO7tm1l07AWAoxWammwkoTASqqcU8rKkc10zVnkZWzdvQP95EWcetrpqGQHVoEA8TIUqRAYUuWK0jlZ5E3klExBM6M4nXv3YPMLm7GUEQtHTj4uv/lqXHjBmaya4RwI6tysChGIiJLo6eUvI2r8plyRPawFrAUmjAUsqJgwSzkxJyKipgmbM//uJvGRvglrX92GpUtXYhOdeVVWnI2ypqN8ahFyC9nenNGHGMtKB/rDVKWkIwtSW4Glmj4SFB1MfUQjQXizM0zVQ76bfTkymP4YdPxywrW76tDeSp0G8imU5ti0ZoPp6qmdtoiPGou0KoLs+dHJCMTy5zairbETXnY6ZeEmiaJh9tvoxgUfPBcLjp9DUSv153C8RlBUlYmfY5nPElOBizBBhWlGxrmJc2C6hNJ5Ky2y4NhjkFVA/gP5G13sHKpxCiC4yONw0zBdHZ0ENgMUoCogl0Qt0JOE0jBTI4bsSZDiIxjwMc0T53fdNzuDXAh2Qt245mVWcsQYoQBaKdLV0dTCCpR05JYWYNbCOeRrpLOypQ6NtMniE07AVFavKMWiCIUqSiKD6p/qG+LNZKqIcwn2BtG2dx/Wr1rDipJNpHOW45O3fADve98FBGJMFzFNo6iKAFYayawxgguTR7KHtYC1wISxgAUVE2Ypx+ZEJEOgnbjRJyAfQuQ/HZKBNt8ZTYgxjBB3SU2SKQVGGBxRAgP+J4ej6ICDEYUuijBtZKOvZ59chk0rX0BhRhwnLZyBitNO5O5abcXJrWCKoZ/pBDk+vV5ES/1euX85aS+rHopYMun1MP3BqIGqIOLRAYbvW9nefCfaWUkhZ6rqEPEW6urqmFKpRy/TJuoTogiFiztryVq7CVxWvrAaa1bvNO3DvQQFDmpOhCMEHLxmzewpuO7zV7BCZA+d/ADluAPm9ekca4Lhh5y8bI6l2MiECwAonaJogCpAVInS2NiIY445BgUsN9XvFSEQoNGcjL4DAYbmqaiBylzl8PU7D21tZL8pnqXMgpMiYJIPVz+PDJatZvFLzdTWvryaY6a9I07Tl0SRiryiYixcvAiLTznJSIwLDO3ZVYu95Fyc8KaTMYORE5WGKpVTX1+fFL1iJU4L00M+dkWVzULsddLX1oPVy1bhyceWwO2fx+6m/4n3ffydSS4Kl99FKfVwJAAHSbBs1WLmkEyJcN0J2ASslLLRfVLlxGPz6bajshawFni9BSyosM/EEbVASuxosC2EcR5yFKkGVAGCiSw6aDYJZUiCipD0sok08h7ofbh3RzDmw+oVm0nAfAZbNr5KIBDC3IU1mHvcQhIKpzCCQc4FnZKIi2rCpV2w6dZJh5eSjTbERzrnNDbukmNWV1A5TDnOhl3bjQPXUVM1lQJRWUb4SfwKAYBVzy0neZJExX5yMujkMjL8xqk73T6sX7cJa1fvRn8fW5KTdyCpbfI4KcnNOhR3BO96z7ms9BCZEsaZS6ZbZbBZlPpWa3IXnaiXpEWBCs0hJcCl76r8mMlOpuWVFQZoKJohJ5sCFRpvKhWh82UHHRqjIi4DVL9UhUiCIE1aG5qX7KBxdLS1oK2pkeRL8jjU04RkS9kgKzcHmVT0nM8IiYCKgIMkz1WSurN2N05gdUk1yaciXgrEiJuRbBvvIJeklxERCmz5M9k/JYbGhma8/OJq/IOy3j6mQj52+cX44MfO5/0I9kiu1TgdLlXzsCkZnwetlWygQ+NM/c4qch7Rt6e9uLXAiFvAgooRN6m94P4WoIqDiUswOE9HIS2J5F/lXHU4XWygFWbfCDpAFyMZbjBdoBbiIT/WbWvGE395DNs3r2F5Rzfmz5nKdt5UwJxazspR9tPgjjfRkawGCSmFwN2thJ30sxQbxZUoE/Cg00qJZimD30oewlaSHPexoiKL0QqRJrWb76H6ZDolssvKypBOpypxqHpGMDqbu5gS6UAXSY55eTnIzs2iYqYHDSzzXLNiBx3yXlabsLcGOQIR6lYEyTfo7u1gl9MKfPzS9yIziyRF9uQwkQgCgMICNupSa3OSOrOz2PmUDlUtz1XGqvSFKj+2bNliCJfTZ800QMKkXeh0BTD0sw4BjVSDMQluGY0LRjkknBVjNEKRAYleZRBEiawqPols0dhQb4St1FMkYfqXx8zc3FQMzSspQmlVFedIgEFQtZeKnrJdE0GHIhqnkShaXcOyVUYspM0hGxrqLKNKXe1JsaySolJGjPqMfsaLz66kHPorcLIB28cu/wjef9H5tDWjJpL1jpJHYsiaKV6FKkOSeh/JShFGfyyR036gWAuMKwtYUDGulmv8DdYphqRSHdwxKw2hQgyT0qCzMGWiMYbyXRSicjAc7mJqgODj1VX1WPLgo9iydi132B5qJpRi5oIqRhvYb8OXxXRDsmyzq7vNRCjkiLWzloNVeaWIjEphyIkr/WJC6KzS6GM55u4d243WhEpDi1gqMqWswoAA5g3Y+6PURDSkFaFeHs1NTSRfUtuhL4ju1k40kRial5+FXCp0Ejugh+qbry7fgXru4tV6XKApyHN7yHMwpEzu4D/48XNw4omLTGml+BAqC+1k5KO+odZwI+Yfe+xrUQGBCI1d3xVtUARjxiCoSOk8pKTE5YiNpgYnaCpRREBllKaLJakigLpkW+l2cEz6vdGWII+hdtcOSnSTP0FAIB6HM4vVHF0shSXA8Psy2L2UMuQsYRU/w2hukMvSxuZidO+mrHXdunWG63H84sVcVhJmqWEh9c0I7a41GWDPE71W0Rjdt6e5k9U56/HY35ci5szBBy79EC6+4v3kVBBoUv2UgZqkDLsUOAe/S8ciCaCkLmp1LMbfu96OeDJbwIKKybz6R2PuJAOm+BOmI7lRxaRHdrCoUwTJGP8q50/QsWFTEx7++7N4ecUKFKRHsGhuBWYfO43RgyKSK/MZF6dCY7gHfXT0cZZC+p2Z8BQmVSjlxLNYySEwoUM/K2oh/oOccx2jDnW7dpu+GzmZWcjJyjZlliEORaWbOYwSKLqRbEPegyhbge+j/kIPZbdJETVcgZZ9jGxk+0kILVCLCyQ47nUrd2DThs0UwSK/gD9L3EqRggQnKxLjm86ei89e+RkCFwKa+lqqa/YaGxQwzVDJ1IabkQtFBBSpkCNVlELAQTt+aUqoH4dAU0qbI5Ua0DV0vjQuDGdFtiGYkHS37CFQEaFCZh8dvuxcTAVNtTYXQGgkmTKDc9frEgRTGQJpg5GQ3OJCZOXlslqExFbeI5+8D0mZN5LMKcKoxqnS1oXHLmJ566nwsNJGxNYBCXKRRdA5mgAAIABJREFULKoxqGmaJMNTQGeAyqPrnluLZ5asp2RpPt564VvxySs/Rp0MyqOTeSvMl+RTJPu6SMcimf5QRMuCiqPxNrX3sBYYKQtYUDFSlrTXeUMLOES8pLORgJV2skxYJHs/kFth2mTTYdfW9eLPDyzBiqeeRHF2DMcurETVjBrkV1TxXHINKCMdpPcXgVE74jjD5j6P+lhks5258zXRKnEL5AgNn4LOSUJS4k20NDYZR59OlUkBDTkunVNIcDCFVQ1y2EoliJPR3UmtCepOKMTRSmcYVBqFXUkTJGDKKXvJ98hgiiTGKISLvIpdmxqwetVajocAx5lm0goCJYo0yDnWzC/GO971dgMqouSL5BM0VFRUoowdRGMkrToULaADFYhoYmREXUqVAkjxKDLJhdC/X8830Gs0jxCrMJIcjySoGCCA0hGnAqY0MHoYOSgvLeO5bG7GFIakugUCWhoZrWD0oodS3IpYKKoQ5zrNXTCfBNIiA8TyCLyiXCtFgXIZPVEEp5V9Rjr4+lWrVuHUN52OuYtYxTJodzUpky1FkjXlrLy+P4+lox1BhFr7sPFl9gp5+Dm2p8/Guf/xTlx5/cUoyFY0QjLlyfRVqqzXyLEzdyPAYQ9rAWuB8WMBCyrGz1qNy5HG2eTLSe5DnA5UkQpVQEiwSToTnR39eOCvT+LVF55DoK2e1Q6zsODE+cihU9Pu3CdxKfiYtmhjjr6dnpKEw/R8AyISJPnFHGzxnVdtnJ5xbHSY0n1Qnl+VG710bE4KPulQWkGOeICgpJSciaqa6iTBkOJSCtn39/ZhgA5WPTdSmhXbmCZh/Si5CD6TvhHwcLFcISOL1RYqE6XaZ2tjO9a+soVOPI0cBvIyOtrpzCmJzbJLyWBXzChEzcwq9uzIx5yF81DASIr4JBqv0h8RdTSlV1XKQ1EA/V7zMdEGRSAcLFSlY5ezfo0Xolbog+TGAY4/BSqUDgkRWJguoJQhVwong8BA0QwBIultCITo52Y2IFPpalcHSaIcwyxKc5dOrTAt1HPIGWlniWmYBE43S2nVL0QNzzJYhqt+J62NzSaS8/STT+F0alqccPJJSVEsRnlkoz5GLRK8poikpJ6QN8IOqkxT7WOfkW3rd+KJx1ex82k23vrOt+LSyy5CUTErUpglY2zFAAsBHAmLaf6pVurj8uG3g7YWmIQWsKBiEi760ZyydpwCFExQEFAwVcF8ee3uNjzyyFI8tWQZCmJdKK4qxrzjZ1JkaQozHNqlM/xNoaoBii8F6KBjdDiGE+CnU2Rppot/y88rY9qgkM41qYgZpqOU3HR9bZ3Rb5D+g0L6LupGSF1TKQalR9Tbwkk+gXpaBFhmGuRuPkInJm5GjF8Z1HEoKCk2UtQvrnoJnQz7uwiEnByXQvRehvvzCAAMfyIQpdJkK3Zsa2Q5qrQmfNzFS1RqH2cJSnWX4vSzT2IjsxqUTytmeaWafLEkVKBIvUx4X/1s5MYZjUhVxKjyJFlW6SHIoUDUYBt1rZsAho5UpELpHENu5HiTVTCct4irTNsEyO0oKSkzEuN7WamhXiSygwCPaYzGKM6++lYcf+IJBFlVyCjKYREOAQ4FsAh50MKqjyAjHi6uR5TpFOlh5JAr0ci0UFdzO2JMr6zasBaz2Rzt2OMXsUw21wACA9AYVZIERV83+TJeVnzk+EkIZRksIx3rX16DF5ZtJsgsxZvOXYhLL70YxSVZJK8KVCQ1Pf4p5X00n1Z7L2sBa4HDtYAFFYdrwYn+egMKSKSjhxAXQsTAlFMz5LoY/57gLpoloNx4c7vJtEacTs50+iSXL8pW4j5FHJxo2NuPB//wFJ577CmKRXVh4ZwKVC3ULn4KeRMZZsdsSJVMlYREdqTAlI+pBpEFk6WFTiOnnZdXYCoPxJdIcFxNexro1JuoEtk26Kh5P9V2ckDdlI/uZOOr89/3Hu7a042jVXdPAQpDfmTpZYRzSic5MZuph2w6TVVhNDXvM+H+fbubyCFYhVzu1I30NwGMkzt+6T6EWO3Rz93+uld3M9rB6IBap5NT0dZCTkYigBNPPwannnMSprDPh5y5nH+qY2eSW6LkD+3KazlY6ZBOroccqmkwxujJgKpDOF9FIESalOS3rmMiD7yvHHw0HkrqUwwKc+n1Wq9uym4LiKUThKhcVCWkilIkq0cY/SGoaGY0oo9poZrp01DJRmQuzs3DyIQiErKBpMPbW6gUyoiP6YWiKArtlEv7dxGY7N3XhHBnM1pYOZJbWILpMxntKJtiJM2bmvaa/ipuNmbp7OkkoOK1eW+tb6CzD6tfXIXl7DcSCZfguFMW44rPX46qymwkQr3JlIcnCwOkU3j5LCSjMgJXSVJnElwxrWJ1LCb6p4+d3zi0gAUV43DRjuaQk7tGOlHDzhdxTnlu7SaTIkjcWMJNZ6S/yTkrPZAgyEgJGjnowFrqAvjHg8vxj4f/RqnoXkydkYviKcWYMrUGZZSXdqjkk441wpCEQui6bjp3x0oDqBRSDk3ONSMz2/xbDsX0zWDef926V01Vh6oZJEBlog5q0MU0hwiD/a3d6GKKYNaCeZgxewaJgSzNHOwK2svXFzDUX5BfxOhEiQnxu3lfzbWltSkpRx2Mk4hJ1UyCFqUm5KhVxaGdu5y9yjE3bWB/kPYBozLZy8qOdvbCcHkTOP2tJ2DRm49NlqiSy5EqB9X1XytzHWy0pQ6pUg0112SlypZN7MfRxRJWAh2BEkU9hNIEEFQO28YS1xNPPJE6GCWvaTyoqkZRD3FPlO6RAw4NCmTFCaL2EXyJpCmdDtlKzc0UTShkZEYy3/7sTANspKeRnZVriKcxltlKslycDLWIl3BYAUWy/NT8kJZG675anu+nuBhbnFO5Uy3dS8vLTVWIKW1lmkRpr9aOVrOefilpEgy27G0yc3xx6Qa0dQdw2tnn4MprCCymkj9DFVRVflCg3ZA/dfyzMiRJwk2lgpKNyexhLWAtMFYsYEHFWFmJMToOF/UVDGBg6Fq8Ard21YOyAvoed7DjJ0shxJWQgJVxLhl0RpxPM/kFf/n9S3jmH4/BFezFzKoCliNWo6iqCC52zkzQgadT3logQjtvaR+IqGh0GeisBSBM2oLpADlkOUzdWt07d+3aZaojsvzkO/DQX+IEAUFKUyuX3z/AsDt/zuK1QgQrbvbuEDBRLwxdV7l/SU/nFeSZe4owKWJgjJPVeLQ7N4JMlPpuoKrmlo0bSBhlu3BKgadT4ClEAqdSDupLsn1rExp2tzIdEGS0pIMAhKTQXC/OOf/NmLt4DoqLi18Ttkrt1s1cVBZKgmJJcZkRmBKPQIBADbzyGKFZv349WtrbcAJlssW3UKolwfsq2qGxyWnPmD3HgA4JUWle+l2YaSOpccoOAmoSmhLHIcCUTy0rYHZu2WbAiyplBOaMvDdBQllVBUtqmaZRSoa6IQJRWQQBuqYiN7K3xL9kJ429rraBwaBUO/NkSsbD0tSp02egiiJZ3dSqCLOPiQiz6QRiakhGOS6uKSMSBEia04YVq7F8+SY0tUZx0plvxvW3fo5pMJYWS4GUi62CZAWpkhVEauKWTP9EWAacBByWyTlGPzrssCapBSyomKQLP9xpx2PM+zMykAzUa8fID3Tm2dWyWsQ/OZdeajO4GH5PY6MvumGG2nvx7D/W46+/X8r8+l4qYJZg7rGlyM5LZyXCNPImMrkLb2VUgyBAglFMVeSSUJhDpy8wIN2IbO60c/PzjEBTUubbaaoxduzYZqS4U1UCaq+tI8ydeDLKwTQMz9eYlalJZ5VIDrkEPpIrg4xiaPc9wJx/Dq89fcYM41S1M5eTVQmonLVJP/BacsqtTa2Gg2AiFZyviQDQEmpbofGlU+dh6+ZGbFq73fQWEahobelATlEGzrvgLMw5dhYKyEVIqWUmK19ozUFuhNI4EtlSpYYiGuKBSJxrx7btqK6uZq+TsBmbnLkAlq7Tx8iL5qioSQN3/JWVlQYgvLh8hfm9SmQFNPT3PtOcjKkZEjhFOhVhcy1LQuXgp1ZWEfzkGnntNJ5bxIiFOC8CY7qO7ucl0MliBKOF6RNFLPy0gQCXSKCyd4gloTmM8KSRYOlRtMn0J8miTPlcqoFW04Y8jxEh2VB9SASM0sgt0dgEIgPkv2x6ZTuWPvESQWgQi898Cz534xWYNTOX5M5+PlesDlF0jIRVkTlTYl+ak0nHKQxiD2sBa4ExYwELKsbMUozNgST7RyRllNX3QbvDZJlfsi9HtIuttXMZZud/Td1RPPPIRjz6x8cRaNmB+TPyUDWbegzT56KwcprhVTTSOTsZSveq3wejCh7uyJW/FwKQQ82kwqQcvsoR3dwlq4mldsg7duxgfr81WXbIARhxJI2LQEA73jCBTlLfIc1EOtRBtLWlHSedfDyyWNEQkg4Dx99L5yYnd+757zTgYKA/qUopHoBIkSm9Bs1Z0Ywtm7cZ0qNfKReeo/JL+bE0pitKy8sIVnxY98pOSlJvYqVJjBoaPUxNdFKZMgvnXngm5h4zx8xPTjSlMZFsm57kqgjQNO1rNFUVWXTiIouqLbkUNRV9KCdAECjJpmNXxEavG+B4FHUxPUMYIZKTV1pBPAyBjmkzpqO9q9NENDy8fpS2UYltQhEhRj721TeQW9LHPic+FE2pNIDClLEyYtFBLoaiCEYIS3LZEhYzqRsnVTX3mtbpsn+Ea6foksCFk+kaDxdKKR4HCayEJMjIzUdx+RRMra40oKiTapt95LYIqDQ3UxadfJesHPJDyMkZaGlG7XpKsT/1CrY39GHhKW/GDbd/DvPmFZGkmySe+hhJERiLELjpu55D8SxspGJsfm7YUU1eC1hQMXnXflgzd5GoGTKEOHLn6NCjLNFM5rSTvSbIxGM0wo+lj27AX/7wIPP2mzG1JhNz51eglLyJisoCSl6XcEfL0DzD4c0t9XQmrN5QmoMlmC7u1FUxkJGRBBdyhHJOOhR2371jp3G4qs7wpwtkJAFFjBGJENMNvd3ctTPXr9beXpIBsxjxUCRiT8M+E5Woqq4wPS0GGMmQQ+6leqTG/+a3nElIxDA+UzpKOQTpqBWZkNKmwIecmMZSX7eHu/p2AyZ6uzuN085VFQUdvEiL3nQPXnx+I1av3EBSKsEVm4+1cvddVJaLt19IHYf5c5JpF75OYOc1gqb4CnL0kicnSAkykrBt8yberw4L2MFUh2Su1XJd9tA15FyV+lGEQIBEvUE0VgedumS0JZMtQKDUjKIwmrd4Imm8ryFwimtCMNHIFuVKhYj86WfkRWAn1SFVayEip8ZqlDh5Xw9TPLnqicIoRxM5GZmMmkgTYx9t7CXBtKujzQBPRXF0LapvkK9LQEKOyEymZyTopb8LhKjc1E2Aonn4uV6uNJawpkXRUb8LuzfvxUMPrcK2+i6c8OZTcMMtn8NCEnl1xAy3Rmg2KXQmCe/kd5v+GNYb2Z5kLXCULGBBxVEy9Li9Das5okyBCFCI1RdmswbtjuUIxSl8mJoDS/7+GHavXYfKonTm+KnNMHMKimpmMrReSqfDkDjD2MH+LopLkYDH12bl5Cb7h9FJZvsykclSTzlppQKUy1fqobF+j1G0VGdTgQFz0HkKUAgEyKkZ4iN7d+hQ9YiiAaVlJdRoCGPdmldN6+8iEhDVnTNMZUbjxE31igNlJBNWTqtmB1KCCaYTROAMkYsg569rq2dGUVEJp+xkpIRVEr1s0kXQoXsUkXcgsqaEsP2ZaXh6yWo2FttKZEARLVaWdHR0oaSqEOdd+GbMpv5DKm2xP6hICVrJgWs33ky1zt3kiWiMAhByujnc7RcWUuNhsDeIriPCZk5+gbGBSmjLyoopk81KGYKhzSSULl36HM4+5+04lT06FK2Qvco5V0WZFNmQfSXQ1cO/ZbEFvIMCXjm0vQCLql0ESjSGFOfDQcCm8TgZsmplCiTG66UxzdFLTY89jHiECFIUSellZEivySPgSqp/JhVNEyyznVpTTa4Gxb44hqT8eC8jIRT7IrjJzKA6aSzAKA25G0wdbVm7k6XGL2JXbQtOPPUMXH3TFVh4DNuu83kL8TlSlYspt3XT/gwZWcXNcfvJYgc+QS1gQcUEXdiRmpY+uE2fDgpYmQgFnQSzF3jqqTX45S9+j65Ndcgv8aFmXgmmzZ7KzqEVyYgD+RVgWWUnHW070xdSr/TRgRr5ahPOTkYrMv0k7TGc7eGutS/QhwbqTIhT4JTY02DTMc1FIXQ5PQEFOWc5ZeNsuwgICDxOeNOJprqgi84yncBA1QUiWBaxARi3xoabYBp6cQfdQ/6Cylgr6ewGyOFQZUOChEalD4xkNp3uAO+jSACZAqa0s5udS036go7T7P5JEPVwHG6mDJ545AVyKnYgxlRKoC/A+XZiyvRinPfeM1gNMcs4V4GRVMvylC6FHH5rKwmYLVSiZLWEFC5jHIefVRQ6eln2KdKlzhdHQiWtTqZGktEEL7o6e7B92zrze7VY2cWojkiRc+bNNfLfOsqnlJk0kuGBGCIrxakISNTQTK3PPVQr1fj0OvEstHapRmVGVIuRgCzyUWSbhj11SOd81VNE5FxxQfp7uzBv4ULyVdiUjFGjGCNZPoLDfLZ272O5rs+fy7H4Uc4mZdII0TPUT1AxwFSIGp51sKw1jSWqYS62m4qjQQK4nRt2YsnjK0le7cO0xXNx2+03YQGBRSwu9VCCVEZinA51fB2UfB+ph91ex1rAWuCwLWBBxWGbcGxfQDtTVQAoXCwfLclsBYwDdGJqMBWKki/gZekme1t4KEEtkr126cEESyv573Ty+xJsNx50ijWRgdUv1OK3P/wTtlEYqoy9G+aeUMrceQnKplcin30j0hgaVzQgwJ1riH0npDmhna6iEEGmMIxwFcGEShe1K1ZuXM6ldvdOAyZCHJfKHBWq1660j0TAHlVicCcuZ6Yx+5mWSHEKNm/aahz7gsXHsLNmUtNB91c7b3XezGAUJCVxrQiESk2VghB4qKKj8zKF0UbyoDgd2o3rEHioJ59BoCI7L99EKPRavU6O1pSVcgxGHyLNjX88sxobV25GtJuCU7x/F9MWVRVFeMdHz8U0RkNSoEKvT3EXWlubsZ2Kndqxi0ORqm5RekegK0mCDLHstvo1ToaJtEja/LWunty9UzlTfJN0cidiBE5KGQkoCfTMn7eA0aJsRieSipyp3hqdTFeoesKolqpHB69XW7eLAC+d9wwYBdGA7k9AWExQIk6G+p6INyGdD1VjxAgqdu6uRRXXfTZJmT0EOPsI5AQ+VBGSznl5FXliJEmN5GIEANNYFVJZXUNOCHuUENgoQuTn2iuiolIPEw1j2VCYz83al9aQp7IKO1+JY/7p83DpjZfg5NOONUAzwWfCw4ZkelAcCZbh6tkwPJUkYNW/tYYikSZTJvawFrAWOFoWsKDiaFl6lO5jwv0sfTQfsnQkcrByJgIbxjnxQzzC3aXTQ0esVEcwwd0oP6C5K3Qwjx30srwv7sS2V9rwp1//GSuXPUunGuQOfArmzJ2OwikVRuPAR75DkL09TP8JOmHWa5hqDjULk9CU7m8iEyonpC0EcpRq2NNQZwiJQYbRRSaUU/Wo4yY1H1QpEOZ45SSyB4Wh8hnx0PhF5tR1Vj69DGGCprLKMnIImP9nBEOcCjk/lYAqsmCctKmCoJjSYJRD99Z1cktKzXhF4MwgcTGlZNlHp6oIQc2MmWbnLievcQhQpHpzmJ4dFPZ6/OlVWP/CRgMqehjV6KRORc3UUrz7E+ejpmZqsjRzsCy2k/wMKVlqHQSMJBCl65nmZ/ydSKly/sXsoKqKDvETjODWIFk2xckwvBLZi2MMElg01NUa0CUnGiW3Q5EJ0/qdlSE6VJKp18qZe3hOB8t9dV8/ozsOogSlUnIYkdD8OwjGlH6ZXj2dPU4YMSF5k4xYgrsuZBB4iLeydQsBEcmqeaV5RoQrixUfzfta0EjRK0V9FAkp4nrHeM80AosY11VgdRrtKTCnqJOZL/udiKzaxUiQ7G26zTIVFR4Im3TOSys2YsOGWlTPmE/y5vU4/pRZbDsfMF1T4xEPrxk280zxKzT+pJYK5eH5ZXUsRumDx9520lrAgooJvvSSk1a5pZFy5pHMlxNM8IPXCFRJGTKQ3Nl5SJjTbj0cZpml0hd0TUvZhfPh3z+Kras2wU/HMmt2LiW1pyKnrJBlkyWMErBvA512QERHOvPEYB+LDIa8tdN28ANfIXU5TVUNpEopVckhbQZVDyiiIRKmHILaaCvnLkeu16RRy0KRFl1L4GjW3DnwsReFOopKgbNxay0d4h7Dm8hgaaRIgEZciqWQOvS6lIqlnE/qS45HjrSIZZwiGNbX1xsQYsZJ56avJjrWeQuPMTaTM06VWaaqN0w6hLv3vz22DK8uWwdnIII+Ovi+rn4DKt5z6QWYPn2qAVNKLzTwHhqb4RoMRmmys5PpBoEJgR/xH5TOSJEnJQqSaguefE2SX5JSzhQZ1Qhm0UYNe+rN31NEVzluqWSq5FQaIyZiw2sonWN4DbRHBsGO0h56XSDIklymfdQ7RSROgQWlvkRUFXCJEpSq4Zp5VtSWnIC0sFQkTDUdyzJA7tVXXzVNyxRl0njTKfnNYJURxnJwTaQHMrWqmk3V2HJeYI2RKc1dZandJMJK4ruIHA39TePdtnMLXliyFrWbOlDMBnNX3noFTnvbcXxWKP2tsBpbygd4rkS5lA7RWMTdTHJuBKQG+TgT/H1up2ctMFYsYEHFWFmJIzYOyg2RNJdkyQ/u4gYdlZHSNhLckqrijj7I/Z8+g+mP123Yg1/8/DFsePwJVmgEcMyiKvZ3mI2SinJKWpNoyaiGlBT7+rqSPSeUTqED047cpCB4mYJitiynUJScuvQmIuQHqGOowIR0GST97eT2NbXrliNQ+F7gINX5Urt5OZiNGzeaXewxixcZPYV2OkKBjUBbd5LUyOoEARlFXUQIlOy1HJauI3KjQJXRiuCOWfeXMqXuW0EtiGkUamrmjllOWE7diDjxfEVKpjBcLyeqygUdAkgp3Qx9T2Ok4oGH2K596Rq4md7poWMVqJhaXYr3XvIeTKuZgp07d5pSVb3WQ2CUahqm+7e3s407MZ6iEhqn7JZUI1XJpCSqk7oWWjsTcRj8vUm9cIwB8jgEIhQZ0DlSzUxGVJIgLcAUQIg7/9mzZxunK46GCJuqnEmBijZW12hsmn8HHby+1zDtIoGxQH835s6dy9+3Gn0MpaW0RirdNUCVACKDayzCqX7/zDPPYNasGUbwSwRXn4S1mIpx8sGSMFaE6y2Rr+kzmQohSBhgakXE3M4WCmuR/KrX6PlRRCopN0458J31eGXZy9i5rZWy7WX49LVX4Zx3L2YUhW3dGR1T+aue3wBBneYt+yUjNrKjBRVH7KPFXtha4A0sYEHFBH8sFAqXSFXScSdD7XJMJkSuHaSLKYsQw/h05EF+4L+yehseeWAZnn9iCT/kw1g8azpmLCxD5UzunpmCcLry6EfoHNjKe2CgBY4YnYZ2+PxgT2lZqJQxm82l1JQrw5sM66vd9l6mOrRjVzTEwwiK6ePAcahkVF+qIigkEJHTy2Q0QrtlRSDk/FatfMn8vpyRBQEXRSlM+aRkt+nMfXQm0rRQiWU3yyU9dHJ5dEwphU4BAO2I1V5c9xVA0d8GGBmRM/dyDupsqihBKkUikJNJdUs5bQEMRQc0phT/QY+O/v3nh57B2uVr4WDKRo3Kujt7UT21HO+66Hz6+aC5lzgcphcHnayuI8ettEsR25Kr5NKkp+hMU4qbUe7ETQWGWsenQOAgKFREQ4fhdRAPyr4m1E9ApShUfX2d+bvSGSHqOgiUpYCFzpXTVqRC4xLXRammVBdURS30e0V4xPvooIaEIjkVBJOmlboiNryX1sL0TjFkSelGuMgR2WmAxdlnn2XG08TX9pD0asAY7SZNCd1PwmQi506bNoPpM1amcEwRrmMjIyTZXO/2TkZtOH/TWTZKsNKzF3vrt+MlSnrXb+0j8bMAH/rM+/H+S85n47O4saOkx/U4JcWxkjwKgWkrjjXBP+Ds9MacBSyoGHNLMtIDklNiR0zu6OS49OEfIrGNtDgTug/TEWsv17inC7/+6d/x59/9Cfk5cRx/7DQsmDsP2dPp6Omc3XRW6hYaDcWNY0kkVN4XR2ZasdGaEHFPyoxFZPhLM8KE5LmLFbu/rZntsuWUpXYpzy8iJR2Zzkk2zhowHS7lJMVdkGNYzM6ZcryMOxjZ6p1UmFRlSCGJk5pHDvP6cnxScIzTeagSw5Sfqj8F/11YTAVP003UacBCqqeIIWhWTzWOU0cb0zBKpSha0ciIh9gHAi3p3FUbB8Xoh84V6NHP2tEnw/+cM3/Wvf7w4JMGVCTICxmgg+xm9KSsvBCnves0VDFNlIpM6H6KeMjJC7xUV5MoyuoLw0FR1IPz15xMiorzMGkcI0ye7LmiddR8BAw0VzMOAjyRT/Vv0/mU6+xl2L+hoZ4EWHJjmIZQGW8/IyhaN0UsdA2BO0WEkuqZyXtpHFqTbAI6rZcqdKRnoUiLAJjAl0BDkH3rk9UnnYbMqespolDHe86fPx/zFsxPAkmKkjXt2WfmnE69DdkxzStRM/JemGbR6yqnzzS2F0CRXZopBObm+FtYEaOy3fK8cvQTwPYFSATduQcvUSBr25Z6eFgx8v5LPoaLP/5uk+4IBqMElkn5ddlb80j1WBnpd5S9nrWAtcCBLWBBxSR4OpI73WTVgCowYkxdpLFqQRvedu7U//SLh/D4Hx9DGoHC7JnFZPRXoLymnCRG7i4zc6l+SSBCh9lPMp2H4ELOwWkcK3fKdHr6WV0+Fd42hEKGyNsZxpaD0E43pXuQZOSHDI9CH/o6V6FxOVMBAJ2nMkWdo94Vcu69zPNLn0LS3FKe1O5VvADl08KMAAAgAElEQVR1zDQ7dt5L0YmsvCyjDKnrCTgoctLB6Ih4E4YnQUemiIDC6kqXdBOwVDP1IVKgVD6r+G8BBUU5RERURYaZC3ficlJysnL85v48NOZUNYYiFVtf3owwyZ4SMO9o7qADLsJxZx2Lgsxk+kWEUzntispyVNewI6ghWAZNZYSuL0BgVEIlGrUfwTBV6ZFMhfxT3TSl36FIhaIsijwp7SNiriJSIp3Wsc8Hr2r0NuTgGWYyQE3lqck5JVMNaveuNUzxWNqpuqk18FFOe6Cz24xtN4GZ1mP2nJlmXXWdzPQMEi2bCYDYSl49RwjOxN8QaMgiH0P22UqlTEUMpEoqIJLNUlOXUwRL6Z2QzkudjAISfUXgFLlU91XTMz8jOmphH3VEkJvDSI6D92AEYy+lwl94/iW2uO/inKK45JqLcfkVH9Ejwi9FevisauwULxPnQ6qv9rAWsBY4ehawoOLo2XpU7vTPEkR25TA7XHEh/j977wFl2XWdZ57qylVd3dVdnXPOQCMDTCIFJjFYVKDCOIw9yzPjWRqPrTX2kixZ8kiWbFkaybKXHDSaNWNbXrYp0yQIEEQkcgbROefc1VXdXdWVc9V8377vdD8UGwApkQsD4D2uIqpfvXfDufee/Z9///vfdenKteH0yGOPp0f+zXPpas+JdPtdK9Pq9UvSgkULUhslog226iaFMNk3lNovt0cnUVX8DdDMebU8t62VdMAsxJ40edK+mnW1Qr5zJ06lLjQLVnPUIZy0AsN9S5nLGBgoZTMMzHY4dRVsUDOov/HGGxGMDN7qDPRtcBVcr9cEwcKUSpRGCiRkFCxPsO9EM3bSVH/YM8QS1K6Oq+EwKcthSsVt2WVTSn6AtIZ9NlooN+2nnLG9vSPNBNQsXb4sgqU+ESEyhKUYpMumYMignJ0t3X8GAgf3H0pPku+/fIpyWM59xEZZgIp1a1elez57d1rYOjOCtRqDVazIBT0BhtSTMKZT5vzVtZRSCBEd5UtKZaNqArJppMdkgI6KBjwdsphTkeJAqa25YGVM5kKxKVfkwsWz8fm2tvmkFQqRpczB2rVrAVwX4rxmY0ZmamjJkmVp5crlwUxYgTMLG+0xSnMvkjKSoTl4+FCkcLZt2ZouY7VtOmQWwELgJmgyVWXaJqpVSHG4r29/68kACOostDlX0LuIlIdCWquRTO/Imy1Ay7J+00bOHIdTUibdgDj1L1cnOebRutTWDMDlNrt8tSOdOHYq7X7hYLpyCj1NzUT6/Bc+nX75H/xt7mtACQZZDfVNnLNiZH6qKqDiXZl4Kjv9wI5ABVT8//zSu3qbToNHG+hST44ZqPwmCDBw3UzHkOXMoVaRTjHZjqGMr5NKn2Q2nmRlzX+6R6bS408+nx76Dw+mruOX0vrNVFRglrSKSb9p7uwoDQ23R4KpAjp1BfbhcPVvQHdFPIuV7TxcHQ0wAyWKXqvmdsyR7CsxRZMwjy+aZwEqXHEOsUo3SEQ5KEGsm8AvBb5h0zoYEcCDfUX4zpmjJ9IFTasWLaSLKY3B+I4vqzqsDHGbc/h+kS8nyMKOWEmg14XBUxGmq2aDoBoNW5q7Gvc8/K/7VxchyAmBIwFY0WYLYCS6iUZAmsDs6lpppTsW3zNf3wTwcZuuuA3CloaePX4WOv5U6rhwLfX3wDzABF3t6Uxb79iUfuTTH0OwuTTAj2OVBZ45nZHLHj0PX9lyOgPBG8BC58gbTmAyEb6yAdjb3cINsAGnz5wKQDaHDquCuuhxQirKFIw6Bv0yHK9lKzGoYgzcl11ifY3iW+E16KYE1bE7x7Y8zvUwFo5zD9fWTq2mkQovjKkQbmKlGYDl6N796bZ77qTd/Yp0+tzJYLEGACpz580HYOFVQoLL1xj31dx5C/AG2RDj1M9nOts7UyOY62rvtWhC1tQC+0DbdO+xs8dOp0MHDqW+izXpIm6t9//kF9Iv/tL/mlpoljuFaLWmFn8MrpnYTJxWxYPBLRJdaGMs+Yfi0SnpjMqrMgKVEfiBjUAFVPzAhvKHs6FYbJm+kN51liwFn+w2OcJEWcNqXTAxCVU8Wot5EXqJminsq/uNPJhW4QPQx68vP3cwPf6nD6WOI4dZLTak9duXsDpfEwHcVeYk4CQYBdMT9uNgpa57pN091UfY7Mvg4yrdwGu/iiuXumiBfRJL7bNh5CT4qOazrvgnQDd2p6xDKGqgMLhmRuIY7o9+5tbbbo2Kkj77WbDvga4e8vAXwrpb/wvLVAsnTzIxbFuQZWCcZRAETEhzG7xkQdQ9CDqk4P2bQa7Lvh4wBbmhV/Tu4LvqC/zd4/L76kEMqDYYM+h0Y2Al2JBSd/yXUqngdj1mqyIKcWBT6r3al3bt3I+QkLLLXppfwRh0drWnOz60HZvuz2LpjdhULUHJa8KAnIWX5SCiHFTkO+mGQLPQVGQwUg4qysHGze7AKZpuCT4uYbHtuLXCLHUzxr7XBSBoZUwdiwXcAy14iNgPRRAVgEsXUiMxLxuRqYPR1EpfkQmOZ936NUVaCibDqguZC8FAbXUdYz5KS/OXoprmx3/iL6URypH1ItHldBwwKQNTx/i3LWxLg6Sg1MQM26129lw0FmuDFbPUuAPfC+/7AdxWs4+F3x/GrK0dG/fXXtgBG9OXuvsm0/0/dn/6+7/+C1inC4a45rUyJ0XayLF03DIjpEFYI+com1Z5VUagMgI/uBGogIof3Fj+0LZUnld3J+VeBeQeeMNQgFkVYKJ6sg4ra9gNXA3rGqrAFTPSay8dTk8/8kw6s39vmt8yAxvnlWkxjbZmY/xUzVJQNb8gxaBjEK8j4MhGGPT6CCSmJ6zocOI3GA3je3GBCV1WoOvEhRBCWh6q8LCGVasaB4GIFQfNMAk1fK+FbqTmzhsI3nWkSo4dOYq2oZO0A/0soMP1oNDnYAwnTvtw2F3Ts6oFVSnYM4WCeiICkbqIOtIIHm/HmYsx7gKI1XTnNM1hoO1HTGjaJKytTTPw3lJafXvMMg0yIwawAaykBTu2XBe8CBZGhkYjPdAOE3Hs9NH43RSD4CMMukqiyPCzoCna00+9kA7tpfySlJKVDH0D3enuj92RPv3FT6V5bbOvA5oc0HJfjXxc5cyEn8lAIYOKXEaaQYUOl75yJc873XiRrgHYnafcVFA0j+spy2CwvnjmXFFlAqPhOJgSMpUR5a2KNxHSmgqp1R+DJb/jp4BTAOf3LTe91tMV5mGWq5r+moBNKLQRF9IWQKOt501ryDCdPnqc1Aalptwn6loauP72C9F+PMqAAzDODTdTy1a9HrJC0kbafiv2jbSXLeABkmdPHU+7Xz6aThzsTNcGRtO9P/bh9Hd+9RfS4gUzEZH28bnZpF1I+3GsVp0EMLerKixYYYxVcdx8p/un8vfKCHw/I1ABFd/PaL0Ln51OhefAUuTXmRxhF0aglOtYsds221VcA+yC/pEv7jiaHn3gxdR5aFdqqxpIW7etSAs3YRtNwGieOQcBZi3VE5hNwUz0EgwamNjbCDiWa0Z6gO3MQnAX7AOB2QlenYIrVftMKF5sa5qdFpG+cBXqyr4PY6WZeEYICkwX1IwRmMaG0jLsqucsaCuCIaBC2lwhoZ9RsJf7YSg0lCURRMgkqL3wWKIsk4AX5Y6soBV0Rq6fZamshCyDwMeg1G2FAuyEDEwV4CHSMATIS1D0aincnloJhZqelxoDz6UFXYXBkJqJdOTQoTjWRcsXFoGI3H/oFEpVGpn5OHWaioTXdqWLNMAavOZqfJBVdU+69/570ic/f39aQEopHEwN3BxDrsDJgKGcaZjOXLwVU/H9gAqZHStIYj+kjLrRK1xCA+F4GVSv8PtjTzye1tHV9I677oquqVUcq8BL8Hbm1BlAEZ1SuRZef6+dgGQu7eTVXuhUumXTZkBZX1zTScSaAitBR3iDzFQ828R1pmNqbVM6evAwzd7eoK35Bq5tQ+qGJbFBWwPaDMdIO2/9R/zu7XfeHSJQhb2KbnXRGtArg+uxkCqjYe6DYRubHTuZdr26O+3fcz5dhZ37yP2fSP/wn/xd+tDA0AE8WmYqrp2B3gIjNIDKaDAwN3xA3oXHurLLygi8b0egAireA5c2A4u8ss3Ww5GjV3NAOeeUZaKNiN9Il+w7dCI99sDT6Y0X96R5Vb1p3ba1acOt69OcpfbmaA6jIntp2CRLB8NQ5cNMOFlLfc+mM+Y8RZIEpAZW6K5Wu1ilX0HQeBnzKvPnCicXwQJQexmtt6OLJwHC1WO4VlKWKAC4dPpi6h3qSxtv2ZpmQr27Dz0J3L9dSK1ckF3QHMoA0MT3PE+ZB6sL6ltbAlzUl0o4O9i/WgZTM7IQ5uBlLXwFcKCy41X6ktxFgFT/MIgfg0yL2zxNLl4BqKBi0RLABSvqGaVSSkGFCQZZGo/n6Se/TYXBGZqkrUW8uDJ8ENxG1mNI+avTaCRYvvDcK+n8yUuR/rCh2NBIX/rQp+5LP/pjn0htiB1DkFoCNuHCWVJeZgYq34L5/Qwcb6apKKpECqbC61b+mr69uG8AAX4+27JrC27A18wqUhyAQZkmx2Ut7MBl0hyNuGPmVuuhowBEmiJZSfrHbXpdZCxMBx0/eSLEl2tWrQazjAWrYHv1CdIuamnq0Po0NsN+QArUVNUFQ2XX2w9/9N50BYZjqAdbc9IxrdiuO+5WkIAyA/CYklu1joZsXGvBmo3prOeYAkj3A2b0vqgG7F3qOBv35s4XD6Yjuy4CPKbSHT9yT/qlf/z36TWiGdt4XNsAtKUup/ZJiZbwRUax8qqMQGUEfkAjUAEVP6CB/GFtppz6zkEjg4woSyTg1xOIUT2kA0fa06MPPZtef/a5NBtTq3u2rk5LNrSmJWu3pMnG2RF0m2umUh+Bo+caiZFaTZlwRSyZK5maaKX+35LAsIEGoOgzITtx6sRJmkq1R+OqJTAdLYCQCDArFqXF/PsKfzvGKtQmUfb3kIEwSJw/fTZ1Egzmw2bU6q4I82CA0LCqn2O3EsV0yBRsi2WfNfbfsG8FaZOFiPkmoakFFafRMdQDhubZZhvavIXAZoA/j1ZA9sEAaaAx0Mo2SOO7sjYACmR8T8CTG4IZ/AQXUum+5+/ZQ2KCCGhQFTzNAtQY7JsoMy10CF2xHctTlxlkAXX/+T99Ne19nYZiA4wZDpbD40NYSd+bPv65T6BZKPQUOVWRQcWNqpzizilPdUzXSeSUSH6/HFSUb2c6qHC72UsjBLeMozoY0xcCiT7KZxvts8LYyD54fbx2jmeXJaIlF1DvM8dSfUS34JKxqwNUmqayB4sgzzGxcsRkwqVLF0O8aa+QATq2DrKdtvmLeb8znaIk9I67bk+bb91CBRIVOu1XovOsqSqvhSkyz8P01TBgYHZrW9q+fXuMkefQA0jUuMuSWoFn6yzSaQg+u2lo1gmA3fnsK+nQnlPpfMdQ+uinvpR++Tf/BsBkEUJQQA0YbDg8PXBMRfchK+a9VnlVRqAyAj+4EaiAih/cWP5QtqTWIYAFk1/hVVBqlAQVHC3E8Zs41d6fHnz4hfTsY0+lmuHetG3dwnTLLWvT8jUr0ljr/NRYw4zK6nmU8tBrVijQNWEWuewZtDMfR61voJ/Dat5Ug0FK+r8HIKEgsZN+EpYMegymCxQ5jrMKbSbFsRgtRBWBVjFmD8FmjKBu2iHSJYACRaYjWFafQshpYMoVEB73GCDCVz0CP0GFDpvVBLVqmI9WjqXVVASiPwOYXThXsRK+50P3BZsR+wA06DfhytYGVa6k3W9mOQQJYUNNoyv/5grdl/vupYzUAGYw1VsjH5fbswfIbJxDTXX4WcFFM9tVeNjLClwgs6Tk8xCeG2hOvvqfv4YfA54Qg5Q0mv4Y7Uuf+NyPpB/9wv1pJiAsNyHLmopypqJcP3Gz9EcGDTndVc5UZKBSzmiU34TxHX0aWM2H6RmApwAvUwGkLlw8h9D2YjA5YW7KmHlO/lvmQpAVPhaMlcfmuMv+aOU9QvroxeeehwnAvp2gv2PHjvjMhg0bQhDZeVnnUu479CkCgWbAyrEjx+mIW5/WbdzAfVMVWoshmrAdOXIk0ipxPUpMkaWpAjDbv2v3rp36LNJbcUyAkJHSvTY+MUiKjkqhyWpEo4CUyxfSs0+8mA7vvkT1yHi66/7b06//5q+mtVv4jI6rCEYdA+/xyXHGgmeg8qqMQGUEfnAjUAEVP7ix/KFsydVU+BFoYxTuh0VeX12BwfIr3zqRXnjs62m883i669bViDCxPmbF2Mwqf5zgMTlkuqFYhdez6m+cyXIN+ti0hnS0qQ5TENWsXnVHvEoa4NJZRJgnToe63jbWy1Ysj1QDzUpTLUzCwuVLMbtqQRjXl6Z6hqClKSdUTa8Do63Fqf4YK7Vcp5AyWI4WArPMQ9GF086pTOtoOMarxtNcAo6gogVXzVnzsc4m992JqdIlRIRjfdDcrIZv2X5b6rh6OV3EZ2Ljti1p0WIMnGBWZgCuXEX7srlWeHGUekZEd1D6lKgpUGQ5hN5jis83EFAbYEUECFP4JWgCJaAw0Pqdcd1ASelYSjkKY2OwU9Spj4WpFu20vR5elwGEpX8GqDi050Qa72P1DMggiZQ+9rmPkdv/MOdd9DHJAKC8rDTMtUoVPRHoSmmRcqCRb6oMKvx8uaaiHKDcLP2R27lr4mW5Z/hYROkngFSxY9+1qN7IvhvubxTwUMuy3vRGF83EZC0EGWHrDUNhzkDB6tFDh8NtNRxDAV96jMgibN68MdIMFwCjDaQyBunBYsrFMW3kmgvU1AA1MDYyFG+8/p3oQtuGp4gslNdB8W6YgQE0BRY1XOvtd9weaahrHNMA37NvTD/H6pgvhV0ZmuhPXZzPZdiPVx5/g7bpx9PFweq0mfTfb/3er5GCW4leg/szvEFIHQK2pqLvTeVVGYHKCPygRqACKn5QI/nn3E5VNav2MUWAqN9hJWy6VQf7UEVVB7EVT6lhtkxYJBehGl/75s6uofTtp3ekRx9/KaXzr6VV61fTn2MTFR14IlBlYbCeQmchmBi4diXYh2qCQeTgWRHWsBqcjd21K1JFeQaRKxc607mTsBIAiQsXzxBIh6C7F6Uly5bGPmsJpivWrg4nS4NseFiwKh+51hsBOxwxCQKSyQZbxXamI2oIZrlBloHVgJZXpLIFOnO6EjVdooZD34R2cvijBJLFVKcs3bQ2mAjp+bOAjFZWtzpCFhUwjEspENv3Qg+E3NvCv5sS6aONt30kPB5TFYpIBQiOiaDsYntRDRLtzB0bAZyNuEjNGODmLlgY4EMWxFcJAwQAiHJURIRf+8oD6fj+U2m4Z6RY7Y8PpE989mPpo/ffF6vrvP3MMuXqnWCeADxvlfoo0h6FH0d4k5QMsfJ4Zk3F9GoRjzODkOlApTy1kn8XlF3GFtvNe028Rtdgn3RMXYuJl6DD90zjeM84LjIYBQhrDB2GqS4tH3bv2hEVRFvxPrHBmSBydIx7mPHvpJdIHaJcXUBn2keGe/zKlWvpyNGj6TYAQx1eFB2d7Wmwh/QWgGMBqTjqaWI/3ZSrzm2DgQNcikkFBjqhNlDyO8yxWHKqsFhwaoqn80IHYGVHOvnauXSuayAtWLcx/f6/+N20ZSugtR/bcO6DsSls6zVS48euq+Ml9qwaT5QANCUdz5/z0a58rTICH8gRqICKd/myV08wyWrKMwN/BKlpUhPm9J2E6xtYSdGGnK5foZnoQAj4Ct0wn3rg4TTUcTptWD4vrb/nDoIyJk+s8Gv4XLQJh5oe6DUo4kuAo6MryRB5MuEaHEO4yApdOtv8ty25B6GhBRUK6RYtXpA2b90UZXcaUOl0GOZXlmqSfrDKpI+ALJgYISCZEtHDIJwu+THguMIMEy3y7r6C+lesCIth+aIByp8FgBbTHNcI/mdw4rR6QwfMTQg7rcZwhStgsTmYx+B2FN4ZZN2e+yqacQ2FADQHWrcjeKHgtqhkQQOi74WVJj3XqFRgpevf7UnhS42AY5RdP12VWyHhOLnNQttyw+kypyVMf3zlP/7XdObI+TQ6AJAi+A2N9afP/cQn00d/9MMhPC0HFTkFknUSOb01vdLjButQ0PMZVLjf3PzL8ctMR76Ny7eTwUX+23StRgE8KETmGvfSdry9/WKMcQH+AKSM4QyqJBSqOl6CMPepnkRNhr8voiFaH2khx20K4Duzmb4v3gukPmxn7ncECnZnHQEwW4rsPrxHTU0dPHiUKpM56e5774n7q739ArqNrhB52gK9levua1TTLL7ThEbm7nvuC6A4NCi4Lcy3ilRN0fdDsa2gWrbLlvSvvroXN9FR7rUl6Z/9y39Kp9s1XCNao5tyA2jaCTZbrufrksc8A8B3eZqo7L4yAu+ZEaiAinf5Uk0ysdW6EoWW0K54Bjn4CCNTw2nGJJ4NdAXt6x3HuGpnehAwcRF9wrqV89O9d25I69csTTPm2dabckW+pfCun0l8AjdE8/gtCNj6xp2Im+j+2BKTuZPuGDlpxXX+9CCWm0FgGbRqAeMnA7RL1kaC7cpVy9N8SkGt9NCHYKC3B1tr/kuwMcK6rSa0DW7f8lCBRbmI1IDXKLAwJWHjMlIOpg80mmokaKvh6EC1b5plqLc/tcGebNmyJc2Z34a2AlEhY3IR5sKGU5pc6X3hvpz44xh4GdhcadtEywBgcPFvudoiymQJTjWAHCs8rlJSKSORDbwMoH5WgOX3fN/W6o5fOHDSAMtXkVa54RES2hPLUfnOv/+TP03njl2ioyYCQ9uKc91+7MfvT3d96PYAcMGC8JONr3J5aYxVSTMzHQzcAAJvpucNfuWgohw4lDMeGZRk0DEdUNy47XMKhp4hVInYiMwxzs3Nco8WxZsCBMfIbfmZG86l82Jcvb8EZ5b7jnPttEhXFOnxtl84E43fPN/TlKkupwz47BlKQAGmGzdvitSKaS4/e/jgoWCdhthXgByMsARmvYBkWZF19Am57c47olR0eGokmBQb3nmPKhSWNQkRM3qOa6TmXnry5XRkz+nU2w8QnTsr/aPf+41034dpegYQzb1W8nkGEI4OviiPrA6pmGO9yzNkZffvtRGogIp3+YrBLdAplDy14MIVKbR75L0REHYTT3a9/EZ64oHHMa46mjasWExeeX1asn5pqsdUaQj6eFI1POWc4XZY0gQUwcueG7WpjWBggFBDYHriMqs3A3UPeekQM7LKUxegik03RN9bu2E9fUBWR5qkixRGWHazAh9Fke9+okvonNnhC2HPBifzTjQJnZR76pjo8RtQZCXqFV/q0RC/I8IkfVEHcDIQWAkw0TuUZhFMZCbm0nfE/ct8aPUdlQpUXfhygnc7Bm1BhNsyEGVHxEH0EtLyhclRTQS9ot14c4gvDYhNAJXcCMzPzMQ/4RpUvYxFXoEryvQYsn6lYAgKj4n8yoHaYzqLlfSD/+2bqbsdMSgdXAU1vYPd6VNf/Hj60Efvjm6quatpTn9kcJEBQTkYmH47KnYs33cGFX5OAHQDfNzoGVK+vXIm42bAQqbCzwhMA6wATgUWbkMdhRUX7tOx1cvC3wWjhbizKEE2BSIzVWynNqpmdu/eFToHPSYWcV3n0pelg34hwWbBgnj9gyUBdMxqoWkd94Qvr/Grr74e4MR9KBgOYa6gGPOsAa6937Xh3D33wG5Q/WFJc3eIRwHhgBmPWVtv748+7tnu853p+N5jadd3jqTufu4rno/f+r1/nD7+ie0AV1IzGLfpX2G6RgGxQCNapkfKsSLkfJenyMru32MjUAEV7/IFi26NzltMXhOIFqt1/ZuqTTtePpEe+dqzae/OZ+nsOAOF/WoAxS2s4hey4m+Cvh1JHV2XUt/lrlDUG0SbYAEsB7WiwZJKm2tVAVhIfKQrrNJPHjuO3wQtre3ASfiIMkNWePaCkBVox+HSufSW7bemVWvXhAmWQMOukVLa9QAQNQkL8XhYgN6ilsqNKVbnelgwL6e+rmtp7549US2yCC2C+fmqpkLbED0zCBQaZMlqhB8Gx3fnLbfRCHU2wk46YVJpomvn6tVrw/5Z74yWNrpdEoRCx1ESZAo6ZBJ8bwCQYZmnASEbUpkuMTj5fjeaDys5MiMheJAuN1D599mYe3kckd5xKwTG66WbUOzVALcMBooUSFF1UwCdmnQeTcCL334x9Xaygh+dimO098edH7mV1fS2dwQV+fa7WQVHcRyFliL/PaeX/LfnkoHJ9Ns4f+etGYriG0XDMo3N0CRwncZgtiz37UQQ63cNzN4nWQCrnsUx8Do6brO5xlcYx1l0qVV749j4HT0+rlFlYz8Xq4hu2bqZz7cUHWJhNUxhCRCVxJiuiH2T9vOa7tmzL1w2N23aRFfSM3Gd5nL/yHYp0PUzBw4cSLdRdbL1vrtDBGzqS++NIj00EiCyeZaGWs0cO03RALCHdh5JZw+187fJdI19/epv/2b61Oe3AXS0erFrrlqU4ppXA8hHES6rr6i8KiNQGYHvfQQqoOJ7H6sfyiermXVtv11NA6RR8s47mPQeZuV7eueuNJ/V/Zq716Je34iz42L0EnggkLqYoLzRBl1WXNiZM9PpagwstVQcKDiJ8kmcMk+TMrkCYLA6QkAxxqQ8zt+iEgEF/RWaRRlkRwjegoqZsBAGDBuJNSPW0+jIQL0aoLEQVb6VIgokteO29biNvtROuJY/RzDZv3df6BFcac5aOC/2E8fBxB6dQ3l/I6ZVOmF2IJrrpc+GgUEgsWD+orRgxVL6QZBKUX+BKi8aZ7GfYDoAFB7r5St0BeU8tISWCdB7QRDj79LyXQS0WPnSZtugFTQ6bJBMgiWOno/HqEA0CyEzoMiVGB63K9YseiyCcNFDIjQdplv6R9I3v/4tGmfhLnltiPcAALXjeCR8KN117634ZBTH5Dnkyo+30k/cXA9xQ6Dp/jM7UICaQutxs9fbaefMSHYAACAASURBVCvKP+9xGYAdu8yCeJwyCDpmqqnIvVLcpuDC6+fLcTYntNDKC0BntDIv9TbxWpmOm4DlUqy5H4v4rVh6L8SvRNAp+Boe5od7R0bKFJuskgDEviLbbt0e6bFumKDLfL+REmj7kyia7UMvJGO2b9++tJx78pbbtofOw7ExneJ+a7kOgpFWyk0nsbGfwY/Om+f2nUnHD55PB4/R16WuOf3KP/7f0uf/0v3hdj/A8QjMi2ejNjqoAvV/KM99ZaOVEXi/jkAFVLzLV7baigWo471nLqWH/suj6eCzb6S59VWswFamNbcvS4vpVzExjPkQugoFklNTA6mfrowGy4ULlqWhYcyvtLNGp2DDL10ILUO9jMDRdIQNmXxpLmXQiGoD/p09CfpR2kcVgoGP43AiV3/gZw0uo1R4KJxcg9tiI9tWeKjvgUxD4TeBtwB0saDhGgFbO+Wr/Dj5O9Eb+M9dKHLnAhU9CszP+30n/QUrACmslmeSN9fIqwXmwHMYtaQTSnycckSPL0oemeD9ji6gcU6R258ZK2NZA/P97kexag64lir60nCrF92GQXQx4lArQPS4KAcS5VUZWRuSV/r5c0U1RcFm+PvRU+cxHHsc59DLWEYzJtDpk9Wj6VNf+Hi6G01FBhUeT7mbZgYo0ys3Mki4Ub1R3KDlxxEt4LVoL+lBbgYs3glU3GBj6GTLsU0ibFSw6H3hvxU9+plLVMd4no6/KZCis+tIXNsAFnSnle2YCVNhisvupvpgNHq9+H7n+Ytcs6Jt/OGD+6OPShvsk/oW2RHvx0sXO0KUKVDYf/BAWrl6NT+rgnUb5Jp1wkBEvxd0NZu3bqHt+pXUgdma1Rp7du1K67mntlpuyr05yj0pe9XHvagTZydVLbNIxVVzbjNgAy8jRj2453Da+cphLMgvp0YYkV/+1V9Kn/7CRzCDQx9NObDHFOJNXWo5p8qrMgKVEfjeR6ACKr73sfqhfHLX5ZH0+H/6etr/7efTHBqAbbltVVp/OxMv6QUn64mRGQR43CBpjjSAmHJGdUME59o60hf0W5g/B1Ehk6n5ZjuJdpEO0cWym8CuFqKmDpfHEqVfeBxYHTIaK0UDe2ODXUWrQyQ3E7o4KHW2M0guWtp7EvHe1lu2p+VM8l1UAMTqncWbwk7bfA9QPqn7peLPs7o0oq9wZWsAMvgM4XQoc7IUzwNXmiNoBLoQfBowXPGOEew10FKfIcuivsMyVAjoYFGqmkjn4HkgVe7KuGipXqQzDFQNDQU930P1Qm5tbnOy0EzATmgx7kpZz4lldBoV7IwQ+DRXylqPzFToo5BX2u4nXEVLfhTXP1PIaOPl94/h4viNrz6YrpzvVlsL4OsFc42kTyPUvP3uW/BfmB3HUl4B8lYpiXItRAYVCh3LmRKvYTA0UQZZiEzfSpNRDjbyPqfvuwqHVa2gzC0oUMzeGQVbw1hTfKTw0u/J7nhdfbl/m45xgwAQroYduG6YtbiedqPXKdJMMCmkObT5nsv91U2Fz8FD+8N5M0y0ACT9sA6C4GHuR//rfqobaqLyx3RKlAl7Xfh9Bmk+r9+CtgVoNfpCK6OM9o3de/BOWZa2330nDp9tpBMnMMEqeVnUDqRrnbR9b12UZjTOSEOTfZGuO4nr5uHXjqbD59AM0f/ml37tF9NP/tyPRV8Qz9trKwtWARU/lGmvstH38Qh84EGFFGdQ2lD5xerzhoNlTMpMtHlVWX4fXF9hQnWP2UPChuPQ61F26DYw1YmW3Zr/IOCrx3uihn1U4QCIF3U6dKo7feXBZ9Oxx7+WZsBMmOK47d7b0tyFCByj/LOY5Ee7KVEkaLpyam7B7Ikc7ySTpr/PbUNbUM+KkX/3EVQ7EcJ1ULvvqjz7LeTjHIHaDUU9Qda2zzZwsmvj1auYYrGq3Hb7LbxXj8fCaACPQZT29uMYItVw/6c/FcHGQGzqweOxJXZ09CR/XU9Kxdy65aiWh5pmOUXDMT8zl7TN1q3bMFHqDmBgUGiBUZmF0ZXj44o1moVFy/Tq2Lf7yumCQYCTQdT9MqqhmzC46aEgiOggDRKeESXfCI8l3B8Zgz66WjbSOE0Q5nd8PwOF66ZRN3FpLg+8NxiD4rvlVRUGzYMnT6eH/utD6dr5a6yqSQMxRhMzxtJnvviJdMfdt8a5ZfMrzy+zIZkJyULMcg3EdKFlud4igwrHqbw5Wfk9eh0YlaVGpoOJcoak/LvlACYDKQGCGgrNw8Kvg3N07P17C2DW4zCt5LFZeeErV+DU0h3Vz3n9rNAx/fXM099OmzdsTOvWrE1n0G7oS6Ebqx1qZZzCTZPvWSVkvbWMmILJBjQ2pqtmtc7jupIu4/Md7VSrkLvY/53d9LVpSh/+9I+mBgCqz2E/Gp/+3qLJmZ1UTfGo6/C5unDxUji1Hn7xAP/twg6+Nf3Pv/g/pb/8Nz/LM9CVGmpaYPdIgYTgiRegy+MIoGS7HdiwQoNx8/TT+zhmVE6tMgJvOwIfeFBhnXpMpMwNTt7+nsvInCzLS8qmU8qxYsNmkrnSeIfgkVp9qjlsh52q6GHB35zXa7XJnhhIo0xU53un0jf+2xPp1Qe+mRpo6LXp49tp2b2aPhKLmUQ1p4IFIFg7KTsxum1X5DXkeGGoI0DZSCn7KwzgXaHXxEVEjqMYVtWXVq65gsFj1KTK7Sm0dEI1MDdQ+aCPxdHDx2AQ5qc7acBFy1NABCtGgwDAI3p0cEa33HJLMAmKOXPeXatkx+cqJX4GbW21zY+bBpHG7oFVcAJeQ7mg42bQcWU7ymRcVBJsCAChPsHJOvfdyKJJ/5YBjNsxsIUYlR/fl7UIZkJr8VLFR/hVsO8415JRU2NToTmJuFByrnL1Gb4dpZLOmz0h01f2WaRZLpj0uA4hJHzoKw+mLpgKQYXgdLJ6PEpKBRXRabXkqFmuqYiUUxxDAVSmpzCmg4wMQhx/zz8zFeUAohx83GybbzcTTGc18vkL7hxPx12DLPUXs2GUdB0NgEOKIJfNKsL0PdNb2fOjHo2C710gBTa/Dd0DoNX75Nmnn06rV65KG0lnXCOlpaeEgmLLSH2NTlBVwn1aV9PI9ynntR8M/1bPU0eqbO7ceaQ7sGXns6dop25678DBg1HifM+HP4Tt/LxCJ2T31GDYqjh2+ptwPh6v7qJWkRzfdQQn0IPp2AmEqdwnv/CL/0v6G3/zp+liOxwiTbuZarKWxzkLdf13Bu6VGFMZgcoI3BiBDzyomL4qLeh1LZOY2EomTuWrN9/P4MP3a3DlG2KVVdWIYBDra/5fXBA/4yNUHkAHj1GB0Y6d9WvP7klPf/2J1EXN/hbakG+7a32aDyVvOR+L+uj2qM2xaKKRidOSxz6U606magea8J2Yhe20E2M34kZXj/29XaEjsE6/gfedsG22NAECCSYBAWUzK7icAgmxI1R0E6s2A/N3XnwtNAxbb9kSWophNAymMlTTV1lmihviYspG1UJksOP+HRvdMbqZqJ1gF7JClQ0QwBh43EYYXFEtoiDSCT6afsFWOMnbN0TzIp0TTU/EqtdqkTC3KtiSovdGcb4KMbMOw7+57Rh/gJIljX5WsOKxzIMe91iCSgeMZVMur10AjAgUBcgwf/52r3diKvYfPxmg4uo5Om72DccqO9VOpi/+1Gei+iODiqynmM5UqD94K01Evtf8b75PM6jIpbM52E1nJ8oBRvn5Td/XdMYif3b6+9kozHJR75sF6Gz0RBFUeE5eW6+T19drITj0vvWaCCx8T+3NxYsXUp3l0/w8/8KzRafZteviemt0JguW/U6i2ofhlL0w/TEHZi4cP0uamdgHXWIViNo/ZAqgYFM7j/3jn/wUIs7VpAx7Y5saezVQZmp6zuNUE+I+e6jeObBvP31MXkerg0HXSG36qZ/96fS3/u7PkW4ZJx1SMGdx72jbHiW0VKqUzkcQWXlVRqAyAhVQUXYP3BDduSKJvHppZRsqcPO6ZWWG04V0VLSjCSjq2kfHDBCY/YS3gLXv+DxA3e985VD69gPPpUunjqdNa+ambXesSnOXzEcv0EILcI12mLxgAcIBEkDjqr+GdIcT9ExEbVLomldp5e0krVDNtIF/r6JBkhP0OBSv7IETYATYfnQL+jUARHz5+Qkm41sow1ODYaWIFRZHdu6nUqKw2Q43Qlbf9sfg/0KRPxHsxnjasJF+DggnDSj+29bjsWojiApqVi5bXvhL8D2PMZqdsb05CwpVfgZimSYvVosTGF7NiUneACIYyQJQjyNMq2rq43Put+i0WfhVeJ6NBCvfK5wfqyOnP3vWnDhf8/BFXhyupSSqzFUyrnrzyl8QWR60p08O5aCi3PMhezLsZZX8zT97KHWdBVQMjLFfyk3rJ9KXfvrzVCVs5Nq1XG99nktT8/4KIPDm/Mv0oJ8Zlbxvx8L7JO/fbeXt5uBXDkbKt3cz8PJWoCKPQ95vpJQAhs14fXjfWREkWPR4wmWV/woQHGPBgfsy1VUHqJaNEgR6T3gfWokEvRSgeSdt6gW5W7ZtDadT7wF1MIp+tfv2/lpFMzEdYy2TFmBcg+FzDAJsN7amJqqV6hWCHjiYpvpx7cQrpZ3S6U9+8XMYp62Le2pohOZ0peMaBGiEzwn7H52iWy6VQqcOn0qvPb+XawgzMzwZDeH+9t/7HxGHsrhAZ1HHM26H0wb1Q+hEfLbUFkUtdeVVGYHKCFwfgQ88U+Gknisdsl2vk5+TaHbUy4FluiAu0gQo/avHqZoIr23SHNUYSZHXvzpYk3bvu5ie/PrD6eyRvWnhnOp078duS/NWkXO29G4IqvdKHwxH4TJp+qXaFbmtwQEH7mvRgsWYTAE++N18dqGZILeNLXJeZWv8o1YijoUAG7X/TOyF8RPdR3GptITPun6Bw1333B2MRL/OiKzYey52RsMnPxvVIaVVmYv50CBwqwhCzJVLRzvpGxgEEDP0SgA4RNtq0iO5qsM0Sa7YcAyz9bNgRMARzc3C4nkRQX8svl8+5tmHwiB29QqshxUm110pixSQxyqY8X3Bh4HJqpQIuLAPATz0mLCpWintkQO0q0vHtAgMb15pvp32oBxUuH/Pbc+RY+nh//rNABVjgwR8u2A2TKaf+NkvpM1b1oZ+pLzyIzMKGehYSVL+ulkaJN9/WeNgkPRYCgBYMB0ZMN0MlLzdfPdOoMLteW2izLQE/jTI8n1NsAS8/t2x9N7LniReG4GiTJNA0Gse9vBqc2DBot0679mTfBcVHJpf6ZIp4OhC0GlvmQ50D8vpPaIZm/eufcA8Zxm9aCqm42Yj+prwM5mLm31NOn3gSPSNOUMHVqg7wMp2Kk5Wx/PlMdgwz/tnCOdN8dzMtpkhOL7W0ZXOHjuXXnl5B9uvonndQPrM57+U/t6v/A88l4wBz7bi6LCFB8CqR1LIWQEVlWhaGYE3j8AHHlSE2Q0UeVRGKBCzsZdmegTrWAVOW0mWr2qDXtfVEh2FHUGrZ5g+SPg0HErPPf1MOnRwX1rVMiet3LwiLdu0LPLtvTQ3qp8ChKBEH0a0WTtZG9URUXFhkyYm17lt8yNoRxdJmlRdvdIZPRH6ejCZUqOh0AJ2w4k50TukCNb9YS4VNtZsS3Bi2qMFR0dz3bt376bErpmJvTWMhRRk+pqkHbarfRsqGSiyoRIROv5uKZ/HcblUFuixdlCq6mc9xokSI3CV1d62bduKihHZm5JR1KKFOG7CmmTmwkDg33SajM6VvAxYuVrD4GEwikZUJao5569zrwvLSsU+gphZlKAW2oxCmxD+Apx/1sZIufv3HHzdVmYqYt+q7m7yeitNRf5oBhW7CWIPf+3hdPXMVUp/aX1eAhU//d/9OCmjlZxna4xpZle+X1CR91cOLLJIMvw7SizQ9woqpoOmtwM0+V7PLNP0/woi+hBCCki9Zh5PZtsEjKGxoNJG0GyqIu9bYNmP02Y0KYPN8/rs/M4bcQ/oXyIr1Q4Q9vNLV68M23RLnr2u3nP1iDjV7FxCpzEOAK+FcWigdLgVADMbgHH+1OnwMRGUWpq8YtVKvDSWRBrG47xANcpMU3FUIc2gX04r10gh5iDnsmf3zvTaK3s5PgDKiWvpiz/zifSPfvMf8NBpOqsniswFAKPUALDiY1EJqZURqICK71oZxuoJQDHOykO1unhiDEFjLUItUNd1kVYEYSbx8hVrLe6XU7VTaQBJ476D59Ljj76aLh47kdavbEq3bsZcae7sdLWzL1251IcGAQBhrr8WIFM3lWaTI25A1Kn1sBPz3PkLkjbR6iecnNVMdFKP7+Q3DH1rKWUdJYY6HkZgYSLMeoF6aNk6UgVnsFh2ct5++60xmcta9DOJ79u1L5qACTrm01ujTttuAvE49G8t32tmMs5OkTb8mmMbco51AEfKU2dORwMp/R0UbRpMBASr8NCYURJRniNXvpEUSXhbkIoxABkstGB2vMJPg+CqhsHv+57791hzF9BI7bCSzCyH411f6vvge7IkmWb3Ox6vLb3LV+oxHmVMRE5/ZJYp2IoAjUXay1Xn272mayryZ3P6YcfegzifPpqunOW4wXiCihmNU+ln/spP4O2xPEBFZio8hgwqArCWeV7475sxYeX6nRzky5mKDKa+V01F3k85WHknYBHaIgBDOQuSQdUgJbQyYQZ7/+61zecmsFCE2cN1DXEw957b0j9C0GjabtQurKQTavnuDoCFVTwaZOWGcI0tzbB1VAxRZVIPKxKW84Bcr9sIWqaOS+dTD83HZITqMc/SS2WKdMt+bMLrFV4T/L0f9HtZRQ8Z05PqlmQs6klp6LOh8VwL+xilydjE2GA6fuhk+s7z+9L5E5RnX+lOn/78J9Pv/J+/HsBibJK28I5FlBybYqtUf1SCamUE3jSHMPF/oJOCGSSMM0GoGbA64jy07iQT0hoaatnvIpcCTs9ZO4n2ECTPHb+UXnrslbR3x+swAbXpvo9SGoq48SqdP0/sP0J5GuLBVhomtVIiR6mp3UJrqqmwR+RZVTcjzWZCNkgaQBVIStN2ACjs1hiRihVSBA2ulJPyII2/JsNTAJFiE2r4UgvqYZw2d+zYET07Pn7/j4a/wzUm0FpcfVTX2wlUBb6eDrXkpgUYdXxfIy1fowRk8+TaeyvA1J/g0qkCpLhatAx0CeelWO4sq0HTGk7GTrL2WBCE+J7BXy1KVGw0FqWiRSqjYCZ8CTiW4FsxEw2E6Q/POa9y3V6u+NCEqWhiVRX0ueNkWuN6b44S0ZCDv8xDDsTlAfdNgBC6JzMH09MfN5seMstxs/THG3sOXAcVU6MI/QAV1Vzmn/trP4XV+WJWxDfSH+XgJwdembL8eitQkcFEPoebgYoMWMpBw81SKe8EKqYDDMfQIO4+MwiMstxSxY2GUlkr4ftecz+bX4u4n2QernFPmKLKVUkCC4FGL9fWMmdamEYFxy40FpYxL1m+JMBpA94UNfzMxMCqFXGlTFQAUcy2fCb6+jrSySMneEwA6mzvKtUeFzDsWkDp6Nx6LLplEElV2E3WNvZbtmyN7/f1XIv0WSOgoIfnib1zL3OteFYHrvamc2gsnn/ixXSpqz5d7DibPvGZD6df/vW/l+YtwlKe43LlUWk4VgmmlRH47hF436c/1Exkq+U8ad8IMDgtMj/MUg6B0ntEwSPMwysHTqQ/+IM/SF++96PpL//1n6WEzQoPM/VoJjDKkQEYoFz0OHqE3V97Jb386jNp/oKZacmyNqooNqUmAuULVFXUMqmtWtxSOD5mm2YDYsl4SbOnufOWhCWyAjRXXadPnESxXhgMsZAOdoIcQ+T+pe27YS1sS92K6r0GHcdUM8F23vxIm6it2PfGToyvuqOzpwr3flIsAhWDugZQTsQG3iYm4BB1lhZa6hIEBVZtnOIYTtAnZJLAv3rj+ugc2kBL606tsZlQTWnoY+GqdN68BUFtK/rUQ8DXEL871gEONOQidZIBQwhRCRAzZ86KCpWz58+FkE/CoJ7PG5RMxZh3t+/IBMfqeQSYKIlQc0DO4OHP82DngFvcH1m4+WbWojwFEmmTUqohsywe62t79qfHvv5YunK6M/DfEJ0vZ3Mv/Azpj2WrFoXTqcEnGqIF4Cn2UQ5QpwOBcvFmuR4ka15MMWWAkkue47qWBKzXRaglZiSf33TA8Fbj91YpkunvF2zUZDRqkw27ijiy0F4oaiya082YrE72C8nAsQW77bxfiRrTE37Hig/x4WlYvp07vpPuwHo7ngH0P4LYqNaAcbDzqGBYDwu/18gz1k6DvMu0V+cxoqHdabQV3NfcP4KhZtjAYjyquTYj4Tq7eeut0WxvkHv92uX22M8I5diOpc9ArlrZh7vn0adeTweOX0md/bXp7k98KP3ab//dtGQBVt48T/U1M/Ek0baD+7eqSKOODgNYZTi5zBRFp2rSm5VXZQQ+SCPwgQMV+eIW9Df0KExBLc2FlMsN4oTYgi5Bh8G9x8+mP/nKV2Py/4X//ufTxmVLmDwQ/TFxXOocTY8//Hh6/ttPE9hH0patG5mo1qRGmmdZ4thHWWUngb2NtuQTYyXq154bYWFcqOLnUqkQdfekPy5ePJ8udVzEGAgXzHD0owaeWSnKNtme3g9RlQLAUA3fhHHV1UtXoqz09vtuZz9MuARHJ9JLZ86lE4gHDdpqJ1owyQpnSwK9QdB9mt6IlA+T/iIalCnEdOK114PshOLPpeSgN6xbD+XcmA4fO0pemtJXvq/qXy3DPICM6ZkFCxYFaIoKDJ05YV1kHXLDMNtpuyJ0X20cjwBklPRNdzdt1AElij9Db0HaKVtA+77mVgaT1jk4JJbEo16zrL/weN3mX+RVgMwCUBSvN+sryhmKtwIVr+7eF6Di6pki/ZFBxZf/ypfS8hXF2F5304xC4yLN8b2Aigx8MmAIEyiONTdW8/2sq5i+3ZuxHtNBxduN3c2ARfl7N0AZgICA3Bz23ZZuEty5v7wnevtwQCXqGqxlwAYVWMJaCBByqm0YkOr5tJB+qwNwWhJ95NAB/t0U26iRTSsJUmXifE6zaFQAUFePIRzX8LzglHtcxYyaH0ubq7xHkBoHIFEvZbM+PtGE/mI5HhnNPCMD6Cg8Ju+tAcSbRR+Zoput73cePccCYSdC5zNooKrTrXdsT//HP/0VUoG4iw71AJrRR9VZCaXMiX2gdxpC+BxdWyGhKi7ff5EntPLd9+IIvO9BRaGuL4R7eeL1vxlUkCFIg5gV2cuzdrIuHT3dwepzb7ob7cA6Au5/fOyr6Ylnv50+/+M/ke696+Ppm195OB18fXea6utOG9csSavv2MCEOY8VkOWNdKjs1nMBwSPBclihIZOeE6jMgPR9dnd0otVl8uLZc2gdMIyKfg74U0D1yirAKUTQ7CDnO1PwIcugPTWMRDXiw30796Zeau7vuu+utGAxdsn8bYQJWeW7rc3DwhqxpisqV8tRJqvKk1nO1IR5ajuO4uIdeoljJ0/EflfTd2E9fT5kNZzsO8h9m55Zv2lDpDXs4+Fkv3rl6iK4AX7qmfQNbqHRUBTJ+DoxR9qDVbXn30Ju3H/r+DnIcXp8eWXtBO73BCMBPmA/5jP2OWDmqodysWV+L/s+vNXD91ar7ulMxduBinJw4ffKmYpXdu1Nj33j8QAVuKlzzQum4st/+UtpxcpF0Y/ieuUKoKL8HMrTE+UsWmYqytkI95mrLByjcsCR2YzpKZDp2/9+J6i3AxY3tl0YeIXGgnvA3y9dao97w4qhvpK1u8dsyan3WDtVHT4LbqMd9quNCqUawLwpjXaM3C6gC/L+adE2Hk+I7M0hEPX58d8yd7Jr7DTA6sH9B0JLIThRL3GOslJTcWPoJNyWAMQX64IAFmo0VqxafR3ICpabYSALG/LJKDf1vuzqIjVHRcpzjz+XDu+hh03XRLr1Q3en3/m3v5Fmz8eTBiQ5o4pmgDCZso2JhUmV7dIxv5uakAasNCT7fu+7yuff2yPwgQIV5ZNsQQmzUrX1OGxFFQFhkqD3J994Jv3GL/1K+umP3Zv+zb//wzRAcH3+xf3pF//W/57WL1qS5iKyXLGyLW25e2uat3JpmstkpRhQStqgG9tlLhkptYCewYrbIGwr8DkE5zDcYaJVqHaFFfwE5aEelwFDnwlXZU68ukT2k2Kog1q2t4bVGGFxTfWGlSknDh+lvfS50DrMQ5tQR/mcAdx+H+EBwISqzmEmrEZsE+rXlW2r7AVpl1GOwyqKkwcOR7ncPLazYcOGqETx2KJcj20sx5wrBJ98txNNhH+rA/gIPPrpKtqIqDQMiwRCiiDLwFu0O8cQzOoPv+dK1mPx5YrQcZHREEz4kvXQLTRX4xRpq6JHR7krZnnFQ7nO4c/zKL4TUzGdoXAfnmPWD7y0a096/IHHKSm9EqBCpqK1BCqWk/4oTKGKPhjlRluZqcj/vRmoyPvKQCSLI7OmIotNM5jIjEb598q3Xz4+00H2243dWwGzYj8F25Ovg6k8AXIvaTrvi9mAyR5suL1+wYwtpNsu97qVIbJmzaRDvDcWLlwUn7FdutUZ8+bNvZ6W0utCS23vZQGC228p3dc1MGlu7yydeK38cBunT55KR3CK3UxX1GoWDLk6SBbNFN0wTJnNyfzs6vX4rwQYovkZ4uNJnuVhUyEwhlGxwr0+2n8tSq+fevjldOJoV+pHMmI112//4W+kFTAWw+g5BEXidh11Q9hKjx4SIdEEr/KqjMAHaQTe96AiayqmX9RiooQsHaMSgVp3qWvr1bvpAHr+5JGiyqGlPj38715OTz34YGpE9b10SUPadOeaNH/5Ilb5+EeMN6TefltwU6ePaDLMFJmgZAQGqHYIy2lWRKYL7ElxlcnzMoJJQYUrOVMZMwhCvhQfRlkrE6+0a26Y1UPDpXbSI/ZJWLdhHcCnWCnbXXTHa9+BEaFsdPbMsKtupUzTxkwTzpr02QAAIABJREFUmlMBCOpxq9SDwm0ZwBVpGoBU61+6QLqF/ZjmsMujPhOXSb9cAWg4cbvKFFToyOnkK6vh5F2AirrwmDDdYldKV3eCIJkS9zUbQZ4rw3FWlBfPtxfug1BC4RwK8PBYfOW0iKtWtRkKTFXU+zIHPsZ5NOJxkIWBOfB+PwGx2NbbKfSLKpDiVaQ/cs7f998JVLz4xq70xDeewFHzCvcPfiLTQIXtvMs1Ffk+LI5Jvwd8SSMNc8Oqu1xTkfUQGXj6X4NqpMgAZqFb4PdyTUXex/Rxmg6q33lsii29HagIHQFi2uxCO469djSY45qbCpnEY8RUnPdIaCdIYSj2DaaOe22I7wo+L9MALzMKMh3VNYUmZyZCX+85A76MhmBXNi/SiFRW2Sb9+NGj4d3SCtOhDmg37JHHdd9HPsxYDRQW8Gg8TKf5U2cVkuZygO4GGr6pGRoldeHxyVi40PAnQBzPlG4tI1S5XKKT8Ksv7EH3hDj0eHu6956PpF/7579EmquNT1DxBAs4BKhv4pkcsr8O5arcQR+keFI518oIWDH5/q7+KCboGyvoN19zUgEwlV2TlCrijDeXRl8zqurSIOLNp5/amf7Lf/yzNBMb36Vr56e1dyxPSzYsxT0TP4cxliTDrE6YwPqnLO3UlEc2gbeZNJsVlmFj7L4VUMpk2IpcQKGoK690IzfMZxSfyU4MmAdmsnTiqy71p7hIW2ip3Q996N7QNQyhUfD7CiovnDkfuVtV9b0yHjAYjUyYBnS7gQYDQfCXEnZfajNOopvQqXA5XUNX4ILZABPSCZjo6euN4zbgW4In/evKrh9lfjT8AlT09hSsSj2siO3H4zw497mwC57bUSZ3J+gmyvo01wqTLESrBgiDnv4CvgQz6kvc/qIlC8O0yuBa6CQK3UQGIDnVUC5YzEHO/75T+mM6oMiA4cZ9UJhPZZCZP18ekMsFmvmzvic9/vzrOwJUdJ+DdUL1avpj1vzmIv2xmn4uNwUVhXlUEdRv6CxuAIvyTqi1EaBzuid7QTieghXZnwwqygFLuQ4lg4ebgYq/KLDI18BjdPsek2Zllj2Hv4kN7ri3BahqZbxeA6ToBNqOYReVSAKF5ZR8CjwE4pcvdxb3AEBUzcL+/fvTHMB5vhf6+opOuN6XPZhgXQWQeD82AUB1mxVEbN12a9q0aUsaGB2ktfqF2IdVVB6j353k3vGZ9TmxOmQNvWgsq/ZYZRxtQjYM6BhgwTCP9KYAsBefmCvc5689vTPtfeUEVV9X0r1f+JH0+//it9KcRaQ7qqkgozxbjDrOM19Hqbm9gSqvygh8kEbgfQ8qsqbi5hcV3YL6B1ZXU3QKpYNGeuKh19Irj76cju3em7Yjvtx6x7y0ajP17QTEqoma1DjVGJNj7zgNraqH05xaraStfUd0yCS6hMlRlmCMaHutt58AfjW0Dwb0qVKfBAVkOVDJWmhcpf5BOljqVFBQD1jQF+IMLn+vvfpyeEu08dMAnRwTt66bgAhX8wILxZdaZ0fZqUwFKY6FikuZFA3u6iY8RhkITaqiLJTW0Vf4m5Ui0sJWcFhhEup6NSEwD2MKPAEYMgkjpZ4cto52depqbgqGxRXdaKj31ZKgLSHV0ijt73FxjEU+ezKOw0l78eKlUUHi6tYgLOgrzJuw1S6VKxYMkw6f5K1LVQ1ew0z552D4dqvo8mv+1mzFXxBUvPKd9MSDT9JQ7ComBuhQyOFnUGH6Q5vuG5qKDCQKc7DimIoS2DezFTdARa5cys2rHB9BmS+vkfde7iuSgUdOh/jfcr1FOejIv3+vrM9bjXM4TcIoeO3DNwSgkDvMRtkp95OMlD9zsZzPRmSeg4yF1zaMzrhP1Vx4Tt6X1ZyXDJZl1YKE0NewLe8fG+htx27e93uw7G5AIyRQFuHq8un9u2zFqqgQaWwADCMYfeWlF9OyZcui/4dpmTlsO1hFMJ0sRQ1eFRsAITYp0yZcDwzBhfe4wus2u6+y8BgiFXL5/OX0+jO70q7XD6QDJy6n+z/1sfT7/+p3aL+OcZtmXLJymq4BrCqt0z9I4bRyrjEvv9+ZipuBipyjDgYDqmKK0swXdp5Oz3zrmXT6hZfREAyn2z+5NW3dsIxE/7JUM4afBNT2KB08hyfoR8BKrLUZfwbKT/tZKTqxz2c1o/jRiW+AYHyVluVdgIkxJqEJJhctrauYZNVNGEoED9EAS4qXiWx0ZDyaIg2Ty/3c5z9LIG6JwD3SN5FefumFEKEtXr401TRSt08wVkjpdmciZlPDYY7YOn+BTRtpDttAn6er5JXT55kU+4NiXr9pIxoNgAurMFeyw9Dos/merdYFAq78ZD0cHyd6xW7z+LeCNoObqz2DgMc5h+MDGvH5+WnXGzuiBPXOO+8sBKIAH63A/WmEhpbmHsRm3CAhoBAUeb6xSkfbFtfD2b2UhnA8DVJS6baOz4AgBHqllMTbpzS+++G+2eeL+6BIfXw/TIWfz5qKF17+Tnr8oSdTN6BiClBh+qNlXlP68l/9iRBqzoSSv96iPHZVrJYLECWYeHP6I6dF8hmYDsrsioHZlIJ6BFf0lmrqkJpBSwYVeYymj0L5GExnZDJIe6tp8a1ARVQkASasTsrgJnu/+J3ojcN5GqAFEo0wYxlYWErcSjfRGu6/C+cLB011Qz4Xs/CZMI3id0z3eF8PEOj37t0dbJgg2vvoKiWhVnrIOPah43DfMwjoMmvViDhnNbWl84CUxx5/JG2/ZVtaifeMqUcvhcC6BgvuOsB4P2xhVXV99MZxXwpMTSVO8Xz3C665Ds1UjdTaCZf3ZeZefO75dHDnQLpEKe2GbRvSv/yT34UZpKkgFWFVlJJyhPjdVDQVlVD7wRqB9zyoqGYlAWNOZYSloDaSMkCwwrXYgXcMmFLtMYkzk+A9FW3Kx6qgjWsm0+5jKX3rz76S9r30PCLMGWnF8oXpjg/dluYQECbRAEwQgJ3UIo/tShyqNNabbFMFehNtw00lZJdLexJcpZNjtFu2FJJ0hQEz58GzoDPcJc2LM/G1sJrVA+m5p59jpTQr3X3vXal1/hwmM5ToAAdbNBuY1TEYQFytOaFK4yIpozKkKoCJgUZToW5YEf0unJxlJpZjU+yq8CIByUnaz8pQ+PvGTZtics0dIq0kcTs5rdDKRCrACJ0H+9QAyyDRjXlQdKvU4ji8KLpirGfZ3MlzY9KXGRmkwZNgwpLCJs4zVzE4hH7mJi7o1wN9Eeiqr7MTmebPOoPy1faNlX9Zi/O30VLkz08Plt/976IMuFjxF1R23r9B9AV6RTzywCOpH9fUMQR7I2MjUOGz00/93BfT2nXLo013tukub3OeNRFuNjMx5axBTpFJ0RuEBXJarQv8BHpz8V/wuii8Xbt6TTHmjL+CWbeXgcWEQVbjtLKxmF7OegNUvXny+16A29sxRX7fdFYjQNjmfDJV4zwP0aIeBizOETdNSz797EVSJYJfwavnGX1wECt7vwtGziHgNN2zbMnStJexmDe3La1ctyqAlt1HTa/ZN2QYpmGO1ve+hurSG1hvX6Vp3k/93JdJ7Y3DHFLyzALBa9o8rwDRPk+Os9dr1ZoNwUz0oWe6dpmW6Px9YKhobibr5jOoi6cgb99zr6SDu9rTwQNX0sY7t6c//A+/m5auQrw90p8aa2UsAVy8svNmFWyH/ixT2sOT9rtZG4APVgiqnO37bQTe86BCIZQPrOJEVz6FnbDdKUulpFVOYq6MqTyoYdXEKhjlQTp2pi99/cHn0+tPPYDjZVVatWxR2rZlPaWhdVCnS2GyqVu3mqJE+evRoMLbVY6T0XwmNINlI0IuvRhciTnJu4KpUQbOSyX5WKmjpN+JFuVswwks54/nzJud2lrncRYEqGdfSCcx79m0ZWNaiqOgDb9mAFxcCeb0SlgUMykbGHy/GbFaNPtCvCYwMM3RQ18Fg/jatWuLv/Gd/TQU83hlEvSjMPBY5mq1hdvOdtmuAP28NLRA4SrldDYNyxOvoMJVuoI2V8yz2J4EgxP/AuhrRZoCKtmToKGXLC+CZim9UR44o0cH51eucyj+fiMQGpSCXi9VlpQHsRzcp1P4N6P0v9eV+TuBigwwYhXOdXjl9T3pm//tm6n7AqAKxkuLMkHFl778OczQ5rPybrsudJSBydUvNzw3WM0GYCle5eDIf0vnnzp1ptScS2Mm/BMIaFLsixcvTGfPXYigvHXr1giKkfrgx+MLIFtKHZUDi/KxKB/76ZPbXwRU5O8qmBwmgHtM3lOmLgSj2sB7vMMDhelUGxokx8Hx8X70v35e8a/BfBjBsc/XUrQYpuX6KcM+duwYKcLFkdYYoBKpE2ZOdkPA3M896OtKR19qB6zcde/daTOdUGUZBR5a37ufKVYZAhnHqx4AZ9qyFmCxees2/ouTKM+7TJ9jqfja+9z72lSjC4RrPO8vPbMj7d9xKp08eTFtun1b+oM//r20esNCvGF6OR6ExuM83WhDRkfRCzkHsc8QZrPc+F4cXd9vQadyPu/vEXjPg4oJqyGg/eugJmaA/ift/VDqtjkDsDBEYG8EIPAMp5GJ2nTiSn96/LGX0vPfeCQ1MKGtWduWNt2yJS1buyxVN0DD0rhrTitAAUMsJ71mhHbRtpnfdfTTUMomVjlvPMTkZQ7YrorFJFmkCHQIdKLyvdzrYhZUuAH7GK6B5oNvv+3OtG7TCiZEXS+trOhKB/ftp5KjnlRKa7T2NvDmigkZBCdrt+eKycnQY3NbJ06fCmCzaNHi8JrIHSEVpB06dCgagt12220lS++G6LvgpGjaI0pVYSvclpO4k7f7iIZl7N/J3cBV1O13xY+vEA2WznuEtE2NzbwAJTIoS5YWYMLgcIMOL7QD5Svl6avm6aAiCxkFULnSIQfmfJ3LdQPlLEYObNMD9dutrqc/7pldyEzFdFDx3ItoKr5ZVH/U1RiU8EqY15x+6uf/UloKqGggvVSUlRYeDtPBQwZNOR2SwaIAUYYq7kFW7b7vSt9rsnjRAsa0aChnzwsBqrqYFvvKcL2nMx6ZCSkfD4/jncahHHC8FcC42TbKP2v6Jhrg8RrleGUTcut07+EGmDp7g3gvzgWoe08LOgRsluKOULUR96VdTXnfv1+y1wjPkvf7oQP7uOcXpJUrV5KysINuRzBxnVGy2kBp6clIhSxbsTze98f7Zv/efdEUbArH2cIZtjCjiyvEokRr8NVr1wOU6V+CiNl9ya54PaJrLs+P1zWa37HPN55/PbUfp0/O0cth0f9Hf/r7af5arsfYAM9FMwwSIJuOxDYjq6kp5haBxnTDtfd3uKmc3QdhBN7zoIK+41CrVAGgb4i6cFMcAIhUDRU9Dm1KnnQURLH72OX09JMvpV3PPZPGuzvS5vVLo4ukk7H6g2Hy9x1dnYi6+pi45qfZTS1pJpP5CCsXJzwnHJ0rnUiidwCfc6V+pf1idD+eZDVliWWU9vHjBGijMI2q/K4To6kOJ5JzgJBOVOrLl69Mi5a1Fr03yEkPAXKsx3cf2hlbkllHHX5RDVGs1oMd0RWT4OwxXMA8yyAvMNhIrtlJV/8LV1SmZQajl8jVtO3WW66L2KxGuYYAzkC9aOmSCFpuz2OWRs6shIF0+ZqVYbwlcPHvseKVtp7WEyIoa1gbNROKNAuwIJtSlD8Wge2GPuLtglG5ziEr/st7TwjMsrdAzs/nVX75Q1sExfJSzWIFX/7ZdwqsGVQUwbrYVgYxntPTz72annnsmWgo1lBHKeHYMF4iTeln/+pPpqUraBBHSWQIAiOI506qhY7CcfFcMsPgdgUOUYrJ7zkN5fX1M95D0W+FH/u3dHd3Adoag42KBm+rVoVRWdae6CJpyq7cv6IcYL3TuU+fAKcDC7//TgxQkQKhwoKx8rkRWHhreD1l1VqoFMqdcbuiMVhhyX358tW433SE9ZzlchzHcGvl3o4UBL/P5tk9AAunr8VKRNLehx0d7eHF4liqYRJUWPbtfT5n9lxAQFf6xgMPpE0bN/OzkhLrC6GVEAxbblrl8w241kZ/0dJVMb7BNDLebm8Cceo4eiffa2GB0dPXmcbQe7z46Gvp5O4OSsD70sxlc9O/+tM/AuDPLbqa4oUzyaJkdGQyWsFbgj0RxlmFb0vlVRmB98sIvPdBhYCC3hy+TIHoFjkMc+GPHgdnzw2mRx99PD3+yKOpihXHNjwmbtm2Ji3fujbVthG4h8djtTFoG2dWOprwzGlti3LMbrwgGmkE5qQyi3KzqKxgUuzEBtgGXdF3gRWjk6v18VK8BvPQF/C7E9Q4OWONpzahXWi2gyKf7WjvTLt27qHuHnEnor7oYsnKxw6Kg1CtfsaAoqHVJO/7bydWwYSAw8lWQGMg0YXQVZoleZcoxRMU+RkFn8XnCUKuCEuqdyd2y+8EFUupDrGyw4k6p3UUgBronGD9OX3hXGHGZfkmf4u0CbSw/y7o4wjREQgENMNM3q6+DRSOj30QMvVexYdvxiS8KSUSQKBgm/xxhVoeCDOIMKhkHUH+/nSKv/CYuPGo5s/lYFgOEN7qgX4nUPHiKzvTU488ldpPXAxQMQI4nbO4Nf3Mz/94WrgEAIijagaFrtj9PZeIZqDovr0GMhMeW5Q8Wm7JfTSJBmBmMz1iAJMGXP/uPWjKz5TApUtFV1e/Y9rJKh7LNSN9hXZAjc3NNBUZDOQqpLc+/xvA4c8DKjzeXAbrPqKKpVThU6TRzsS9XlyrqQDK3n/e7+3tHQB1nk3uP8s99VMRcDmG8xiP0PpcuYwmqfm6OdZyxMyyZhe4b03F9TGuggt1S7rbTpIWPYxxnNv5zGc+mxpmA1R4FhR51rEAQCkVgIQDDUFzfV0LbdNNsSyPcfYa6ZxrnxGB0YzxmlQ3uy71DlIa292bDrx8OB1441TavedUWkuPkd/9o3+Wtt0+jx4naKxMvU4i5BznuWZ+aWjUwvwD3c/x/RJHK+dRNgLveVBRTR57hK5gVbXkk2vNaMsUNDKp9KRnnno5fevxp9PE5Qtp++pFMBNrUis06JwVVHSQEpkY7EntAI0qguBs0hzjQ1DXTGYDGNfMRHA4h/4c1VCWoZFAmHmV3OxFctw2uzLAGmyjCyJB1RWMwdpStBnaYDPJG/wv4cTnSuk2egY0ITzTTMoAfmj/UcrhrqX5iwvmoZhUCydMJ96cNtDUyhWWQcXvnTp1KiZEqWNZlsWYV8mkRMqFSc7A08z+1G/IFBiYVpEOcfs6W0YKgeNdRA5b1XyngasUed3vQnp6OMn7fYHLDOhqj8WAooFX1oPYWdLJXyfOglKm3I9g57koLsyloaagbpSBFoJB95/BhfvMv2e6XW1MTncUK/zChMqfbAWeezRM732R7+0MRHJ1Rd5OOajJ773djFAOKnL5Zz4fx/yZ519Lzz7+bOrE3r0WVmyQ6o8FK+ann/zZL6TFS9piZeyxFsc9et0Iy316LXoBAl4j/x4OjpyrAMPj95pb3WMwzMcdADZYoqI0UgAnNW8wVh+jXsZ7QDfJAILXq0xusDTXQV4Z6/JO6Y3vJ4VUvq3MVAgAfV58ec0ERoLfIfqBmD705X3u2EbajZf34iuvvhgM1ya6i7bMKpqDDaFtaC6xdf2cu86uBvkjhw7HGK5cvSJ8W7yHm7DO9rnsxeLbRYFA5eTJ0+n2O+5K27bfip886URZRzRCutj7jOkt4zOr+DvYKZ7wBaQVlwLcfYWome2H+HIEPRf+FFVoXMZJpVzr7Eq7cOB95Zn96ezJ7rR82/r0p//lj9K8JTYrpIqlvhUwUsXx8lxMFVVYlVdlBN5PI/CeBxWKq23igxYqqjo6L/ekJ771ZHruyWdTX1dv+vD2pWnjtjtSjV09mynfpCXpGIY4I8OTabCXSZ73bIZkCuPCOVomI3Bcgj+E1KfpC1f4lxErmmYYYnIyIEp/ZsvkfsyuhmhEZEpB0ZUBVkbCGnmp2GOHTlDR0cg2WT3icOmEqYBzBOe93mt9+ElgNlVqGS2AaGBCcwVk8BY4uAI1aOiCKZgwaBswfN8JqR3GxN8N8AraDCimQmzlHuIy2AQndM2o2lC6q/XQe0Kxny/L7wzgK1asiAm5g5WfK15fodKHaZmlC2FJXJpXkrI37ssUjcdRrnO4HriDfbmR47/uOcEY3gAaxeOUWYMcfLO1cvZniGMtAYv8eQNmZlHy38t1A37evHxONZQHu3LW4mYP9I3UQLmQtABF5aDisSefT8/z09N+DaCJKRgr62XrlqYv/uRn0sKlbakZ9iL3QTEI5XbZrp5dactuZQYiTJcIqoIJr737kumRqSicVnuL1Ag3vcyQFT0COa+J95rf97tHDh8uSoixUq8uiXozYCsfp+npj5sBi+ksUh6rd0qd5G1ppCaIMDWYwZXn6Jh4vLM5T49dAWcG1TIBCqT9t8FXsediKj4u8hzagM7vWi6lxsFtmgbx+bM7qaDbMVuyfFmhQ8GdcxYVTC4G6gEJV6/ibcF4bbC8GhangdJVXTZ2vPZqaqVPi052Pis2/PPZkF3wvzputFptgv+Fi4YunpMoCWfeiecYJqWeBUgvzpvOO/teO5h2v7ovDU81BND8v/7fP04bti4N8XdTMwZZpWqidxrH91OwqZzLB2ME3vOgYkb1AJRlU2q/PJqeePzV9K0HKe+72p7u3LIm3X7LurRo7UqWRqRCeJBHyXf3diOoBAg4Gc1CkElxCN0TWemz8mtgUlm8tOhBMAK17ER47vipmPRUnBeKfdsaY3ZVMschy4JAjxUNv/QxSa6CCVm0ZHGUS1q9se87BwA6l2AkCDDoJJyEatFQDPcXTbUamIyiYoV6eVdJdjkV2DhxGmBtQ+7KSGBgbw6DiRORE3LkiAnu0U1RG2MCifuOUrXSqj6XGBY6EEy4+N446RjNeWRYZvMdwYTBWeCiMDPMtaIJmA6bLdfFmR6T3giz+LyvcvFiZiYU4vm+1HF0HS15Yriv6y3oAXB55RspktJq2u+5X3UYmT0pxvxGV1WPU7Dk5yL9VHrlnH14ePDjv4v3aDle0qTk/fiV8sl8+sT+5n+/Pah44qkXQ1MhqFCoOYFr41pM0+7/7EdT67yZRYt6jqfQwUwFFW9Fh/uIhlilNJLn4nh7LXKXzABqAAtX3J2dhT16pKZIeXXQ6tttLFu5IlbgOX1i6abjrl7B+2gTADSDsXKAUD4G5UBs+rSX0yPfD1ORtxHf4X5yGwUYLzQlYcHOcYZfiRbfXB//1o5Iepz7pWAhCsamF/B7iXNvpNfHhs1bohwzV750diLKhFHw2eyijLuBZ8f9nDh1Eq+ZuhAsD8JqmN5oAlwqpvb+V4g5BVgwVVRP63TrwY4fPMi+rtKrpAVgRtoEN83ZrXNwh6W3CIuFSZ6pWj7bBnsimJvBQuYaDFPvSHeqxkl1oGuA46LHCwuHUbQSHefoP0Jjwovn6Rx8iZRo70T6t//PH7HAQWMxQXk2zpsTpE4qTMUHI9B+kM7yXQcV1mlbS19FkKPWKiZI842a5lhaOI7NbTXU4ugkTXo0kxnXFImcfWNRvne+Y0Z68lvfSk8/+kgaocxs4/pVaeutG9NiRXKIvJjGgoUYhmYVHDipmYZQe2HTr2oC+uJFyyPgOfnNmdMSedoOcqfXsOiuIgDbbTRWmHzGiU563smplkmskZXODN4/SgOjcSpG7r7nnigH1R54kpPpuXg5HacDqAyGq0jzvb5siW1QsTpDJ0uPyyBgoyQnPwWTx44cDaGmk6PlodlAaD6fizp+TXpYLdmu3IluIYCiCMpFUyPr/Bug5F0R5+6LsVI1PUPwsqxvCNOfooFYXwCXYlVdtNT25wxW4IKInNM3MDtOsVq36allNW/xutnKd/p7GfzEqrSUJjDQGAA9j/AbKQEk/26q4NLFdq6HDZwQsJYcNwOY6XuhmVSJ0fB7RRVBcS65FPfN9P8N34nCKK1kxhXBr3C8nK7ByGDG/T/85HNpxzOvpWvnrIiBSqcHxB0fvT19+EfuSAvmGqDoaQK4jFQY95QgYiaBx1foWBhEwURUQjD2uU+IzIR/F4S4H/8uWMgsiX/3fnaMdKJUaGgaIX9ecOf+WvER2bQVp0jAYaQVOJY6xmlikrH1IEo9Z+K+KPlZlKejbnZpb6SWcNHkWcweDBkIery+4lj1cS+9yoFJpHF87ktCzgCglJ56DgZ5nxfP/+zRI+kMDOI9992LvqhgetRK+Jx4rjMIzsGEMA6mJGTi5mLpfZRUiG6uqykTDy0EgLmW+9prpx5KS+/Q/cCCuMiw6mnvgf1UY7EQoZrkUvv5aFve1IQdONdLcDTufc+5LFi4AmZvNVUghXX3IABE4WawMbAkjQ0IvHnOL13qTMdf3J3OYIx2/EwPgvH69Mf/7g/S5lvns8ABVFU1kRLRw0KW0zmAcaPjKYcdpa6mS1AOfZDiUeVc3wcj8O6DClwIjfqTrPDGELlFe28minGBhVa3k5hU0WuD9kJpglKsavOX/H62vS899cre9PRXHyQwdqd5c+rS3Xeg5t68Prpqjk4AUGZY846lNBONKx+rOQw4Uc5F/bgTl4G1gUmgt48uowTyfhqKXWEVOMpEM0ldeRMrEgVkNi7qxXbbmnVbHLvSbyLg1+MeOYne4sSxk9CwvcEmLFy8IOyn9cQYHSiEm06aTug5CHiMBhoDifqL7CSojuESFLeWw1tZmWm17cuUhA23/LwUr/8OMSUlrn5XkBGMCiv5XB7qpNzLMRlMXf37X/0A/Lsiy8IiHDFq6CAKvUQW1fl3x2ktZXWOWQ4UebUbASh8Jr77KXir/HzEsAjUN145neB/ozoAMKT7ptvPWgqDgsfiClVQ14FQNh/rTISmOicaIEx1BBQ1mE2r8sgAIwOLnBLJoKH4fJmqs3SIMh3+LadjyoOv+3nkqRfSy489n8aujVLfd70mAAAgAElEQVSFNJEI82nRmoXpr/31L+NlghAYYaDj7PczKLgWXVmLNIc6Aa9dubbE65bHX6Dpq9ybJB+D+/ezXsNlMEiekyyIWguBWegTBtG5AGBXa8WOaFfHV3U/Br+oSmEFnsdruqDT/ZTrWXIKJYPKzCKV3xN+JwS23P/BRtClNgO7rBvK+ysHJ1EhwlTg3+z9McA5OS5dpEU8n1qvM2BYT4peeoc0cK96zS9wL6gtcl9dMA31nJPpyllopHyWBPc+k42ALMG3aRLLcbWaDzt6UiNVpAr30oTMA/j4Jz8e99bRw4eKVAjaoQB9sJqCaEtNeygBn4tt/YYNmxnPCZ77awi9+2K70YPECjHuSfUuHaeOpf17TqQ3Xj2Zzp3uief5D//4n+BnsZxj62V+ESiyXUWitgvgXvM5F6zpZXHTB+x9EHgqp/D+HYF3HVQYrJzPDdyuamoIHL6GWL37cBu0pgAcBnGn/ZNX0Ey88Gp66aGnU/+Bs2nJFlZi5Ec3bt2Ih4TujrIbRcWFIjCUlNHV0LxsLt1TyKioLfwDADQDuD5qMFT0IBgIJqMBUWI/IMJjMpBZTqYA0e/Zb8AJ0c6htbPo2YFZztkTZ9IbNJcyQK9fvzYqN2yEPIyAM2j3kt+Df9cbwglWXcJsJrVJJquTJ0/GJOiErGZC5kE1ehUTacGuNEXAeGPXztA/5GqLTPPn/ghhZ1xawToZ25DJyU5WxB/TNp6n4MMJ3BVwFoZmL4B6zsfVb+4mKpuSV6E5GAdtC0jKoOKtgMT096enGjIL4TUPPxDAj8edV7LF/VHoMjJTcZUW7AIpg3IDwaOcScggJTM2bt/rngPgdFChzqMcUJQfbwEmvtuRMgdb//7NR59Nr+GqWD1EGTH5+q6hvvQl3DTvwZV1eNjqi1Lrecb7WkmrUrBEc66XGnvNQ78Ck2Cqw3/nhlnlU0+klUpmbIVepGBgBBVqLVZTUur7bkcjKMGscFzwXEdQXsw9FYwO96Ljo/A2l5+Wj2EGf+U6jDwu+Vrk/+br43dy+so0Y2Zz6il5LU8/lY9d3k++twQ6UVrN9e/BsXWI+7iO59N7dRhtjyWyS5Ysg6VsJK1wHlH1rDR/EQ3pSqBLUFHL/eL9r8GVAOTIoQMxPps3bywBlo5IV/q8jMM4tmETrlj2JIuClavXhhV+lek2trl35+5IqYzgS2Hpq1opFz32AqkjFTKX765csz7uH5nQHuaIouz1aoldoiJnAJbwcl868OohTLJ20aMEMIRe61//599PKzfSZZV7M02i+0FwXkf/obFxPGvGSY02oItiwaVRVuVVGYH30gi866ACI2cEVjRG4n/x/PCMTVFGp/McBCC9ORpDgHme1cGDjz6VnnsAnwlaEK9c2prW3r46rd+wghIw7KnJM2vR3cuKYWgYe2u+7cq2qZ6OnVEbXxMTuT+unhSQOZl1d55HS9CRzp/DUAefBevJdcgchGGwa6grD5tkqQgvcsCjYZlsG+YP3XtfGuM47VShbe+hfYeKhlkL55N/rQ9rYXt7ZKFeTOAE4hwQnYzaz1+IcjiDiuIyS0+dVHNb8A46iH7sYx+L9/bt2xd/F3C4EgpBJxOkE1k2RvK9YEAIGAbpLNx0DNrJQft39+XfBDiuXHMfEs9vwfxFAWA8NkGUlK4rtAwmcnCJ1SrftRT27V7vBCpyYMmB3fEz4OWVu9etYDCK991vA8fuMXrcQ9iY54CoGD9rKvxvptZzeWrk9qexLvlz+Rzy6jkHTQFW1nCUC0VzIHz82y+Rensq9eHcKLgc5b7bvH19+rEv3M+gjVJZ0FMyY0PDA4CbC7BTpxLHyTWU6pfJUBPjPgWacV041gDVvFfOEAiQPG/fL9gZ28XrODkcqYOVAE7vNwF1VCmw0hZUmBpyRSyw8F72M7IhAdZLrE45mLhZquJ62qsE8vz8sCxCWXmvADYDOo91JuZc5UxGBnV5fDMI8px9bwiWKjM6MgtjnIfjZt8Pj99tCha0uda2W2dLgYX3fy0A3OfEcTFVGGJmNBpuR1fPW265JRhLv6dLtmDDdKuiaRv0RR8SxqUeoDoX/4kHv/YA59cT3+vHprsZVjI6CNvArLRYaJq1MHqRTHHeXscBqsl8+Qx6/Zo5hhGsxq+eP5XOnTiVjh/uSi+9fCJNMjf9pwf+BOO9oqJEbGGlUS0VbFO2Xqd3iCyaTEjlVRmB99IIvOugYpJ0RkwwCB1dOTlhOnloDT0MVdnR1U+aY2d68uFnU/feo2nTojlp011r0rzVVGkQhOsBDaNjUMCDvXy+cLNsbpjFCh0wMkF1wCRGNNEXo0gROAEOQQmbb5YZGOxBBIlCfwDhZJ1VJBMjBQXPv/tJiZj/dmWnk6YVIeHiRyty7YBXr1yFerw5JqQJGA1XRzIbTmbOVu6rmQlR0ZeTtEyBE6QTqfvX6dKVpCp9jar82yFyyE7eeksYzNyn343afESanoMrtut0OEE/pzIMLjnwOfn5YxrFngqek5P1DQEjqSXdPjk2vzOvbcH1ksZcOun+BS1Ra8fruwCCYOP7LLOfvo0cPGUoHFtX194P2eRrlBWqryBG+D/PtZvPFBT/KO6jhbFYBFiZHcYqB7nccyPrQLI/RBZsZlOmcrBQ7Kso8/PYLJXNY5bZk/wZ9/XVr36LyoGdqesiKQ1SbiOsMptbG6L6o2mm5ciCyLa4J8LRkSCbq1YMlJ1UJ0RaqiSYzYyM2/Ycs2A3sy05FeTfDVqmP3KliCDCwLYEX4VmUnNu69zpM9hLF6Jgz0sGcM3qdQEIQyfEM+YrB/7ylEQ5U5HPPRwlS7qdAMllqSbPw1LXXA7t/dMMm5BFvDnFlVNpeRwzwLgOatRS6WBrxQvsg9fc+75gjgjeVMGsXrc2/n0RvYX3uWM7zD0kUPD6nz1/rrjfuX56VwgsLl/pSOvWreP9hlKTO7UQPOswkvb0mYoGdzUwILMRd3anRx5+FMfd5em+++4pyl5hTBv4braxj/QSmgf3r+bJ848FAekbz1WgRxY3FiCDA/Ta6bmQ9uw4SlVIO9Vk+MkApH7///7ttP3OjaRrSU8CNEx5DA3wrFJJkhvqvZcCSuVYKyPwroOK6hEeZLRI4+P9aZIGX1XS9YmHvmc0vfDSG+mrNGu6smt/2kA5150fvz3NWz8fXQC5aCZNc6sjiCPDhMbNEFikT8fwrahDl9GCK+bcJTATTJ7VTBpOcpeZeDWv8uEPwylYkTEmVsvCFNSN0rraSawaPUZtgI3eKAedRYMiA5gT2X5U3Zfoqrhi6YpU11IIqQRE2agpOyHGJEjgNUAKCHypyrdngRO8AkxTGU5KrmykZP3Oho0bY9Kzz4YTlX8zKDlhGnwCULDy9DN9XdDEnEvu2ui+ZEKkgP2e5xJuniV2IgcitSE6eebS0LyqzyWYTpihxShjKq5P+npNXE9/fLcOofyxyj4P+b1yUJEDmPsyGMrOeI4eb9GAjHw894PnlxkGx6i760oEDBusWbqbWRT3YXVA+Uo5pwjy+WW2wn9n6t/zLA90xXEVaZc8Dpna9ziysZcB/VsPPZVeffE1GAH8P6Cwr9KxcmisN33k/nvSnfdu5x5Zdr2qI8zQoNOyO6nHuYqURQ6Y3j/lx1GU6d4IsPl4MkuSwY/fCZ0Q51GUntJbAw1A2FsjGJRtM+UlG2BAtBnc6lVrg4GL9twlnUs5o5DfK0+PFCBrogS2Sh1j+a7PX8EwFcfvPnKPmlrYrnKtRj72cqCWj9vrl3U1WYNiKkVhpfeFAkzfH4G16uW+VishmBc4OYZr1q4u7nmuSwhZAW3z8AmZLDmZHj9+lAqtawHiNSIrnErHABV9LAaKNMsoupgZiJv37NhNqmIQZ9QvB2A5f/5s4f3CtjyHBWiTonKpYWZ0MfWZ23br9rjNfeYEQ46njcXGWNw08owPDHZF+evRPefS/teOpn07D6elG9emf/6vfydt2r4aPRfPKtvjMnIfwwTie1Fdw+Ko8qqMwHtoBN59UMEDpxJakyndGTvozfH8cy/RXOslWm9fSMtr8e3fvDCtocZ7wTzoTBTUVdDM1ICk/m5seFm1NzcR8GtwkRwqqMLWVjQTlPM14UExQb8PH/6rXdgfX7gYK7smNBY6Rxow7SqpKLMbc5xhV+2sLJ18VcWfP3eJ0s+edM9H7o1eHP1QsQaz7s6r9Bw4SDMt2AAU/moOnNQMcLGShL50UvWzc2lDbrBwUtSYyMoOhWW6YLrCrEYwqgfG0aNHQ0gq0HA85sxri+/ofGngcbKU5lXrkI2pnLQgesKLQLChVsQJ/goTmqAiVmqcp4HVAOVxRPMwaPc2WpYXluNFb44sjMyrdxX9RXoF0FRiKvJ9nVeWrnbd/tu/3gw6pjMV7s/zNNAaZA02hU150e/CmyImZ67hAF1b/a/N09xOdI+FljalJECKYKb4Dh1DZnICcJb5W5SzDR539gTx8778e7mduO/lQBjOp3zOe0gK3aZqJw+eS3t2H+S6ItSkS6ki09HJgfTzf/2no9vtTHLv0WKb73meEcjsZEoQ8lrqQBrXsaQdySAmAF2MR2FznQFETn14XCFetWGVpZrcB963mUk4f+Fs3BNzoPR1inXsFD8WbAKdbAEW3oOKoqdXfZT/W8Flvt7F2BTlynl8R6geKsYNm/pS4zuDc7B03M+ZmclsUXnljNsoZ9fytSkHOXk8FFZeunA+Un8DjHEN16Kr+0patHBpVIL4bNVzXy/gGfE4OkpVM4sXL6O76864/7egvTpy5FD06jClYRWXrqMzABSOkQJagd8Q6ZD9u/alu2+/Ky3dRE8Vrp+NAd94/bUYZ9Oqes0ILCZNp7GgqEKzpe/FKnRWnrdpJ5/TenQSQ4xHH/fHrJa5MEM68p5NJw6cTDte3ZPOnsHXZPWS9A9/6x+kW+/aCKs5CLtDDxKuaVGt8n1Sge+h4FM51PfnCLzroGK4mokutaarpCIf+tq30zOU6PV0XExtTVXpvru2pnkb8Y5YtIJJqggyY0xyfegMKGRDfNaCoIk0CWBAanLObNIcTNYqxacU4LHavAK9HCtgwIHMhAY4Ywglx3DNVCTVxeQ6CONhSalMxUzypq7263AxPHjgKIzEmbQCh75V69ZEbbrBegp2xLp4A+5sSlAt0RRYqAGRp5+JvsNtOJFeoYdBFuE52ZoP9m/mog0sV1g5teBVsfM7b4RewgnRCdmeHKZnbKNukJX9cLIykAla/Izbb+Fc3Z4NzwxYo/Ct5nyt2PDVEk2PGDMCip+fC1jRhtzfiwn+hlAxB1ZXnE7srnQtkxU8+CqnxiPY8v5bpT9urHrf/OCU5+/9S2YnHJswDuMc67BdzyZRBkk/I+hw7H3JCtlrJYIqqKoIdAQorqG9VqTcZYYiDcUrBy7HzP3nwOz5us2sTcgAwm2VB9acfvJ72R7d7Rhsdr24N73+xh4CEoAUAGRp7o9++qNp8+3r03r8KhoAu3bN7IJdMegvxQF1NqA3U/mWlGbA4P5zaubGOBVMRU5FOE6ZtfFeMTUXqRDuaz+XUw82vTLQti2g1Hg+tvOs7q9yHFmvYrdcgerqNevetE/3W64rEYxkJiizC/43j49j6n7z2GXGzb8rbpzVUrQWL09xZGCSzzufa95u1m6439zJ0996EUKa4pnbNieqxfzc4MBIiJ19ls7QVM9tzSPYe57X1FVghR+AptSC3K6hJ44dTWfOnkq34NKp+dUFOgPXc80FK8MACrcxBEuxDMAy2VJY0mug9dA3vkGZ+RW0VPdG+3Tv11mIwzXHMvZPwFTNRJe1cs3q+Jtlqp2WpVfD4pAiHR+hYoy06fj4tXhWDx84nfa8eDqdIoWzftvG9Iu/+nfSrXeuTf1owv4/9t4Euq6sOvM/mmdLlmzJ8yjPU7nmuYBUESjCFCBNQtKZupvupNPppCGdhCaBJKSZOtD/EEI6DCEQCigSoAIFBVVdUHPZ5aE8z5Zs2RqteZYs/b/fPnfrXT3LQwGLRS/01vKyLb13373n3rP3t/f+9rfLi2kBFoARZ2v2NbsC/y+twA8NKkbREbgoY65nH+kZuvKUNJZTlyHB4E/icJUqlRFg9gM6E7xUXdDPpP3fWxCefOzp8M0vPRha1AGxarFatTTkZ4VUCZcJwecqG0BWgaiUFDkOj4jeHB6kNRkP6+ZQ7zoOiYjVUsB0bCij0NsjAJKQ3kiVWm0agyNi5ZClSTUjQynHDm1+HPc6pSO5DMifRzVNdM9ze0xVc1X9SqvFouKXK6EqDJ4NtoKcB/lR54jTmD+/1v5GSOr4sZNh49YNlm61Wq8ibAzU3v37wubNm5VuhecQtQk8GsZRY5B4P+SzSjIgOh7fYdNOqfErIsOhASaIZDBQ/SrTxCiUYVuRW8B3tWkNeC9dK3HaZSKL7eRLWLDX8MouW1zDR+wtaWfiegKua0A3y5iGvnFfqCUDArgHXGdzyzlbly5FlaToPcKdckTJ+eMsplLpunFRYEkpeIEpS4mLnQ/AIvp0UAFZD0DJ34h0cUzrirCBdDFT4ZG1y2FzP+F8eOstJRkc3NHDTeG4JNcHugd1P8fCgNL1L3vVXeHWO2/Qe3NtdDwOD5DjGQtfF9sHU0PWomaD/+F35lQTzkIsQ8R5KB69p//t6+IZJwcolNvIWEBu5fPeWcExWJ8+lUaY4Gmk0ESTg6m/Pj4d/hGAnZe3HpuMutLz7CX0LuAR0V3F9fH9PI9DUhYto+skV8RHdUJZpkkAjmFzfm2817NkaYCRBjZsRki6/L7QCMmtRooG/Bs/SuUd7MI8ZWTYN9ynHIHu+QJSZI3yVMrA4fO7hjONlnGYL1AyJELl6ZMn1PGxwkpt3EsAEZk3ZLvZz5RS88qLpIpaFdrOtIVvPfzdsOX6zWHT9nXqtjmrNRi1wYP5alc1IA/3SfezSEPk6AopFhBhHRDFg4mJku0IPBmV9YAKZzXIrPXk0fDicyeVubgQ5sxfGn5HwOLu+6/X+ut+a2/kaMLppNaYLhBrsZfE95hKfMWl4l4oOCpC32f2NbsCP0Er8EODijyVLwhXx8VNMOCgyClPGQEEXOjRR9hlTBuhSBoCdGRMiBGfo41+Xn3935MwzPe//FA4efSgoo2CcMMNm8KqNVKklEx2BRtfKcZc9W73qg/c9RcY9exsfCL4KtWOi1V2wOARnSDDizNGPIryRrnGiBv7X99uBlUGCeOWLyOFPPccqVyOSY9i375Dllpdu1ZTS0sEWGR0MagHXjxgTHraVcvV70/pwDQn9ELrgnPh/xAtixSFtEqYCc4E34H6ZL2GIB1RtwjnB0kMnoRF1ZbOH7TaN8fg+viMj2d27gOaAjgzS/sLwACgcFIYXow3EbwP1nLeBO8lRc96LNYIcnOEcioOKAzAKCtjDiglTjTTc5ldrnCH4O/NzjzMdAze450zfCdOybsdbIy0nMMciTTh5JCiRrK5WtdIJ0GbwIU5Lz0LTEc1LkTCdTCyITMUdD1IlMOnMPChnzlZs0bdLNwHxJ88orbMkbXU8sxG4MPPKAVknHoEKA0Np+zeODkPx8Pa8n8+t/uFo2HHk89rNgwzTfJCe+8FyTHXh+03b5ZoWGlYW7/Gno9YasqUWDIpfifBZjIE6TV0sBlBVQKKdb3Oo0jzSTyj4se2DIbuPRkLpNZxtAA2ZLCjHggkz0pzygALc+wCZGQ9TChL18dcHUAFz6UDRKTZARM8XwaQ9AxBqCWjBICBp9PV06kIPk/qn2rB1vH5vBNUWQeyUXY/FGikryH9PPFzjgv/wcpdug+AcPZJkwACAJSMxehIlM1HKhtgc0GZzJ7eLuOzDGjyb6m6OcjgQVJl3g1dQnTdDAqIk3liANuiRRpxjjKt+BucH+UWxLO6JbsdRnNV+thra/mGN79REt5VKn81WmAyIh7EHNmqQhFULdAQh4SSVomI4avFjeK+M5uEfcxzhJ4F10jZilen7EXT6Zbw3JMvhsNHzoRqZbLe/7/+UuBltWyounw0bZnnckKB25iu0zKU4k5zLcU6BkHG7Gt2BX6SVuBHACpQVlRUjBASkYc2KyIukouISnfI23LFciRD2qzn1ar59DM7wzPq5ug40hjKCyeUgl2iiZm1Yf7iueoTl8y0SIhdKkmMaVOPJkRDn49AxMlGxXC5AiGG12SKVXPF4DB6PI4jFzs7Ifm1y0hgRC3Fqpi0DCAixwBYgKH9nM6JqLReZY4SSKBy5MWKOJidQRbAJLXVimegyVQlFdcpOqEujsFEkIooCUMLVwIAMU+lhnZ1hGBs50reFy4FhhujzLlZW59aDn0OAt+5SFNS+R0GDsNO1sfErGSsEMzCsHk5ADCBI3ZeAMcmwwFmIDImkyFLFw2/paAzY7vTPIMrPZAzgYqX8gBzLZ5VssdAz4GXPJxEyfVzrj2aCtt8vslq/Vw75LhRySxbOlzR86RF65E8iRMZw7kJOPJvOmJwuuYYk3vEfSop1eA13QumTA4pM+SgiM+UCHACHJ3LAfDjMzwnTqbk3Flz7g1OgefAJ8bifL70pW+G4wePhv4OyV7J6PdJp2KlMm2vft19YZOGSdGW60TQNGfAU/2+lmkgEH8WswNkojxjkSZtpsmZ8X2x84c19WxFOvMBiENcinXmPPrl3GyUvT5LyfCsUvDzNRxu/ry6qa6X6PRpc4yKlTYWPCFmkr2LOjKU4hQwJMACvYx28ZcQdJujciREW67fS4B8dzlKt8m9JDvk9yT9XPl6kAEB1Pu10e7Ni/NpFwAoFhdLrOVEd2UyIaPCi4ht2UsUKFi2hwm72q9W9hNApesGUNInXgYt4ktXLDewPqR14f4TFRn/RWWLCxqVfq6pNWy6bnNYtopSrDJaetz27dpv3K4KXSfcKFlBOzcykhP6njwFGauX19scEc4nDo4jYwGPS9oXdOhczJfk+nkJ7rWHx771lDJzAiTKfvzRe/4w3HDXBkmpDZl9yp2M3Bdw6aAASmFxVLbNmx2d/lLM0ex7fwwr8EODiok8WkC1ndRXnYOkNp0BylzIddoUvtExbfrSgtCmyOjZJ3eHx7/6WGg/0ah0pTQRFlWEpZLTZtJm9dxaGztsUbsY0xOKYPEP5SIUMhKcn2Pc6uoWmpOFw4DBQVKbzAQGhO+FM2GZDP0xUl2i9z8oVU2cPU6XaG3NmnpxNRZo2M+glT+OHDyumuwpESWXG6iwer1q9xwDQ8jP+NtEg2QsyDhAdqQ1FNJeTO0WqXyyzgDPGUVSEDfn1S40J2ROPCHj8f1Wc4U4KVDBi++h5x7nhVGjVc+iWwEZygIYQwcT9l7UQRVV5ivFDsAhGsRQozNhYCKKMFvK21Uj+b/XwtN18ys9Z5mI+geLiDx6tvo/suVJlwdAgnOZI0VJjPt5gQlEiFg/W1PVxy3DlCOOCCUaVE0T+fFIsB01MMW/WZtIRlUErPWKfBM9k8pYjCvCo0tkzTrUDyG1xlkgBtjkCH0d/GcmaS7+DcewKFO1dcAE73PlUgezOIonnn8x9LVpAqai2Tw9/zv27Awlc4rCG9/8GhFrlX0RMHVSoztPB3ReosoGFPGexRdAkBcOxMo1ifiVl2c8+xF/HzM0XlZw5+uZLKJyuAk8n1Y61LHgBvA35b5mdUVBrKQjCQIvwKpYqX17PnVcvss6S+R8u5WJIAPSoamffdJh4Hmsr19rrZUjI0MCFhcEbCVOpuyBtVbKkXPOvX3d5vh5/uMFXkr09XXx55Xr8Q4gVoN14Dp5llpUQuD54f8M6xrSPuf/dGvhxDsFpiA6j5M61fPA78bEE6ILzNZO+5+s5MFD+y1TSdaip4fSabud3rhay8mWkBmoqZtn00iNYC179+SjT6lMdyZsvW6LAiBmrpRYhwp2TNbPNC8mNd9jpcib2ItBtfayt4e1XiPwg3ROxeKdKOdjc3kOPr8/7HtGM0gujIUuPZ9/8VcfCnfeuymxddH2oBKch+icSjz6idZvtvxxJfs1+7sf/wr80KCC6aCqJsrwxxokrVlkGEDqGtoYepQ+/dq/PBIef+TpMNjcEarymIhZE1ZuXR2qli8KxRpBDlmtWCx5SIHISpeq/DC/Rv38MpKdSceFqScynVDf4waF3vNB1YTNkBInKArGeMXpnBLBQphHpRgyhBgTWuj27dtnP0e4irosM0UKC0ok7dsRDmmo0FIRJAEQGGKcdalKHpZ+RzZcRohR39Vqb8X5NJyOsxYwMjjDJZr5AXAAGLRK0dCmREpRECNpDkpgwiI+RXj8DKNdgQ6G/o2xRk6c73LdhXlKJeeq3EKU6f330RlnDEmf0rM4FDITHmWOqS0OAx71JiJJzlPM6do16X+bN3CF1+UyFZ6mvlomg/OIglsSCJMT4I8TDePwrFJLQcONoExx/uwZAxXDckwQay+qrGZOVZmKUTkn0tfW+pc4V5yTd9oUJdGzOXGLSvVcasgXa4paIjwLqj1exyfNz73i+zgvav8mbqRz5hkBKJYpanQn6ODQAQife37vkXBs/9Fw5ugZyXLPtzk19ZtWh5tu3aY2woJQLaKiZyrSmYP0kqdBhQOKzPpmWlvJVBiQSsi8kf8Rywe8HMBlQEjkaDg5k2eQ5xWBKTJsfJaMhQPScnEA4LlUVlUbEDPuBvuYQMEyBlHvoldO9/FHvxtboCk9cT7a7Ow79gIaEoy85/e33HGngVzXFenqluql9mutMnesS86UoumlD6FndozvonPwshPnxH6w+SACgGhIGLDQnuWeGUdH2U4DCAo2AOPzbEhfFHtD/I5j8dyVCzRBruW+Hzh0UH8LHAkY4eQ7xIcR6SYGNAKrwwIgowqUqirVUaMutRekn1Mzf2649Y5bw3mV6ZhdUppkc0pUVh0WX6dA8z3gQAEsajRTpKtTAlkih7NuwzrXQbWwFwl4sdajPRIWbLoAACAASURBVP3h2O794dDe4+Ho6QvS2CkKH/jwX4a779skkNJrazo6qqwPGjx6jvM0toCs5OxrdgV+klbghwYVOZrLQUbh4qiEZISci7TRGQe2/3hreFokx0ce+kboP90UFsgZrt20PMxbuyAsrFcHhBD9kOrnE0r/4deGR6SCqb+pyRbIEQ8OyomMTIbFi6JokGlQ6AX5CsEbjKPVMHXcUW166p9Etujwe6dDkaUkBSgUDQMO4GNQpjh06IBULxdoo0vWWJH+sNrihgcVtcnBzNN4cJMLNmer+n0iElQj8SsyBjj/48dPWBREahc1PSI7DGvl3DlTxrNCkRLnVySniUFNy0ZbyUKEPowlExQ5pqeIfVIl18s1dveqHq2WOa+to8boLao4t3K1XmK0beqhrp8Ikxdp8xixRqfsDi0+fJnZGGmAMtODeTXQcLWHme/nPF03w6Nprpe20Y72bgOjdQvmy6GdFbhriXLtzE2RA+WaABFINjONkp/xcsIk0snOd2A4HN9la5kMHIuqhEFOcqGeq2JbB36Po2loPGXEPOd8cD+c/OhtuCWal+GCZe6gAZQARF7feewZgYpjIV+cCrERwrnWc+HGu64Pr3n9q6ytmdHnTiSdfg/iyjnIi+ucGWjm/IVpPBj93vlEDkx5XwSQGdVT/6yDDC+P8b5Y+ui3sh7PM9N7B9X+2KOWSkAtoKFF4k0c32TkiexFyiRjwu8gzX774W+EZoE/eEko0xbqmcNJO1hEH8KyRyonVktU7d5777VIvVedTj4HxcTAxA9iD830jDmo4l5x/01rJgGovo7cK7qfupX9gJA6R8ezPSUwwx5Df4apwdwv/gAssCUo5ZarQwgl21w9nwByay3VtofPAyF05bLlpsJJWQL7Yho0tPcqI0H7eV/noLgQ58PPvvZV0rFZbMTi1ma1rGu/8jzWLqxTFnRYmdMSgZExXWuVsrLLQ4Umn0I2R3mTNbuo2Ua9faMWqAyrzNqticbn4FgoY3HydIfWvSh86CN/Eu545XZlS3plT9Q5NBHLL0ZSxlbNvmZX4CdoBX5oUJGnB5zNmy82Mknbs5rW+K8PfTs88q3vhtPHG8PG6gXSmFikIUtVYf7SOg0+Wqmcomr/ijCKi3DopNXHrTZaojIJkaTomdp8qu+qdJCvSX2xdWzAOAtt2riY3zhKGgGjGEnQvtWnmrylchV1YOyIREoVndx6660WuSC9DRP7wIF9Ns2wXhyHglIJB5FFTNKwc+ToJsS8zpWhLFRttFJEM/rGMcQNSsmTNcAwrV5db5E13wfAYHw6ZE0ifx9whWHDcHB+RMuVal/DmAJeOA6/AwxhjFHOxHlxXS2S0zYJ5cRJYmBdcwIio2cmOJYpj8ro8vL5Jt4dEL1W0m0zrcuDbosYxV6FpzntUf1BAIYPMgMgsQYuWU5N3kpdQ+MqQ9Uq2mwQwKJTR+RJ/TFlVT1XfIa1wPFxXayJZQ7kQGw2iSJdBwC5yjwYVyGp4XO+3EMAHUTNSOK7YHMy6P6ApJur9Ymk1qgFEcsekfDHubK+zl/gPuOc+B2OCLD49S89HJpONYWJfokoSYugq1+Tcq9bE17/1tcqAi0QIEwkuYnKUxkF/3cmI5EpLzko8E4UbkLMNsXyIGvj0btnKxxUOMDwn7v6KkDNsxqsI+tqmTLasPXcAdhI+fMsIS9vzl/vK9fvlmsiJ6CC7zx25Gh4+KtflbNEOA5NFvafdFVUEhlj2qfWukLrOgL4E4lyaFTj2dVGfbui+cX62zRWVLLk3lXomUdTJLsclH7oHBhxjwDa/N+Js6bJIR4LHA2es+NqFQV8cC58D+3mQ2odX6GSJsAdjo6RdnV/UeVEzK5LnKc8AVjAS40IlwwV3Cddi2o5f8ibvZoF1C4Z/0KVHToutKnLLArSPaP5Q2tWrQvL1ol8rQACgHNg757Qjzw35GEFI4uWL4ndWsryjI6onCm7QRanQgCrT9kR1GxHxR2Lo+svhAWL6uyedF3QuZ48F3Y9vVvXpCyenvH3f/gD4eWvvtkEAkd0TiVqeQfGXjQu0exrdgV+clbghwYVOXmaZhmkn9AxFr75rWfCN//lm6H56JGwWvoNG1YsDDUbpRmwYInatpbG1LLKHf2KCgb6xXlQ2SGvSvVRpU4BJ/T5E5VXK1tQUCrJbiHxQTkdwEG7yglIeZckLOsx6rTayEhgk5m4qGiAdHmF+sTpU8covrj/YFhQO8/0H0h5GnFTRvms0qWjqm/OV1ZkXN0oJUL/+Yr0cfYVMlC0jNbMFwFTxxoSEIEzQVRLzZRjkRrmOB3IcsvYm0OXobF6ss7RndygSKUIHRHxUArBOeKYYKfjsDCK5WKmk4pmqBjRPLNLorOfiKSzJEODUSSjUqvokRY4DHEkckaDyGfS6XAjNyZdHmaYk4ic9LpFt0nanNLTtb7SoML/7RmUyx0DR4iB91Q2Tq9KGR0cPWuxeNFy47L0KdqcEAkPQMG6jCcETIy8Dz/j2fDMBNwJUwoVaIzlBQZlJVkKgQvv6sD4QjBsl14Ia8j5Ir0+JqcHAZDatJNJeXZwdmSDcE6sMWCRz8VnI4IJ72LA0T34918O7U3t4eKgSmRyoAdPHQ75cwrCez/4p2Hu/Eo56Mip8Hvkzv/StYycCAcQ6UxF5t5qTkUSNadBhf/eszB+HMtUUd83PY+oveHPCHsHcEImDJ2USgEBQFyHshQ2nE5ZPgiJAwIMOK+VKh9ByHzwgS8okj4dSlReGtb1F6iLw8EP5STW3fgdStVbZkSfhY9w4403ho1bNhuBE74F31Gu76yqjJop6fXJLq1xrs4hiVkKApmo50Imh/uIXZhQFgGeB1fNniKjkK/nglIaUt3YCXRe4E6QyeN7RnV9L774Yti8ZVMsFelc5+j52LNrt/FJVkg/QjWP0CYhPBB4Z1eb6cSQYSnl2RIQsbKonosHPvf5MKDresXdd4k/IcCggKe6toamN62/7A+kda3r8tWrQlVdjTpLNA69U104fR0C+SKPalBh9aKlmnciwq9Ka22nT4ZnlbHYv79VBmZeeM+H3h1e+XNS7SxQKWSyQFOUFVipBDL7ml2Bn6QVyBmdHKYTVBsqGYOstjxwdq7aN3L5xZj621V5GJzUuGR6t1WuYJMUyajIC4SmwfzwvUeeDP/6wIOqKx8TAbNCkUFdWF6/ICxasUgRYoz0C0U9H1T71bBSjznahMagV5TCwCDyjvR0z5XGA5vO2g5l4M6pzHHufKP9n4mdOELAgxlEsadNibFT9VBlFzAQOJklyxYn5MqJsHv3bhmJMcsgEBWZs0KnIhHrwWEz8MvqxHIaHG+FNrxP56RUcqFFdVW9VkjQBsIXLZ02M0TOBnDhZQ3aWomQqD1blM2wLWU7SpQyJUrvUeo3Zlai8mCZnI2pYKoMRPRLrZlrMECi9cGpcT2t4nrwORwaYILI2TMfkQA4M1GLzzhhzx0U6XU3yv4QZkfM2Q9nGnPMBCqIslhTjD4AwoWaPNXOmkaVx+gYfE4FaWZq3t2K/lh7pJVRG2R9ipiiKVDBLBXElwrVSmvdNwIVDHsqFrhjBDXHA1x42t0jXv+/ZRjE0zl48GBUN1WU6WCGdeY+z1Hrn/NYfM190itgYtzIcZqNIqfBMawzQG6LaPfkqYbw3e88oZKNRKX6BNZ0jTt3Pheuv2lr+PW3v00kPIa2RXVPBwF+X2YyAu5M079LEzG5f+nyR/r+8pl0xO/fk33MdLaEz4zK4cKjoOOGciHXbFM+TcJaTlHrM6rWxmHpLWxZtz389m+8Q+O8W8Itt2y3mv5w7kB8ZnUfyIpZpkgWxETReB5kK5hj86a3/kJoE5ggYGDmRYtaKcnS0dFkg7+oPdDmLL2SbBBx5bXKzGkpUMYBQNMq8ib3if3Vp3Ipx6YkwzWyN5ukYDuPkqFNAY6TcVmnZmVBIQNXaC9TVtm3b69Uc8vCAonfTQpgnRf5Ok9t8sMolNLSKf4FQHJOSaU6Udp073epFXSr7v92iWudUMtpm+yahh3qGcgB1InfA1kTUiwlk1oFPGjVAJzHlDkdkS0kALH2Xe0BZvacU7v9vufOhhP7paGh4OddH/7D8PLXXi/+hoCUgjKezTFSrQIlBczpmaBd+qJ1h1w0ztS1Bw0/SY5p9lz+312BHPEWBNlpTUIECEOghxCFOJkGZewUZ6guOCGCJOXe3DGhdGUEFPU39YyHJ3YfD499/ouavHcwXBzuDevXLNOIYY0PViRQpZ74AhkM+AlI1rJZAAWWUpazhIVPjxvkOshwGHgmQhqBSiz0djnuTqVJq6ojN4F0NQ6BMgezDDCuVlNVrRInT+Rz3fatYfnSZWYQEYCixNB0pskyF0S4mUjOKIxxhkPS0UFkwzHhQhBZozWBsVyuVkSMEU59RJv32WefNcfO3AEMMDXnSglvedskaWLImnyWn/VJBZBz61R6E8Plc0AKZcww2k2tzbE1TJ8xPQNF3l73xiHX1i4wsMLvjKRnXSmR4c/nXTwp21n4IzlTej1Gy5GAd7lMw1QmImmT8wg7+1HHeXg7I89PPKdIHvTSBetKa6V3VACybFCb3tOpGjIZHETIeKH8SMQMaKS/n7IV6wigKLQJkqU2+pqyBr9zEqQ5s+R7I3CKoKpbxLjYZhvniwB8cGKsqTlDPXNkQnj+eDZ5bxRZo8unSDoiKCbG++kcDyL2Xg2h+r+PP67nslBy8mdDb5ucl+59w+kTYYv0Vl7zxvuU7qblN9b5PRL38/LswtVMx/Tujtj94eUPvyd+jx1U+M89M5F979KOho4prhlgC4eCtUHHgv+7fgqaEjivnHGtt8iDv/Wbvx3aBAruvvvuULukyq5vWByhUgUPlJN4HhCoG5HDZK36dbz1ygS87o1vCEeOHbYSBM8NWQM+62qxtHyiNeI8Ee9ouRKoIBnnAJYsV9wXUdsGO1CricFDSfmRLOAK8Ro4/jllH9mLtcpIwiGJJNQSAYoy3c8GAxeVylwdPHbIwE8UqxuMo+n1fPYo2zqpv2U18efSsdhlz+cb3/Im6dfQXTQUGk5pGqmCoBLxucrLpEejjiWGFGFz4Hgxxr1agQLHg2OBVDjfMaGSEtdBx01nR284KSLwgV2HNQW5Ud1QpeFPPvDn4efecpuGmQ1przCIEc0UHVdrh+DaiL6zSFkW2re9C+xqz9ns72dX4Ee1AiqLKgEMYEC4Sqpt1j9Oi6jJNyNklcghW5+39PYVeTy2Y1/4xhe+Gk49tUeb5WJYsHB+2LhpjQb6aHiSpnaC4HOkbIkxoe+bFwbaeAEy0BM61lT0qRQoqXmi83Oa9bFv9y6bdwH/gO4HWkcxLkRPREvUfjF2CFHhGNCSINKCqLVl6yabCBg7MtR2qs81n2u2CaNEoWNKR2LEYl0/Or5KZQqc53Di9CkDNRhtgAS6EgZk7PvKwzEBDT7L7+guwGkygdKzFXF0cRxFjqMCTFhmROfB56oYSqZ1GMZhypHGrog4hpy14XziELBBOyeMr6fm+R11audLeNbDB1+lHUfaaWRKIrFMkyHxRVAxU3ScPpZnKi77Ph021vtx5NEh8OI5Yt0w1vEaSsx5xBKECmYy3ggU9St65T28GApnLXfKZtHtgVEsk2HPFyCJ6qX8YWw3mYqEP6HINp2p8GucAln6wZEjR2ytWVMyJRhc1tuAgowyL86R+8V98/dZJoD9kOw2j6DJQKGXskuZMASLms80aw6NInZB8Lb25rD5unXhjp+5VWBWrY3lMT3ubaXZmYrse5UNAJwjETtW4qwS/rgjTZM008eeKVMxU9TK9fH8cQ/IzCGQxb7iPvDsAjAgcbrqKwqORTnF4d1/+N7w7FO7wk03bA7161ebMytVZmZEKpCRmyLQlwxlMz6TsgH3vOxlYf3mLebsATDsaYbD8f1kgujOot3TQaE/V1cCFZS9eM4g9rIWBB90/VhGql0iWHL+6G8Y70jnxd98V7HsAWXNqD8Tx8BzPs7ZoZTK81CpeUMn9h8KE/rcmg3rw8BELIdWKcvaJ7XabgGYPG2SJpVUlymTuVSzewAXgOidz2nQnEoaBCwQKgFcTC0esY4SPdsiiy5WBpT15pp71BVidgFgoWef7OzIRIkE+86FZpVC9j13LBzb1yKdteLwzr94Z3jNL75coELnrAwIAoOW4eV+KksxONRrk5QnBDZmX7Mr8ONcgZzxi8MC3ErWq0ZoBop2btj3EIAof0j9Eg5jh9D4d57ZGx554FvhzNNC5Ropvnh9Xbh+2xoRsJYLcdepvi3SlWqpQ9KuH9Ao8gm1a+ao9leOeBNZAdUxUaGskiO2PnUZnWGh92FlMg69uD/sfPY5OZOxUCf0jpEgi0H62nrq9XPEqdh8bHyG+Vg7oTIQGI/9+/ebo1oqFT3mQphjx1lpw3v9HeOGccZN4FwwbC5KAxMcgwP3AW4En6dlkHPHuQNaMFQM9XKyIZu4UVEqBphMxkIxvjk+RtPkvCnbKKI2mWQZGm+p9EiMvwFHtMAZP0L/p0MFIwMHJGplRIAC4c5nVHiHghtfvjMDFi6Veo6OarrOhOsfXC49/oM9hJn+Nq7H9DaStkf4IThjskcQ4BjwBsDIkRPivXZfZBDJallmQ6lcu15mgVgpCCBBnV9/9AxZuQU5bQHSdPTvoMLP37toTOxK5+CTOvm9l2ZoSeQ8KWcRvXI87zIhChyTmBs/iyUeIvFYarugCbGf+vQXpdUggqk6lcjmtXe0hOtu2Bhuu+emsGDpfEuNpzkV2efqjt7vQ7YjtbJAAga5h95O65kP//1Mx50CVldIgfMcRHAZnTkZOkAV68CxRwXk+6XVQDYQvpGoorrWnNB4pDW8910flENVeXHZgrD9xi3qpBJhW+DC5KO5X3L4fp5jSITr52/95V+xCJxjI60P8Zo9yB6BfEu07UDpSs+grxfghZZQzwzCleFZQrOEvzskkMV+nIc2hxw1e8rIpNqvgNwmEYSjwFmxBSM8HxBLGxvO2HkVKutACaThxCk9r50CjFstoGiUvSjR9bUrwzCmkgYaM2RH0aao0GRUGdTwtX/+11BTVSK+xkYBlA4rA9taCwijN4FhzReQqtNzV7dkkWWDGC/Qj4Ku7AfgolDZE9pZmxrPh/bTzeHwC+JYvHg89I7lhj/4s/eFt/7K3SYCl8ecBNvnDKKLKqSTsr8Eh7Ov2RX4ca5AzvBY7yRIF91LlNtGFSGCLShbTMpg9A3nhe+9cCB855tPhf2PPBGKBBiWrq4JS+oXheu2bg7l82DikyIW2lcEjmTuqNjJeeqgKNWGgaERswOKCFSrRI4ZBzukmjm19MYjx8Pe3XuM3U9r5kKlKwdULzzXrMFZMgAdigZ8dgIbhawEnR2bN2+yCAADwXEgaIHy161ZaxGB1/ZxQrHMER0v0z8xYMNyXBiRFnUCeKqbyYUYUxwfP7PBXwIzHMtb+Pi5Rxb8G+EfY77bv3umCIkMLrKISAaJ8+MPx/H6uhtOHBuGBoBUUxNVQonWYqcD5z1TS2gyzIvsQJIp8IdmJkdiHRVJNsHLBPx/ph73q2UuZno4PePhjsnAgQwyDtBVDKskB93WBkFVPBMZ7jaVfQbEscnXc8LaQcy01lHGuNt6RNJkDtkJKyWplJZkJ7wNkSyKja9PnGZ2JJ4GXd4xwLG4715z90ySy2h7NmKqlEDWzsiHMePEMVk3jtMm8ucXHvi6ZSpy1NE0IXBOpuL2u24Mt7/sZsk3l4UqcYqciJhdnmEt06Ahw32Jq+znn15fz6RZCTEBOX6c6QBk+qCy7DXKlEwih4H/kxniuOwxHDGExsqqcpGVBXhlF842N4iDoBJeRW14/7s/GvY8c1gts0xt7Q3rNq4MG6QgGvIBFpRP0YOIZFoD0XK4pP+xFb/wtl+UjkubZRAuCmhwP3ju4T3RGs3a+lpf7nm80nPqc0u4Z0T77Ge+g+sZkqPuU0aC/QywQNWS6+X7KDXyLMpUhEE5df59ePfeUC2btGz18tCgWUA9uufYvQnZGEqXA+oiUU5XGZcLBlLGFSCUlFWGw4c0jPBcW7jjZbeFRZpndE6dJ8MCH5w3cuK0N6Ofg73ELi4U76tu4YKkLV4ZMwC51qu/tzWUzV0oQnmBuCJqpReP5/DuwyKSNkkKHWDxjvCr//5+PZAEHiKGj8rWikDKM6qA0QjMs6/ZFfhxrkCOoq7JXEXBk6qJWtuZDPm4or9z/cPhsMSlvv7go+Hot78fytUFMX+x1A9XVIct29aHJSuWmDBTVWWtOha0CRTRjCrqnFCkUSIhqyIJtIwOq7uhMl896tVWU4xGMC/0K5166PCBcHD/gVCg97PZqTtiFKvl8POU7WhspH1TOvyKRskqYAAwjGQMSFMig804chcDiuOzO22Ggck2y4HzGX5vUZFaxHDy/O6cJHpbFHnhaAAYGzZIbZESi81FiFEThs0ImTJ6ZDRwhBha1yzA4WFE4HhYDT6Zmsk5ktngfZx/v8AS50Jt0yWf+S4Y63wXgITIkNo78t3jckzR8cdIi+jUnZF3dODk/GfUY9MEPY9q3UHx3TgLS58LLNr4bmWleGF4ZkqJ+zHSD+Ll3ufOL3IzYqYCY8y1Gb9C2SGXv4aQxvWS8o5lEV2vAKhrUYyqu4U2RtaJsgefy7XsRBzdbiWEpNzh5+brMNO5xqxCdJi8jwwI2SeOCyCNpaM4J8VJmnFdYtaEV4HWCtKt63142YHPntdz9OUHHlZ9/rzoRgLhundILt997+32p6hcQ9IEKq41U5EGFb7efm/jvY/ttTzTXAPr4uufXocMYMhoGDhA8ff7e7x8AGCPz6Wibj3bkJz5e6PAO+WoSYHrHukodChaP33iXPjIn/1/YbAtTpadFPAdGx9Q+XG9Bmlpbs/cMhEZpVSr1tS8JOPkJcT2js5w+z13adDeFiMtVgtI2HRdXRMEXOxEFJ6LAO5qoCKC76gvwh9fEw8qINrC34Fjge2oU/syXULsWbKfNSLvVulZO3++xZ7X2P0j4rdsIGtx9pgyEpoqW6oZPXNEzj2iAGhA9mvNlvUir6s8BGdHJRbGEjBa3o7dO6hBc8fCpvUbw/Z7bjFt23512Rw6cNAE1iL4UOZRQRf7PSrjSttC2jmLli6JXCPKgowcQFJca14xT22r+r5maf70NveFw3tOabKx1DdHi8LvvfM3wr/9D28UAI+t8RfFfSHBBYGTjO/sa3YFfpwrkDM6rIHRclz5UgK0oVtK4+4/dDx84xuPhscefzqUNWv41tzxsE5aE+vWrJDOhEodIi8iGqUZ4GqHUovogJjJclhoD5gDVeoPsEEqv6yCkoVY+nIKtGce1sbaL1XLcW3YefOrNa5cfd8CJ5XiPSxYtNCM/4UOTQxURNCnjTgkx0/GgEgVg05HSFOTRqPL8ZuDV3bPIt2kswOg4QbUiIHiZjC22GZmKFI+pUmocD0gk5IZAdAALlDTxJhs27rVjNwTTzyhNrqVqpGusO9xboWRv0ydr9hIW0OKtj36nz+v1jIhkNzQQnDBrkjC1MRGnYOPhka5D/BByyHnHksiydyGZAKnXUdChHTHCEPeyZVW82eiZEJQ5MFx4+rGGEfk0TigwjgfigY9qo2qmxlFxuyH73JG3d/nGZA0qPC2RzsvcVdwgIA+SKi8r9tIq9Fxjw73i6gmRr0N+CJtLf6EnEuh3mtAQtFu2imno30/hyudP9fLvUNJFccFT2a+yHn8zLpDVBNPgwq/HiPKIdGuTQEXx8GdAw6ySK0i+H32U18xNVbJqUhISeWPC63hzpfdokmld6h+ru6Pwuk6FdllijSAS6+1X1OaU8G9BFCbA4ZjomvzZ93BRxqY8DM/Zjrrkb7H3AMf9ualCgIEwEuMqqvlLKVIKad6UY62e2AsfOQDfxN2PPp8uNitUpUCEZ5l9GJGxwbDK+67Wx1N3EPSnSoT6V6CNTmXSGaWvRCY+LV//5sqkQ5LURaV3GCZPMBblUoHvm+uBGTT1+VA0Nc2gnjZIzRcFBTYtFGZK4AEGQu4TTyXzk+h1FanwIGMBuvLMwK5k3+TToCI3S3ggO4FBOIzaoHWjg2LFcCMK6PRek6gUtcICOAzXCsdJls3bgr5NXPUNk677mR49NuPmC0hcwGxda7aUaO9JLMqwK+S0RLxtSiHDCsQ6BSYmBQVZFSiV4MDXSoXaW6LMsqt5y+E8ycbpLy5L+zaeVaDFyfC7/63/xp+9e1vDGPiwEkzPoqKzepY/Dh96ex3JSuQMzE6NHlRdeNuOa8XjzaGbz/0nfDCY0+FSc0zqFHGYcmKvLB6w6awbO3qUDZP6cI5MgJCwF2dipikLTExqoddJY2cyUKBElofK5XiVD21hLZIBLyjJO6RI8c00XGXRT0r1E7F4Cy62EvnoWMhyWCVKdCcYIrosAxMgQzBuMhwkti37hCOka/Nj7E703DWyilEvaMiKmFMCpJ0JilWDD9DfGwyosoQF2RI2OQDYuwDCNasX2fZAdpCSX36UC7UMTv0XkopZDXIhjDczCWGMWSlAjcAA5fNLlRaF9ADmOF959S5gsPCMRJV0z+PsYbY19Mda78LFtYaEdUcFPNSQGR6xaFYcQ4I30Wt1CTQk99btIoyRVJn5//OKeDfsXUztty6EyFSMaDB+OSEF8A5MCI+RoKXcjDSxtwBzOWcXxpUOG/DFUQNwDBJUedmEzEF7lg35Izzta7MgWDwmwk6yViTnTGejDo8EBADbGIc050dnAfXn6e1NWdiUHimUkEkjca1lzCavhcgCq/DQRy/g6Vv90sOg/9nShyxXJYDochaJSOY8wgY8HNWA+z+6bNfC93aK8PiHYiKp+ezJ9xy1w0iat6sLF2xHEoUS/JShTu+ay17+L2IPBqIk1FV1Msfftx0KWQa6Ewi/suBg4I2mwAAIABJREFUCl87i/IVWOAUWQuT4IbzU1kXRgc6Ra8Sz6VEui1jheEd/+V/hL7zmpHS1BIGE/U0ukgAijW1c8LNt28XD0COXOJ2ObrPxp8CWNBxpXtL9m+RujB+9tWvUgDREmeJMP1VYANQ4XNhrgVUGLBOXaM/j7Z/AI7af5RuUAKt0p4D8Dc1nbXSC7+39m99HsCLbg0dKdiYFSJdUibp17kukSrokIT1+tWeWoRgmgIqpiDXqt22X+vSL25Nl4aOjQokkUWka61U31sAWFe2Zq5kvc81nJMS6SNh7epV4YZbrlc2o0MLoqzuHGmmDAtMqz2UgQeUixetWCY+joT1dL/bO6QZQhu9zglic9lcTWbV8wj34vzJUyJvNoSdOxQoDReF//yOt4f/9PuvDxdzBdAU2E2OaR9JLGv2NbsCP84VyOnV7jt2vCl8418eDY9/64nQLw5DlSZ7r1qiSZsrJam9dYM5YhQfeUFKMrU90oqkYPUndnMUWR2ckgO9+Z5KPS/C064dO8WNaDUCJiI0OIyKaiF4bRB0AmgRZbBWvzYqUsHoSMBKt1Sz0rJW506GStlMBm0wDE65DJSl2OXYafO0Pncx+2uF9CFnokzZdlJIXp9huNdasbfp3CAqwrhYHXWJBpSpxvn8M8+ZIbGShOYSQMhEkKpABgnj4+zwEbU88iL6BozMrZlnDtNHYmPkTEJa32/jy1X+cFY5LWT07KPZ4CRMv9lXygikI3F/31SKW9GgC/kAXKJRjXoX9N8zxdA+r5AbLMKaxtbUJG0ssOGOxZ2fOW29zzp1LmbSp2mA4SAjzg/JaGJ49MfPOB7gjymvkah7UVmtXsu+RACkcofWk89w3gWmR0HrqLITCZjw7M1MTjH+LENAvZIT8mvMjtz5bufMeGSfdlSmSCqA6wDMMwEAniYpvP7Dp78S+lp7woSUYXlmu/rawp33qfzxiju0Z8pDaaKnkW4pTZcivGTkz0F21sUJtfzc5J1ttgVy7LGjJJ2tSB/D74mXcWbK5sTziIA2rotPRo3CWIA9OBUTKu30CAAOSYq/vGJ++PD7/jacOnAytJ49qcdKoFmPCO2/7KNBlfU2bFkT1m5ZLo0GZegEwscVfJSVVsrhChTnjIhDUKSBZP3hLf/mV+RH4+A82kGR2LdnRoC8lOgeF3uVOXbxvjhJ8VLxMPQhYmulMgHoOOg1KGInNoy9Xqfgg73LHndxMwIN9jQ6Kq0igQOKIJX6MDUGgh1RxpXuCpSAyWShxsk4dMqRGI4+2pcFSCH58mw8/+QLIacsL9z/C/erLKZsg1rdc5VEMZlzPUuAr2INJBxh8JrGFFRV14a1EtobUgmZtmvGIAxLswXwXTV3nt4nQS6dW9vZhrBvx6GwV1oWnX154ff+9L+FX/vt+/Us9ocSukLG9JzosnM0cwkSKyMQRkeZjRJl4Q00z75mV+BHuAI57/nLL06+8OyT4dyJQ6FaD/typeYWL6sLK9euUovUUhvfG/vQY5oYI84kUCOf4Xj0e4xCmQ12im2RgITTpxtNW//ksePqBa+xVH/sR1cvuABKmQSrrNQhaWBTp1SGgLonRoTN73X0kYR5zzWT6mfzW4SepKfZjOQ2eT+sbc6LKIsyB6WKOg15ql+7RmnFZfZ9mB9a56itr5PWxIJlS+zf1ERjurcsLFQmBaVB5naQNeE4GCA35GWq0WKAAA2nG89MlQ/4PWvBq4e+c0XHlHfIZDCNkxc6EyblnWQfflhQ4eTIOCI6tm/yhwxFBC7RmWNI6YH3CJkA0/4tQ+8gIg0qvDU2V6AkO6p2Q+4lD3dY/N+dNJ/hGGQfyAbwb85ncEiAUDchlqz0B10K+Bh6n+lRKGJEwyRzLlEt9HKgwh3hTE7T19bBkB/Do1n+fzlQ4e9xUBEdb3Rg/IF4CKj47Gf+OXSfj2lqHGPvYFe465V3hDvuudXY/kTAM2UqMgBoeiR5OVDBd45qrbyjhmcvzalIAxUHFDM5XAdXGRuSdirxXPw+WplFJc2SwnLxD0bCsZNH5PhHwz8/8Iiu+UJoOXtaJQwRl1UaaVPrNvuWLEOvMhv3vupOTSGWGJwSSoUSbSJrRzdXfpEyPnoAxrSXlyxeFe4Q+OpWdrK6RtLV4iqYUqayW3ArAG7s+Wt9pUGl3ycyB/7sIahmLdxaO4CuBRZ6BuFM2ZTjBEwDJvg/dmHRwsW6HhGKdS4EV1beUICDTgcziCply44dPxI2bVLwpWCETAf2j/2NpD48iAZlgFvONodXak5IzbL5CsTyQ7/0J5pPac4IwoICYrWQzkdF5JRtKJOtEOYXgKsKK+rXqFwpUKfuEcqGBF2cQ1X1PNtbVmpVB9ougZadzx0NXb054Xf+4J3h99/1VrWeqvsNUrHKnYhsUUKm08wyeArWRpSFQQBs9jW7Aj/KFci5ccObJ9UpFhbWFoU16upYvW5ZqF28MOSVzlHHk2R3BSZ4CIna00xinOccRSYoTLJRMXLUxWnPa1C9r10T/nBylBEAEajIoaZnY7wBExfaTXd/UBGOORvaMnU8nDWbBv6FtVmqO8CNp6cqcT6xRVHfq2iQ75jEcSor0CQn36Y2sho5ciaH1iHJS8lAm9y0EaSbYUqJMjBwJvIgYOpciADIfAAAjAGuCJWaOYbOa7x8Jyl0jJcN+1KdtYRUvY7tNW6uGZEd3kuLItEM62bp2ARQeHTpUeSlhv7qtzgTneHkYoTmI7rN6SV8AdL9rGOP6rMYUje2KH8aEVL3Ip2Z8H+700pnCtJnZc9EQiSNDjeqaaZLC1wnY6OxbBzXshiqJRP5x3tJWhr9AFcQ1VrJWVML9o4J53ykeSPT1yvjlC+XqeA8OT+/Vj/fmUCFH/tKoMJArc7znHgz/yhORWdzp2o4cpaKiPuGusM9r7or3H73Lab0WqSynl+Ln9/0a4nnnw0K0k7fzx9Q4ZoeTlxNA6Q03yTNsfDr9WOmgYs/O/F3GXKka6+UKHrOlaRuv6LkGpEFP/7xz4TvPvR0qCyUSFyz2qnpdpDDZehWp5RFLdMgsaw5c4vDnXdpDeZzTxFnovShTizjXVEepBQ2EH7u518XSdXM3BGAMC6HHme6xCAyXglUpLN7l4KxRDOF7GXCLeFYvI9gyPg8Ws8W8SH4N9yqLjgMyXMCkddawCX1be2oyiiQkcCGAJ7InDJHiE6zM2pL3b9nb9ikTCjAA0dvcvty2D0qh/VfUHZO22DFmpWhQIEbPKoxDUx8TLy1+XWyOcpyWDaVmTbYP9lRZtWgC1SuchCKwGR3mSgLeZxpzMwuKldpZULgoFegrEsg57nHd4QXnm7UseaEX/qPvxh+/89+TXZZdlSZiYJ8VIcBjJQExeFgXpOVWa8dtF3dKs2+Y3YFZMt++ZVvmpynGv/6LeuUoZDEtdJ5bBwcP5uKyN6cj4woQkFsUIu8JT/Li0gGQwDJiYFf1BqJRJH0pkRCtL5p29awVBNBEW8CMFDqGEIVUyJPg4wLVsqbFCPM5yKl56wFTMAAkRnKLZ4SdSBBRwHgA9ITnAnOs0nvJW25QFLf9atWm+IlgOBMq85J50f2Yst128xocP5W59WLMe0Np07bgC3qnd5yOKxUM4YVHgegwvUL2NRcr3UiaC0o9QCwuC6imxL9m4wJx8fJExWZo9V3RTAR5xa448829Nf6UKbLIO5MYiYp1v49E+JGknHVDC3ivG1MtDgB051zjFDT9Xgv5TjQSDs/Byd+vs43cD6HZ3UGVWeGW8P7jYypyI0uo1jyiBwFzpUoyuZtJC1w/p2u/Dm9ZBC/NUbiGaP4UkCFn7crs/qsD34+U/kjOuaYqXBQYeWPT34pdDWLGzIuQ63ad4+i9Fe85u5wpzIVTK3NFzB/KaDi0muInAEDpXomXdMjO/uRzk74v9MZpjSwmO6AMzoYaVDBfeQ55VWu0gXzO4qL88N3Hvm+lT8u9gsMqb1cD7+ieU3k1H7ukWhdT1evlRQmLg6FdetXhU23rIucJ5W0IEcyKyQCj1ITgFq8elm46aabbIKp7SORqPleeFTsu8vd0/Tzn34u/f1T4Fm2wkqkAgHOmTGuhfYugQBZNOwWz+NCae2wh73mAtDoELmb9lfImwRWvp/4myCkQ3uKwIh5Rgxbw+4wObhP2Q10OXj1M4NEFmBU/y/T3ssvKAvtAqJPPfpkuO1lW5TFXWRZEc6da86n+yXJiAG+KlQirlcphFlCxg8St2JcdnFco9iLBVImJgq1foOhUW2su5/YG44eaA6tvcPh3/3ub4ff/aNf5ZuVadGzKwCk1bdzukiXmdilL2X2z7Xaptn3/XSvQM7H/uefTKICVyYykVhNxr4noh0WKalMSJiyxoAeYAwUolU4JAwwO4zN2qFBXzh/HDtOHxTPZwdFirTfixlfv0HT/KQc1yemP5uiWxmKHFqp5GnrBGTmC93DsMbpIn9sNX9lDiB3nj1+zLIbCOPwvThrpgJyPjhRAAEbslpdFxAtASZkIkzvIemqILtw9MRxizT4PFK9nCvGpUXRFYZkBbMPZIAAH7zG1BUAgaxc+goxlSkyln7njpbND7DpEYGL3/HzpeomAXx4OyXgzMsm0cBHB2FGMFH0xMG6UXwpj6IbVW+jwyA5qHDFRXdm/H9I9wQHzPWb5oayA25k3eFwbt49EltRY5YoTZRMR/tpjgX/9tJUBhBIBVSOA20KjodDpNziZSxABePlvVRCp0ea0OiAIjtL4et0JVCRyeREkJXOVHhZIJYU4nh17qdHtP63rYuVni/lVABsyVR8+v88EC6c6wx54p5w/QOjPRr69Ipw6x03WlcE5aeZAECmFBOj57RjnP4cZEAFnSoukjYTRyM7E5KdrfD7nHbUzqmI3xmfRdbF27KNCyNOBeWPSqnlfu/7z4UPvOevw7hmnfRdaA6Tyt/DkyrQ89yvvdvR0mHzearVhlkgvsQt994o3lGV1DaV0ZP2DaUt9ibfYR1hApmvf/3rTcAKLg3fC0CHU8Gz59eZXpN0hsJJmun1S99fX+fsZ8CvsRCRKJ1Lg9rn+e46lTDIWPhr6eKlBoYb1I4K+ds7wbxrBmXeY1JsXVKnOTbKGOzQ7Bf0buYvkjaFwMqwnH2xBLQ62qRlIns3NCygdrEgPP3Ec2Hl8lXhlW9+ubKyg9YtxiRma2vVHi3SnjEF4NwoUV8kcLFW3SQ8rwQIQ+ImIWkPgbNIdmpIOikDPQOh5cSx8OLzL4TmpuFw5HB3eMtv/lL4kz9/u75S5Git/8CQWrbzNQhNPIuL4yqPqLw5+5pdgR/lCuR84+GvT5YpQshVanAgKUXQBlYo3gB1xKE+tT7pocWBooTnqUO4EK04ZLG3nf9g5EyVICBtoUlA3zbp33wZi2oNz+G4vIfsxSK19a1euSqUztfcDJsRQt1v2Bw8HQ0F+gP34YQIUThniFKcB2AAljhlFuqX1ao/rlSGASVMOj9OaegP8zsAP52KHqqURly6YrkZ4+MnT1j9dF61xK/0XQCXPBlFlPJwtoAGdP4BIYAD42eIW8HPrdZrIkwI+kB2GrU0J+8hPTlX73eH7IYwOuXYcx/Z+wl/gRR/klHAYV0OVKRr4tk33Q2rdzCYjLmuietwJ0xkPZV5MPJmFIqKkufxepyQ6Y7PMxzuVLLLBumsRdpJeWTrGRg/96g+GaWUrXNCjHfIbHE9RMAle5Mqd7gjdGfnTiHjhKcTM2fKVGSnxdPZl+zI1zMVDiq4pnSmAiIdziBeT4ZT4aDiHz/55dBypk18wySlrsF7r379fVLV3GxgCp7RtXAqZsrExHseu3diJkhgW8+hRf5JO6k/F+nP+78vB8ayQUtmTTKgwkGltYFqaBbcEsSVBvrHw6c+8eWwV+q63W1NAt9RNAv9BzBid3uXlQXy9B/KIBuuqw9bt29UBlTZKLWPss9ZEwAMejR6IsK2bdsUDCwy3QjWyoICZTJcQTZ9jf5vv8fZfJn0c2LZChU/XSzNW02NAJ6U63xPlgjoNKhVlH1dLR5UnwIrzoXR6ZRCeOH4aRmnxMG/+S7sCQEV5RAGpR08eCCckmNfvnyp2QUyN4OaRponMH1Wpdk8dcmdPNmoNeoPd0uvY84SOpLEsRBx9ejhI8Y5oyxTXIKdYW9IIVOBB4P06hYuCmvq11qQh+4FYnvFmj3TOaIgDVG54ipxW86KOHwu7Hn6gDQthsMLB8+Ft/3GG8If/fl/ljotzzbcJhr4RvR+ho7Nynj/KB3q7LFkKx/+1iPaeaptS8WyUNF0uSIKNvqwnjz6pmvFQsap2wbTe3CwHeJLABpsyqDQL73gcc6DiGQCFaNC47QKxrRngTloGN1EfWwIapQQN9mQUJNNelgGxQynohwG9QwqA9CutGOnhJI8ZU9kQ4mDzAgRA0BimQADpRlSmBja1WoDpf7JOGOABQYCYS3OATCDQeE4cCr4PsoZABQfGlYj+W+MeCRn4ggjucuGfekPkTd8CowS5z9fKnyeEneHy+dN7VGf43pYB88a4KQ8ojfwkfjIbGeXTuPO9KBmHGcclNWhaZ8cF5KZkUXF6o78BsmU63oRnKL2y7nBQWHugBtgBxZ+jg6K/LqmR7bJJMqkrZX38Ps0qEiDKshkvNUjbDIVrAkvauuw0X3dMpyAOBwsO/rMdijpTEX2+qWBhX8uuxzAZ7ycwBq5s0mDCjoQPFPhmSZzREmm4vPq/kBRs0ApaNZ7VKDi/je8cgpUmFz1DC2laUeezlRceo0xfR+BadRj4f0zZSqyAYZnXLKPPz3Sz6h6pssfzo+hLJinaBkdmzEpNB4/qTkUjf3hnz//lXB43+5Qni8Sp+Zh9ImYbMJzKpH2doqgKJuQoyxETd3ccJd0O0qr5PTU0knZLV+lLrKCTEJG9IlhfzfdepMFCzy77FPkuvm3ZUX1ygZd2eUPB4PZ+wZQwc8gijqQT5foWFfWkixfkcp02AMCo7kSxbKJtNo/7C/KGjwrCGhhTyiHOIEb0NGsiaJkYOBQNcs+7Xr+mVC/YmVYKV5XU1ODShfqjimpCGdONgmoaHCh2u5rF0uMT11O89TN0dbcHr7y4INhm8TGIK3Smlxbp98ruLLzFbiE31S7YGFYtXadOC5qhVYmo0vlmXG6qHRv6MCDuI40ede5C+H57z0bTh/tlfJnW7j/TW8I7/3Au0PpXO4yY9CY4Ku9O4spZnHAj3gFch564HOSolcErvJCgZjqiNMw72Ce6nho3o+KKMlmJIMAOqe0QaQZAYU0HFTSQGqWNs1uAQ02e5lSl4LA9rOFyxaGxSpJsHmZ8jmqz954y81mSAa0aSdUi3ZhKWrGBdrgajURp6JZKL9LmyqmYzkWmxuAA8ESh855tWvzcWzqnxBH3cENoYsg4KEfRIa/nDkgw9nz1ID5eb+MIe9bKR4G39OpoT6UYNzBES0QMXGOXaqN8l0YEbIZ1p6Z8EzcyE1F+vo+i7oZJJ/iKnjZg/toDnkGUJF2kDM5x/QzgNw1dWGyD5QTIIfSQRGPwaTDmFKm/EH7p42cpw04yWJgtD1qcyJsunzhkaBFfTC99HIQMnUNCajg87zSRFSIomQTAI7m5GTkYeHzb1pKARV+PD9ncwL6fdoZZoOGzBpcuQ8/XQbJdjgzgQp3YJ5W97bGCGAy9xJQAaeCTEVrU2tQ/C0QOqjyR68mlP6snOR2PVflcliZThZ3jNMzCD6OfvqI6ozTzJRvXMjMs0f8nQYX2SBspvWL15Ee/BZBYQRcmbX0TEUx0y6l0EgXQ0V1efjoR/8ufO/RXeGVd94XvvxPn7VImY6O02dOSbxusQjS80xxEhsxpm4GiLh33HNzWLJardtqI8+VbSEIQPejTF0QuepMYE/cfNvNptNi04CNWCwnTKku4VVcCVRc7jmxdZLTnMoSClj4esU9GcEKYM2u3wjOOUYg71aJwUanqzRhpVbZC2wML1dlrZWstsnLQ2bXF3FMCNE5uvZJ7UnaTstUMtl2/WYFQpLp7hvUTI9J63jLLdS5FakcWbpAJY7C8Pyzz5uezs/df78JwnV1q4zEUDER0U3tlRk0aNCo7Fy3eFlYuWadOBsaUTDSHMa71B2lkdKDw+0hT228uXkipLd2h/bzjWHv43vCvv1t4WzbaHjtv3ldePf7f0uKpwB7DXnU+6Rg8yN2KbOH+2lfgZxHvvmQ9l5Uc0SD3to+Vb9jo7NJ+rsvqMTRYan+iyMXlZaMuvyDEqpC8AYRLOqhoq/FgU029a9E7U/9autsCPVS4VywCEnkHClZqlYqlH/brbeb0BUAZlDZDzY9bGZGXgMqAA6QNQES+aO54Yh4FZ06j+3bt1lmYgwRIBHHMIJstijvG7tQIFPRPuX8ggKlbYnMiXrgNwBMcMC818iauk4HG86nKFFJxFKvilxGFDHxGc4RIIOhwch45waRePYr7QAv7wynfyr7fRlnGFO1XKs7OoAO10LGBEIYXEWuB3EpI7MyEVGpZWO4q8RDRIVBYg34GellaxdUaSpH7Wq2ProvGHTEd7gvdG2UaEAcCeoIAKKoFt/jx+IYOE3nU+CIPKvDOcd1jqqO6XR1OlPjo9vTXI20A0lnLGbarJ4pufxGTkSs9PxN12SIDgVAxvk7UTPtsO0+k9NPSlR+33k/E1NPqQ7/pU9/Ve2CrVJUjKOmO/paw2vf9Opwy+03GKcCjpKTVv260td3tefD0/OsvX8/4Nuj7jQgcwDovJQ0QMrmVzi48M+kAQlr4KU8OxYlK31/hSauPvO9HeH3fusdYf3KtZr7URr2nzoTFmg2RkvzOU0X7ggbRCikFNAqETgyfSX6fLlmoNz7up/R8D8p7c6NBOkS7VeksJmRwxqvXrc2LFIrN8+1Pd+QjiF8CxTHLFJmhkVcs7gfPBvjz0E6G2XPnJz9tN+l5PS5No7B317u415xDPYIWYslIrHzb14875Q+eD98Gt63TPwsMrVGsNRnzzedszEEaEIQ5BzeuydUqWRSv77eAhaCs3ydF5o82LxJ7Y+m4w1WGrnpjtvC9jtvDeelKNwn4NHV3GYZsVh+EVEXTRmuRytcPW+BsrJrlOkQD03jCXol660YzxR++Qy2vOOCSlFNzeGZp/eEIwfPhyYRim+7687wwY/+RahZXCJQwuwduCsAL+0HOsxNxIwJw+JCEXzwi9nX7Aq8hBXIeeyRb09ai6acCs6cFB7OAQdr5ES1VfKK3RxCuNKNwMj2qqbXqd7pfI3hBd1jARB28ki5XTLbRzUsrFS1QVpJLeKjLVU8ja3brjN+BZ0BwxbNQF6SVDNTAWVA4E5wDnRZXFQf/IlTJ81Zbtm22bIddJFUqjc+l5YoOUCfx9EssSteHAPHxVjyucrA4FR9oBcGCefKd3C9DYogolpnvjnVdGrU0rBSvOS9USo8Rv1uzKy8QYEy6/WjBBVkG4j8cX7RuKpHPgFcGEtSoAArwA4kWa6FWjWiO61KySIo5N0mOUnnAqfrjseIogJeNlxJgLJWol8VmoXQo2wNnS2TOr4DCTfOGH7e744oClnFejjXznMDEOPfPA9u+NNZDwdIOIt0ZiLb4aaj0Gt9rtPrj4H0836poMIcdyLA5GDD77+Dis99Qt0fbXI6iub5roHxXit/wCNANZXyR7r7Iw0sfP3Sf/s1pjNUMZqOxj2WmVAfjWDNwYKDBD9WOhvi73Mn6u/h51cDFYAim3uistWk6u8nj5wOz3//hfDNr/6rgYe5C5bZOZ3QdNNB2QTryKJ8qsyUtYnr2cwrzQ133nubWiqXCUzoGdbzyWAxQEWRshY8fzVSuFwjYMGzxf4cVgDCswmxM3J/MqDCsyoOVtPPTDozFUFhUjqxwXsRmHl5y/kpnl1Mc28AEFzDuTOnrdThYlnYJLq7ShWQUIrluwEaNggPSXoUd2VvsJFGRNU+OCaSOC3I6zdpdLr4Zn0CFzhr1IPJoDYcPS7mRG648fbbw4iWo1R2qVOE19OHjlp2By5UkcBXiXRPABVDChQYWlah0u6ylfUW3JFJ6Ra4sHZTZXogxvLi+86ePht2iwNz6mirss3qxrv+uvDuD74rrNqAqrECR11TDDggLmvAmXwAdgZux+xAsmu1OrPv8xXI2bnjuUmbECgnwebCAcNZAP0amNAfRumaA7MSQJdFoKjA8SAWq//55MnjJpd8ww3XT3EXhvXgt7S0RXlcAQCcHzwDNCPWqs6IwBRETwwkbHFqt8bE17/hW4C02dRsCh56DAuES9KhZBf8fFDxpGURXgRODQDAdXhtlmjDI22uEwPAZueYRgwVaKpEbAYOiQijGMVOye4yxZTMBMf3UefeKeDO09shrwQqruVRy3acmdR3jPA9Q2C8FhlbDBwGm59TRqrRwDY2f5MU/TzSQ0PDwJKiD4u+ZOjTwlQcF+NTomwFWR/jE+gezFNb3TIpi5ZrHShrWfZH0ZzNUYDcqmeAz3HOxoRPQAciOoCJFrXw0t0BYGPdERDz9XPHmF6TyLmIpY6ZIvj0z2Zay6tF+j8sqPDuDwcmnjZHoMkzFe2SrB7uJ4Wu0k95rmUqVq+VoqRNZI18pHRXi0fT7tyvdg383rkUEcBFUJH+fHaEPsXhSUCwZzTSTjcbVKSPMQWeNWsCfz4ifZHKiuqwf+/h8MJTu5Q6LwxffVBqooq2t23bHo4fPmHy+UTncyRZjwS7dT4pENHEwrBuW314+SvvUQu4CMMibtPBZeU5PaCsD3L4W9XyzfdaYCM7AJmQFuO4fhlQEdcyk/3y9UtnxDLPSvwOfufcFD7voCz7mfI1cfCBaBydIdikEe0T09DRdS3V/3kPtpKM53xlE9gfBiT0+zZ1pPH/hQJLfN/uF14wR719+3bbv73an3y+XVmJcQVX1dLlGBUQKRGwnycS++6dL4Tvf/tRtSf/DD1j9t10yBm/TbZ3WGW/0hcQAAAgAElEQVSXUYGuuSo3rVy52jQt2O9kL+GyjBKEyE6O6eeTyga3NTSGfc8eCccOdYbGlp6wSADvg3/9fql21ihwUtlZ2U1IoeMocOp2IIyVp4mzjFmYfc2uwEtZgRwpT07ysMPYppuCFKZFjomTh38MqOgSuuahpbzAxpmjhxvHXa3BYQcP7Tcxq7VSrrTJnXI6GIIOAZRJpdEKkdDWC0PMoByQOGifrAOgAeEcc0CKtHFMpr6pDYQBZzw231um1D6AgGmgBiQELtjgbDK6RDin+tUr7dyJIIgGLIsgZA8g4bNkO7z8YRwPnKMiBVpWS+T8UM5DkIdJqQsWLLJuErpXZorouB6PAGda8LTxvtoNuZxT4RimZooYjtaaXn7Spx658jvKFowVPyn1UtZ8oYimDZrw2irjMkf12FGVmZh9EIl+UXvAU9twG5gq61NMiRiJHpnLcKuiJiaG0pnhzsv/5n5xPNLU8HC4Z80SEULYivtPRoSfcd5LlgqgJG2szi3xtYkRYgQU6cg6+/uu5HSv5pBJk7uz8VJVJnNBRK1n2q4l01LqUX86UzHFsUiUV3mWT+q5++zHHwg9UkecGIX7IGMuFcOf+/lXSRNlg4FpykNXy1Rcy/U5IDMyqCLIbCDm//c15jtdSTKdWcsGFelnM+2cHVQUF5ZFqWmR+wpV7njskcfD97/7ZLhp2w2mScPgvePHT4SX3XVf2L1jjwUKdHLwGbKD2vA2f2Ku5ga9QTX9smp1dagLxCfXsj4FWvshDTHbqmF+dIJR9uD8yVzmyC5EQJQ9kdX5PbEc6/fHQSj/j/c9SuJ7yc2v30iVsgcO2n0vp/e6AQudDCABIjh2IpKfJyTu12pEcbKDKAeTiYAkraHPkeCpF3aIz65ZvToUCwgcOnBA5cihsGmLMq7aQ2c0O6ZAx+9obtU+nDBblqPMDjZozw4BN3Et7n/zq+1455v1Xn0H50f7PHvVCOF6HivVzbZ81VplkWOJplsZZNWqpb6p6bLS0ijOk0aM7lXbmY7wwnOHw4t7T4dz7T2agbQhfOhj7wvrlLEYnWCGkjJX6k4RlZ1iS1IWmZXxvpr9nv399BXIOXzowCRgAvIRHRuUKyyKFbsYsRYMRw/GQRvMItNk6NWyxUuUcq8WcTMajwMH9tlDTxsVNVKvsxeIHGX1akUipAeNdKTSRyWOXJv6vDYen4fHYO2i2kCUYtigtLCOC4Tw+1xtXk+lk7E3zQO9yEx4KyWiWmx+XoX6PoxqtfrOMSBsbrIsHvW7I4PHwb+5rkqRU+lMIU0OaQzGONES65EmJ6Zr126kLvdgXd3pXfmRxLAB+rhGskj87dGct7px/5BKZs7CGWUrAB+clzHaiVYQMVIUxOf4GWDMWzzhXHCOrBXOnyFGOTLgt9xxp7H5x8cojZRFfgshDPVgZXlK9JzwOn7ilAlascYcB8ExylwG1HQ/i8TL8NZVB2Ju8O14CajIzk" id="106" name="Google Shape;106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603300" y="1316025"/>
            <a:ext cx="80607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9999" lvl="0" marL="8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•This presentation is for information purposes only and does not constitute any financial, legal or accounting advice</a:t>
            </a:r>
            <a:endParaRPr b="0" i="0" sz="15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999" lvl="0" marL="8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•Ascot Wealth Management is authorised and regulated by the Financial Services Authority.</a:t>
            </a:r>
            <a:endParaRPr b="0" i="0" sz="15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•These investments are not suitable for everyone</a:t>
            </a:r>
            <a:endParaRPr b="0" i="0" sz="15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•Annual management charges apply</a:t>
            </a:r>
            <a:endParaRPr b="0" i="0" sz="15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•Tax legislation could change in the future</a:t>
            </a:r>
            <a:endParaRPr b="0" i="0" sz="15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•The value of tax reliefs will depend on an investor’s personal circumstances</a:t>
            </a:r>
            <a:endParaRPr b="0" i="0" sz="15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999" lvl="0" marL="8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•These investments could fall/rise more than mainstream investments however you could get back considerably less than you invested</a:t>
            </a:r>
            <a:endParaRPr b="0" i="0" sz="15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37697b6564b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22" y="-20538"/>
            <a:ext cx="3885596" cy="51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7697b6564b_0_22"/>
          <p:cNvPicPr preferRelativeResize="0"/>
          <p:nvPr/>
        </p:nvPicPr>
        <p:blipFill rotWithShape="1">
          <a:blip r:embed="rId4">
            <a:alphaModFix/>
          </a:blip>
          <a:srcRect b="0" l="23906" r="45499" t="0"/>
          <a:stretch/>
        </p:blipFill>
        <p:spPr>
          <a:xfrm>
            <a:off x="0" y="-20538"/>
            <a:ext cx="3934044" cy="518079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7697b6564b_0_22"/>
          <p:cNvSpPr/>
          <p:nvPr/>
        </p:nvSpPr>
        <p:spPr>
          <a:xfrm>
            <a:off x="0" y="0"/>
            <a:ext cx="3934200" cy="5143500"/>
          </a:xfrm>
          <a:prstGeom prst="rect">
            <a:avLst/>
          </a:prstGeom>
          <a:solidFill>
            <a:srgbClr val="002060">
              <a:alpha val="2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37697b6564b_0_22"/>
          <p:cNvSpPr txBox="1"/>
          <p:nvPr>
            <p:ph idx="1" type="body"/>
          </p:nvPr>
        </p:nvSpPr>
        <p:spPr>
          <a:xfrm>
            <a:off x="4249775" y="890700"/>
            <a:ext cx="46062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700">
                <a:latin typeface="Arial"/>
                <a:ea typeface="Arial"/>
                <a:cs typeface="Arial"/>
                <a:sym typeface="Arial"/>
              </a:rPr>
              <a:t>HMRC Conditions (all must be met)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AutoNum type="arabicPeriod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Made as part of normal expenditure</a:t>
            </a:r>
            <a:br>
              <a:rPr b="1" lang="en-GB" sz="1100">
                <a:latin typeface="Arial"/>
                <a:ea typeface="Arial"/>
                <a:cs typeface="Arial"/>
                <a:sym typeface="Arial"/>
              </a:rPr>
            </a:b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The payments must be part of a regular pattern (e.g. monthly or annual premiums).</a:t>
            </a:r>
            <a:br>
              <a:rPr lang="en-GB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HMRC look for evidence of a consistent intention to make the payments.</a:t>
            </a:r>
            <a:br>
              <a:rPr lang="en-GB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Out of income, not capital</a:t>
            </a:r>
            <a:br>
              <a:rPr b="1" lang="en-GB" sz="1100">
                <a:latin typeface="Arial"/>
                <a:ea typeface="Arial"/>
                <a:cs typeface="Arial"/>
                <a:sym typeface="Arial"/>
              </a:rPr>
            </a:b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The premiums must be affordable from surplus income (salary, dividends, pensions, rental income).</a:t>
            </a:r>
            <a:br>
              <a:rPr lang="en-GB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You cannot rely on capital (e.g. selling shares each year).</a:t>
            </a:r>
            <a:br>
              <a:rPr lang="en-GB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No reduction in normal standard of living</a:t>
            </a:r>
            <a:br>
              <a:rPr b="1" lang="en-GB" sz="1100">
                <a:latin typeface="Arial"/>
                <a:ea typeface="Arial"/>
                <a:cs typeface="Arial"/>
                <a:sym typeface="Arial"/>
              </a:rPr>
            </a:b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After paying premiums, you must still maintain your usual lifestyle.</a:t>
            </a:r>
            <a:br>
              <a:rPr lang="en-GB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HMRC will consider bank statements and lifestyle evidence.</a:t>
            </a:r>
            <a:endParaRPr b="1" sz="372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1" name="Google Shape;311;g37697b6564b_0_22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145625" y="82125"/>
            <a:ext cx="4814500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37697b6564b_0_22"/>
          <p:cNvSpPr txBox="1"/>
          <p:nvPr/>
        </p:nvSpPr>
        <p:spPr>
          <a:xfrm>
            <a:off x="4249763" y="203025"/>
            <a:ext cx="46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Gifting out of Normal Expenditure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g37697b6564b_0_32"/>
          <p:cNvPicPr preferRelativeResize="0"/>
          <p:nvPr/>
        </p:nvPicPr>
        <p:blipFill rotWithShape="1">
          <a:blip r:embed="rId3">
            <a:alphaModFix/>
          </a:blip>
          <a:srcRect b="0" l="1562" r="42443" t="0"/>
          <a:stretch/>
        </p:blipFill>
        <p:spPr>
          <a:xfrm>
            <a:off x="5661850" y="72000"/>
            <a:ext cx="3477600" cy="507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7697b6564b_0_32"/>
          <p:cNvSpPr/>
          <p:nvPr/>
        </p:nvSpPr>
        <p:spPr>
          <a:xfrm>
            <a:off x="5666400" y="25"/>
            <a:ext cx="3477600" cy="5143500"/>
          </a:xfrm>
          <a:prstGeom prst="rect">
            <a:avLst/>
          </a:prstGeom>
          <a:solidFill>
            <a:srgbClr val="002060">
              <a:alpha val="2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37697b6564b_0_32"/>
          <p:cNvPicPr preferRelativeResize="0"/>
          <p:nvPr/>
        </p:nvPicPr>
        <p:blipFill rotWithShape="1">
          <a:blip r:embed="rId4">
            <a:alphaModFix amt="83000"/>
          </a:blip>
          <a:srcRect b="0" l="0" r="0" t="0"/>
          <a:stretch/>
        </p:blipFill>
        <p:spPr>
          <a:xfrm>
            <a:off x="848025" y="310725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37697b6564b_0_32"/>
          <p:cNvSpPr txBox="1"/>
          <p:nvPr/>
        </p:nvSpPr>
        <p:spPr>
          <a:xfrm>
            <a:off x="1026075" y="431625"/>
            <a:ext cx="363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Income</a:t>
            </a:r>
            <a:endParaRPr b="1" i="0" sz="1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37697b6564b_0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6870" y="4203225"/>
            <a:ext cx="1431654" cy="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7697b6564b_0_32"/>
          <p:cNvSpPr txBox="1"/>
          <p:nvPr>
            <p:ph idx="1" type="body"/>
          </p:nvPr>
        </p:nvSpPr>
        <p:spPr>
          <a:xfrm>
            <a:off x="522375" y="1118250"/>
            <a:ext cx="4638900" cy="3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HMRC don’t give a statutory definition of “income” — they say it takes its </a:t>
            </a: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ordinary meaning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, supported by case law and guidance in the Inheritance Tax Manual (IHTM14231–14241).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Generally, income is what would be declared on an income tax return: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Employment income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– salary, bonus, commission, benefits in kind.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Pensions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– state pension, annuity income, drawdown income (taxable withdrawals under ITEPA 2003).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Investment income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– dividends, bank/building society interest, bond interest, gilt coupons.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Rental income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– from property lettings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Trust income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– distributions, income entitlements.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Partnership profits / sole trader income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– taxable profits.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 sz="1100">
                <a:latin typeface="Arial"/>
                <a:ea typeface="Arial"/>
                <a:cs typeface="Arial"/>
                <a:sym typeface="Arial"/>
              </a:rPr>
              <a:t>Regular overseas income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– taxable in the UK.</a:t>
            </a:r>
            <a:endParaRPr sz="2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29" name="Google Shape;329;g1f29d71f2db_0_48"/>
          <p:cNvPicPr preferRelativeResize="0"/>
          <p:nvPr/>
        </p:nvPicPr>
        <p:blipFill rotWithShape="1">
          <a:blip r:embed="rId3">
            <a:alphaModFix/>
          </a:blip>
          <a:srcRect b="1501" l="17385" r="32615" t="265"/>
          <a:stretch/>
        </p:blipFill>
        <p:spPr>
          <a:xfrm>
            <a:off x="0" y="-1"/>
            <a:ext cx="392703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f29d71f2db_0_48"/>
          <p:cNvSpPr/>
          <p:nvPr/>
        </p:nvSpPr>
        <p:spPr>
          <a:xfrm>
            <a:off x="-1860" y="-2"/>
            <a:ext cx="3928800" cy="5143500"/>
          </a:xfrm>
          <a:prstGeom prst="rect">
            <a:avLst/>
          </a:prstGeom>
          <a:solidFill>
            <a:srgbClr val="002060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f29d71f2db_0_48"/>
          <p:cNvSpPr txBox="1"/>
          <p:nvPr/>
        </p:nvSpPr>
        <p:spPr>
          <a:xfrm>
            <a:off x="4541000" y="1072974"/>
            <a:ext cx="39714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You could use FAD to create income from which to gift</a:t>
            </a:r>
            <a:endParaRPr b="0" i="0" sz="1200" u="none" cap="none" strike="noStrike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4A4A4A"/>
                </a:solidFill>
                <a:highlight>
                  <a:srgbClr val="FFFFFF"/>
                </a:highlight>
              </a:rPr>
              <a:t>This can be paid to an ultimate beneficiaries pension!</a:t>
            </a:r>
            <a:endParaRPr b="1" sz="1200" u="none" cap="none" strike="noStrike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For example:</a:t>
            </a: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£10,000 surplus taken you pay 40% tax so,</a:t>
            </a: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Net income and gift/payment to pension = £6,000</a:t>
            </a: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Gift £6,000 to child’s pension</a:t>
            </a: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Basic rate relief = £7,500 contribution</a:t>
            </a: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Higher rate </a:t>
            </a: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taxpayer</a:t>
            </a:r>
            <a:r>
              <a:rPr lang="en-GB" sz="1200">
                <a:solidFill>
                  <a:srgbClr val="4A4A4A"/>
                </a:solidFill>
                <a:highlight>
                  <a:srgbClr val="FFFFFF"/>
                </a:highlight>
              </a:rPr>
              <a:t> would claim another £1,500 from HMRC on tax return.</a:t>
            </a:r>
            <a:endParaRPr sz="1200">
              <a:solidFill>
                <a:srgbClr val="4A4A4A"/>
              </a:solidFill>
              <a:highlight>
                <a:srgbClr val="FFFFFF"/>
              </a:highlight>
            </a:endParaRPr>
          </a:p>
        </p:txBody>
      </p:sp>
      <p:pic>
        <p:nvPicPr>
          <p:cNvPr id="332" name="Google Shape;332;g1f29d71f2db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1f29d71f2db_0_48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521950" y="25590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1f29d71f2db_0_48"/>
          <p:cNvSpPr txBox="1"/>
          <p:nvPr/>
        </p:nvSpPr>
        <p:spPr>
          <a:xfrm>
            <a:off x="4700000" y="376800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Gifting to fund Pensions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0fef786c6b_0_66"/>
          <p:cNvSpPr txBox="1"/>
          <p:nvPr>
            <p:ph idx="1" type="body"/>
          </p:nvPr>
        </p:nvSpPr>
        <p:spPr>
          <a:xfrm>
            <a:off x="395525" y="1366175"/>
            <a:ext cx="39714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Uses gifting out of normal expenditure exemption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Policies are written into Trust from the outset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•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Outside the scope of IHT if set up correctly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latin typeface="Open Sans"/>
                <a:ea typeface="Open Sans"/>
                <a:cs typeface="Open Sans"/>
                <a:sym typeface="Open Sans"/>
              </a:rPr>
              <a:t>Use FAD for this?</a:t>
            </a:r>
            <a:endParaRPr b="1" i="1"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 result for LONDON CITY LANDSCAPE" id="341" name="Google Shape;341;g20fef786c6b_0_66"/>
          <p:cNvPicPr preferRelativeResize="0"/>
          <p:nvPr/>
        </p:nvPicPr>
        <p:blipFill rotWithShape="1">
          <a:blip r:embed="rId3">
            <a:alphaModFix/>
          </a:blip>
          <a:srcRect b="0" l="0" r="56955" t="0"/>
          <a:stretch/>
        </p:blipFill>
        <p:spPr>
          <a:xfrm>
            <a:off x="4715520" y="0"/>
            <a:ext cx="44279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0fef786c6b_0_66"/>
          <p:cNvSpPr/>
          <p:nvPr/>
        </p:nvSpPr>
        <p:spPr>
          <a:xfrm>
            <a:off x="4715521" y="5864"/>
            <a:ext cx="4428000" cy="5160300"/>
          </a:xfrm>
          <a:prstGeom prst="rect">
            <a:avLst/>
          </a:prstGeom>
          <a:solidFill>
            <a:srgbClr val="002060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g20fef786c6b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6870" y="4203225"/>
            <a:ext cx="1431654" cy="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0fef786c6b_0_66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387425" y="409425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20fef786c6b_0_66"/>
          <p:cNvSpPr txBox="1"/>
          <p:nvPr/>
        </p:nvSpPr>
        <p:spPr>
          <a:xfrm>
            <a:off x="395525" y="530325"/>
            <a:ext cx="39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Insurance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37697b6564b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6870" y="4203225"/>
            <a:ext cx="1431654" cy="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7697b6564b_0_78" title="Screenshot 2025-08-21 at 11.11.31.png"/>
          <p:cNvPicPr preferRelativeResize="0"/>
          <p:nvPr/>
        </p:nvPicPr>
        <p:blipFill rotWithShape="1">
          <a:blip r:embed="rId4">
            <a:alphaModFix/>
          </a:blip>
          <a:srcRect b="11039" l="0" r="0" t="0"/>
          <a:stretch/>
        </p:blipFill>
        <p:spPr>
          <a:xfrm>
            <a:off x="197625" y="942975"/>
            <a:ext cx="8793975" cy="37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7697b6564b_0_78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387425" y="133350"/>
            <a:ext cx="8299374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7697b6564b_0_78"/>
          <p:cNvSpPr txBox="1"/>
          <p:nvPr/>
        </p:nvSpPr>
        <p:spPr>
          <a:xfrm>
            <a:off x="387363" y="206700"/>
            <a:ext cx="8299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Investment Model: life expectancy of 81, guaranteed £1m WOL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g37697b6564b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22" y="-20538"/>
            <a:ext cx="3885596" cy="51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37697b6564b_0_44"/>
          <p:cNvPicPr preferRelativeResize="0"/>
          <p:nvPr/>
        </p:nvPicPr>
        <p:blipFill rotWithShape="1">
          <a:blip r:embed="rId4">
            <a:alphaModFix/>
          </a:blip>
          <a:srcRect b="0" l="23906" r="45499" t="0"/>
          <a:stretch/>
        </p:blipFill>
        <p:spPr>
          <a:xfrm>
            <a:off x="0" y="-20538"/>
            <a:ext cx="3934044" cy="518079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37697b6564b_0_44"/>
          <p:cNvSpPr/>
          <p:nvPr/>
        </p:nvSpPr>
        <p:spPr>
          <a:xfrm>
            <a:off x="0" y="0"/>
            <a:ext cx="3934200" cy="5143500"/>
          </a:xfrm>
          <a:prstGeom prst="rect">
            <a:avLst/>
          </a:prstGeom>
          <a:solidFill>
            <a:srgbClr val="002060">
              <a:alpha val="2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37697b6564b_0_44"/>
          <p:cNvSpPr txBox="1"/>
          <p:nvPr>
            <p:ph idx="1" type="body"/>
          </p:nvPr>
        </p:nvSpPr>
        <p:spPr>
          <a:xfrm>
            <a:off x="4249775" y="890700"/>
            <a:ext cx="46062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9173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Open Sans"/>
              <a:buChar char="•"/>
            </a:pPr>
            <a:r>
              <a:rPr lang="en-GB" sz="2223">
                <a:latin typeface="Open Sans"/>
                <a:ea typeface="Open Sans"/>
                <a:cs typeface="Open Sans"/>
                <a:sym typeface="Open Sans"/>
              </a:rPr>
              <a:t>£</a:t>
            </a:r>
            <a:r>
              <a:rPr lang="en-GB" sz="2223">
                <a:latin typeface="Open Sans"/>
                <a:ea typeface="Open Sans"/>
                <a:cs typeface="Open Sans"/>
                <a:sym typeface="Open Sans"/>
              </a:rPr>
              <a:t>1 million</a:t>
            </a:r>
            <a:r>
              <a:rPr lang="en-GB" sz="2223">
                <a:latin typeface="Open Sans"/>
                <a:ea typeface="Open Sans"/>
                <a:cs typeface="Open Sans"/>
                <a:sym typeface="Open Sans"/>
              </a:rPr>
              <a:t> limit per person, acting more like an allowance to use</a:t>
            </a:r>
            <a:endParaRPr sz="2223">
              <a:latin typeface="Open Sans"/>
              <a:ea typeface="Open Sans"/>
              <a:cs typeface="Open Sans"/>
              <a:sym typeface="Open Sans"/>
            </a:endParaRPr>
          </a:p>
          <a:p>
            <a:pPr indent="-35917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•"/>
            </a:pPr>
            <a:r>
              <a:rPr lang="en-GB" sz="2223">
                <a:latin typeface="Open Sans"/>
                <a:ea typeface="Open Sans"/>
                <a:cs typeface="Open Sans"/>
                <a:sym typeface="Open Sans"/>
              </a:rPr>
              <a:t>AIM shares claim 50% relief (20% IHT liability)</a:t>
            </a:r>
            <a:endParaRPr sz="2223">
              <a:latin typeface="Open Sans"/>
              <a:ea typeface="Open Sans"/>
              <a:cs typeface="Open Sans"/>
              <a:sym typeface="Open Sans"/>
            </a:endParaRPr>
          </a:p>
          <a:p>
            <a:pPr indent="-35917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•"/>
            </a:pPr>
            <a:r>
              <a:rPr lang="en-GB" sz="2223">
                <a:latin typeface="Open Sans"/>
                <a:ea typeface="Open Sans"/>
                <a:cs typeface="Open Sans"/>
                <a:sym typeface="Open Sans"/>
              </a:rPr>
              <a:t>Existing BR portfolio over £1m </a:t>
            </a:r>
            <a:endParaRPr sz="2223">
              <a:latin typeface="Open Sans"/>
              <a:ea typeface="Open Sans"/>
              <a:cs typeface="Open Sans"/>
              <a:sym typeface="Open Sans"/>
            </a:endParaRPr>
          </a:p>
          <a:p>
            <a:pPr indent="-35917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•"/>
            </a:pPr>
            <a:r>
              <a:rPr lang="en-GB" sz="2223">
                <a:latin typeface="Open Sans"/>
                <a:ea typeface="Open Sans"/>
                <a:cs typeface="Open Sans"/>
                <a:sym typeface="Open Sans"/>
              </a:rPr>
              <a:t>Gifting away BR assets to Trust now</a:t>
            </a:r>
            <a:endParaRPr sz="2223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23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23">
                <a:latin typeface="Open Sans"/>
                <a:ea typeface="Open Sans"/>
                <a:cs typeface="Open Sans"/>
                <a:sym typeface="Open Sans"/>
              </a:rPr>
              <a:t>Current consultation: 7 year cycle for allowance, Trustees use 10 year anniversary</a:t>
            </a:r>
            <a:endParaRPr sz="222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4" name="Google Shape;364;g37697b6564b_0_44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145625" y="82125"/>
            <a:ext cx="4814500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37697b6564b_0_44"/>
          <p:cNvSpPr txBox="1"/>
          <p:nvPr/>
        </p:nvSpPr>
        <p:spPr>
          <a:xfrm>
            <a:off x="4249763" y="203025"/>
            <a:ext cx="46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Business Relief Review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97b6564b_0_54"/>
          <p:cNvSpPr txBox="1"/>
          <p:nvPr>
            <p:ph idx="1" type="body"/>
          </p:nvPr>
        </p:nvSpPr>
        <p:spPr>
          <a:xfrm>
            <a:off x="437710" y="682273"/>
            <a:ext cx="4331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Discounted Gift Trusts</a:t>
            </a:r>
            <a:endParaRPr b="1"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rgbClr val="000B3B"/>
              </a:buClr>
              <a:buSzPts val="1500"/>
              <a:buFont typeface="Arial"/>
              <a:buChar char="•"/>
            </a:pPr>
            <a:r>
              <a:rPr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Retained income for life of the Donor</a:t>
            </a:r>
            <a:endParaRPr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Loan Trusts</a:t>
            </a:r>
            <a:endParaRPr b="1"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rgbClr val="000B3B"/>
              </a:buClr>
              <a:buSzPts val="1500"/>
              <a:buFont typeface="Arial"/>
              <a:buChar char="•"/>
            </a:pPr>
            <a:r>
              <a:rPr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Growth outside of the Estate</a:t>
            </a:r>
            <a:endParaRPr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B3B"/>
              </a:buClr>
              <a:buSzPts val="1500"/>
              <a:buFont typeface="Arial"/>
              <a:buChar char="•"/>
            </a:pPr>
            <a:r>
              <a:rPr lang="en-GB" sz="1500">
                <a:solidFill>
                  <a:srgbClr val="000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immediate IHT considerations</a:t>
            </a:r>
            <a:endParaRPr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372" name="Google Shape;372;g37697b6564b_0_54"/>
          <p:cNvPicPr preferRelativeResize="0"/>
          <p:nvPr/>
        </p:nvPicPr>
        <p:blipFill rotWithShape="1">
          <a:blip r:embed="rId3">
            <a:alphaModFix/>
          </a:blip>
          <a:srcRect b="0" l="33994" r="17246" t="0"/>
          <a:stretch/>
        </p:blipFill>
        <p:spPr>
          <a:xfrm>
            <a:off x="5209875" y="-2"/>
            <a:ext cx="393404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37697b6564b_0_54"/>
          <p:cNvSpPr/>
          <p:nvPr/>
        </p:nvSpPr>
        <p:spPr>
          <a:xfrm>
            <a:off x="5209800" y="0"/>
            <a:ext cx="3934200" cy="5143500"/>
          </a:xfrm>
          <a:prstGeom prst="rect">
            <a:avLst/>
          </a:prstGeom>
          <a:solidFill>
            <a:srgbClr val="002060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g37697b6564b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00" y="4300100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37697b6564b_0_54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609600" y="1632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37697b6564b_0_54"/>
          <p:cNvSpPr txBox="1"/>
          <p:nvPr/>
        </p:nvSpPr>
        <p:spPr>
          <a:xfrm>
            <a:off x="787650" y="284150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Other Trusts to Consider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20fef786c6b_0_50"/>
          <p:cNvPicPr preferRelativeResize="0"/>
          <p:nvPr/>
        </p:nvPicPr>
        <p:blipFill rotWithShape="1">
          <a:blip r:embed="rId3">
            <a:alphaModFix amt="83000"/>
          </a:blip>
          <a:srcRect b="0" l="0" r="0" t="0"/>
          <a:stretch/>
        </p:blipFill>
        <p:spPr>
          <a:xfrm>
            <a:off x="4496175" y="3655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20fef786c6b_0_50"/>
          <p:cNvSpPr txBox="1"/>
          <p:nvPr/>
        </p:nvSpPr>
        <p:spPr>
          <a:xfrm>
            <a:off x="4419975" y="455700"/>
            <a:ext cx="40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Key Takeaways</a:t>
            </a:r>
            <a:endParaRPr b="0" i="0" sz="1800" u="none" cap="none" strike="noStrik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data:image/png;base64,iVBORw0KGgoAAAANSUhEUgAAAhUAAAMgCAYAAACUJJDUAAAgAElEQVR4Xux9B5ydVbX9unXund5bZiYz6RUIoQkIIgooCvpsT0UFFAWRLkhVERQL2NBne/9neXZFUaqEFkgCIYGQ3pMpSab3cvu9/7XOnYuRRzITM8m08/EbJjPz3e87Z5/v3r3O3muv7YhGownYw1rgKFog4Tj8myUSycfW4Tj4xaIJFzyJMJxuL1Y3teHOq7+KzK4Y4nkxfOv7d6KypADxeBy63lDXSo3aYd8xh7+AE+QKh/osj9Szk7rOod7/9WZ//etT76sJsjxwYgQ+bA5ijMO1/0g9D2NpvRwWVIyl5ZgcYzncN6KsNFxQEXM44Y5F4HB78GJDE+669h5k9yTgLHLg3vvvRFlBrgUVk+OxOyKzPJRneSQdyJEAFRMNUGjBLag4Io/9QS9qQcXRt/mkv+OhfBAfyFjD/QCMO11wRRmp8Hjx7PZafP3Ge5Hb54BvSpoBFYXZGRZUTPon8t83wKE8y/8OqEhd/9957XBmlbr+cN9Pw7nmWDlHkccjZbfUHA9l/d/ILkd6fKOxFhZUjIbVJ/k9D/eNuH+kYihT7g8qHl+/Bffd8n3kDTiQOz0H3/zel5Dj9xpQocOmP4aypv37oVpAz/rBHMehvBeOhANi4u9QpzTmz9//fXwkbDbmDTDKA7SgYpQXYDLe/lA+SIeKVAwFBGL8UHdGInB7fXhw9Tp8/4s/NKCiZF4x7vnOrcjyvjGoOBjHwn5QTcanduTn/O+8D0b62ZtooOL1nwcjba+Rfwom3hUtqJh4azrmZ/TvfJi+flLD51RwpxgOwpOWgT8sX4Uf3/0zAyoqj6vAV++7GX6n0/Az9OXkv18Lax6EuGk/qMb8IzamB3i4z/+hPH/DvddESX9YUDH6j74FFaO/BpNuBMP9oDuYYYb7IahIhUCF15eJXz29DP/99V+iIOjA9JOqcfe9t8AzWPlhQcWkewxHbcIj8fwPF1gcyr2G+54aNcMNceM3iloO105jdU7jcVwWVIzHVRvnYz6UD7qh0h9DmUKgAqEA0vxZ+J8nnsXPv/VrAypmnzoDd3/jC3DGWV46yKmwkYqhrGn/frgWGIlnX2MYrrM81PuNV2BxoDTocO10uOtqX/9PC1hQYZ+GI2qBQ/1Q2z/9YD4899OheKOUx1AfggmHC85YGC5PGu5/6HE8fO8f4IEbx529EHffcTUiKjcVS3zw6/XXsx9KR/TxsBd/AwscyntmqOdzqGu9EXdoqPfUaC/aG30mpMaU+ttQdhntOUzk+1tQMZFXdwzMbagPtaEiEYcLKuKsVBeoEFHzuw8+gse/+wC8Dg8Wve0YfOW2KxGOWlAxBh4TO4T9LHAo75mhnOdQ1xqPoGL/zcb/2QQMbkKGsot94I6cBSyoOHK2tVemBYb6UBsuqDjQh8dQu6r9QcW9f/4bnv6vhwyoOPG843H7jZdZUGGf0jFngUN5zwzlPIe61ngFFQdatKOhTTHmHpgxNiALKsbYgky04Qz1oTYcUHEg4KAPkKFARUJpDUYjFKn46m/+jBX/bwm8FMQ67cKTcONVF1tQMdEeuAkwn0N5z1hQ8c8Ft4BibDz8FlSMjXWYsKM4lA/I/Y0wFFgYtsFYJipQIU7FF//nN3j5188ZUHHWB07H1Z/+EDkVccupGLYx7YlHwwKH8p6Z7KDCCl0djSfy0O5hQcWh2cuefYgWOJQPyCMFKpyxqGko9oUf/QLr/7gCHvYDOe+is3HFpe9BJJokg1qi5iEurD39iFlg//fMUKBhqEEM9f4bb+kPW+Ux1IqP/t8tqBj9NZjQIxjqQ22o9MfhGkfpDxfLRh0uL264/2fY/JfVBBXABZeei8s+dgHTH8nupBZUHK6l7etHygIWVPyrJQ+mmnsg0DVSDddGak0n03UsqJhMqz0Kcx1tUKGuHgIVTncarvnOj7Dtb2sMqHjvZe/EJz/6LgsqRuGZsLc8uAUsqPinfYaS4begYuy9myyoGHtrMmFHdCgAY7icigPJdac+jCKJKPwxF/qdblz//R+i4aFViDviuOyzF+HC95+DWIQdTMW7GCxF2z8cfLD+H6lFGsnw9OFea8I+OHZio2aB179nh/u+HO6AhwINQ13HvmeGstDR/7sFFUff5pP2jkcLVOz/QRUlqPDBi17e/Mp7voW2pzYD7jg+eeVFuOC9ZyPOZmMWVEzaR9JOfAgLWFBhH5FDtYAFFYdqMXv+v22BIwEq3mgw/wdUJNzoobLm5750D1qWbmElCHDFTZ/CeeedzkiFBRX/9oLaF054C7zRe3b/aMXhRhoO14A2UnG4Fhz511tQMfI2tVc8gAVGA1Qo1eEKOdDjZfrj1q+hcflWRiaAa+76HM4540SEbfrDPq/WAge0wKG8Z98Q4CescSebBSyomGwrPorzPZQPqMPJ3e6/ezKgIupCfSCIW2/+GsLb2xGMBHDZrZ/Ee845DSHWlNr0xyg+FPbWY9oCh/KetaBiTC/lURucBRVHzdT2RofyAXUgAubrrTjUeZF4BH6XDy/W7cFXrr8LuWE/+vq6ccGV78Wn3nc+QjFWhliipn04rQWsBawFRsQCFlSMiBntRYZjgSMBKoa6b3gQVDy5ZRu+cd09KEQ2gqFenHf5Bbj8fe9AiIOyoGIoK9q/WwtYC1gLDM8CFlQMz072rBGwwGiAioST4lZRJ56rrcX3bvgWnD382RnF+278CD567hkIRdlyzEYqRmB17SUmmwWG03tnstnEzpcKxdEoJQXtYS0wShY4FKDxRkMcinuRSMTgdXvwyNrd+OEt9yAdfvQGBnDlLR/Bu8852xA191fU1D1SjHL7oTlKD4W97YhZYCSFtEZsUPZCE9oCFlRM6OUd+5M70qACiMPjcuPB1dvwo9u+gSxXJvpDQVx120U476wzEY1FXgMVKWtZUDH2nxs7wuFZwIKK4dnJnjVyFrCgYuRsaa/0b1jgcEHFULdUpEKg4g/L1+OnX7wXOZ5shCnbfe0XP4G3nn4KGKmzoGIoI9q/j1sLWFAxbpdu3A7cgopxu3QTY+BHGlTE41GT/vjlU6vwi7u/j1xvDqJI4Ka7L8NpJy6yoGJiPEZ2FgewgAUV9tE42hawoOJoW9ze718scHRARRp++uhz+N23fpIEFdSuuP0bV+KkYxey9blNf9hHcuJawIKKibu2Y3VmFlSM1ZWZJOM68qAibiIV9/91Cf56//8iLy3bgIov3Xs1Fs2bQ05FMv2x/2GlfyfJwzcJpmlBxSRY5DE2RQsqxtiCTLbhHGlQoeoQt9OF+/7wCB772Z9Q4M81oOLOb1+LBTNrCCri/8KpMJ1JbT3UZHsMJ+x8LaiYsEs7ZidmQcWYXZrJMbCjASrY2Bzf/O3f8dQv/4aijDyCioQBFXOnVVlQMTkes0k7SwsqJu3Sj9rELagYNdPbG4+EBYYCJc5EHBG2Jf3Kf/8Ja373GDIzsxFnl9L7vn8LqsqKEaNMt47R7rY4Eraw17AWsBawFhhtC1hQMdorYO9/WBYYClQ4WD4acrvwxR/+Duv++ASysnLg9LsNqKgoKUQ8Hreg4rBWwL7YWsBawFrgnxawoMI+DePaAkOBChfLRwPkVNz8nZ9j81+fMaDCl+PDffffgrKCAlNSaiMV4/oRsIO3FrAWGEMWsKBiDC2GHcqhW2AoUOGGk6DCgc/f+zPseHgFMjIykFmQaUBFUQ7LSy2oOHSj21dYC1gLWAscwAIWVNhHY1xbYChQ4WR2I+h24tp7foT6J1bD7/cjpzjHgIqCrCwLKsb16tvBWwtYC4w1C1hQMdZWxI5nZC0QTxhQcdXdP0DjM2uRluZBQXkR7v3+zcjxp5FTkbydJWqOrNnt1awFrAUmpwUsqJic6z5pZi3NiQG2Nr/8S99B27INBlSUTi3Ht753IzK9XgsqJs2TYCdqLWAtcDQsYEHF0bCyvceoWUCgoo93v+z2e9H5wmb4fF5MmVaJb3738/C7XPyL00YqRm117I2tBawFJpoFLKiYaCtq52MsIGVMHU5HDC0JN268+RvoerkODpIsyheU4wffvBMxTxjuhICFPawFrAWsBawFRsICFlSMhBXtNcacBVKgwkUQ0Rhx4YYvfBV9a/fC6Uqg8thKfO/rdyDqsqBizC2cHZC1gLXAuLaABRXjevns4A9kgRSocLscaAjEcP1NdyO4sRkudxzTTpiB++7+AsIOCyrsE2QtYC1gLTCSFrCgYiStaa81ZiywP6io7QvjuhvvQnRrq4lUzDltDr7xxc+zBwjbnieSnAp7WAtYC1gLWAscvgUsqDh8G9orjEELvJb+IBlzV3eAoOJOYGcna0djWPiWhfjqLdci6rSgYgwunR2StYC1wDi2gAUV43jx7NAPbIF/ggo3tnb04LobvgxPfR/iiRAWn3Mi7rzxc4gw/eGEJWra58hawFrAWmCkLGBBxUhZ0l5nTFlgf1CxsaUD117/JfgbA6wKieCU80/B7dddgQgsqBhTi2YHYy1gLTDuLWBBxbhfQjuBN7LA/qBiXWMrrrnui8hsCfPUKE6/8HTcfPVliMRCcDrd1oDWAtYC1gLWAiNkAQsqRsiQ9jKjawGBCEltp+S21dJcv/N44ni5uw9fuvhW5PayY2moDcdd9Dbc8pnPIt4Tgyvj4CkUK989uutq724tYC0wvixgQcX4Wi872kOwgEBFCG48seJVfP/2+5ARBPoDbTjjw+fijluvBatLEY3b1ueHYFJ7qrWAtYC1wEEtYEGFfUAmrAUUZVi5rQPXfPTT6NjXiWyXHwlXBDFHP26/73Z84D/egVgsZuZvIxIT9jGwE7MWsBY4ihawoOIoGtve6shYIAUIFJnYPw2i33/px3/BL6mmWTF1KnyeLDApgvbanZh11mz86YGfIxZNRiossDgya2Ovai1gLTC5LGBBxeRa7wk524OBim/99m94+Bs/QV5xGaIBIDM3D3s3bsTct83DT372bcRjFlRMyIfCTspawFpgVCxgQcWomN3e9GhYQGCjMRTC/V/+Ntas3gx/wg9/Zga87ig+d/uVOHHRXEQHQYVNfxyNFbH3sBawFpjoFrCgYqKv8CSenykrdbvw9Cub8OVr70ZNTimaW+pxxV3X4D3nnAFXIIqox6Y+JvEjYqduLWAtMMIWsKBihA1qLzc6FjhgSanLg/9e+jz+92u/QrHDx8hEO/7zrs/gPW86FWkRIOY6cO+P1DVHZ0b2rtYC1gLWAuPPAhZUjL81syN+nQX251ToT/pZgEBaFfA48ct/LMNvv/pj5OTkYKC7F3d840acfPJsCnSnmfPsYS1gLWAtYC0wMhawoGJk7GivMooWSIGI1BD2BxUOjwff+d1DeOi7v0FRSSH6u3tw051X4y1vWYRoyMFW6BZUjOLS2VtbC1gLTDALWFAxwRZ0Mk7nQKBCUYj+WAI3f+unaHj6VZgu57E43vPx8/CpSz4Ao3vFrqX2sBawFrAWsBYYGQtYUDEydrRXGaMWGGAf0mu+/B00P7uelR/p6Ovvx/sueSc+cfF7gbDLRirG6LrZYVkLWAuMTwtYUDE+182OehgWUASjm9mN6750L1qe3oCc/Ez09PXho1d9CB9839vhirmNGJY9rAWsBawFrAVGxgIWVIyMHe1VxpAF9q8EaaZOxXW33YveF7fC53ejPxLCR678IP7zg+8AxKnw2C6lY2jp7FCsBawFxrkFLKgY5wtoh49/kebeX6rb6XSihbyJq2/8KvqWb0F+YS6auttwxR2fxoXvOAOJMLuauqwFrQWsBawFrAVGygIWVIyUJe11Rs0C+0cmXg8qHn7hFVzz+a+iuDGEtHQPOgI9+MQNF+HaKz8BZ8iJhFqV2sNawFrAWsBaYEQsYEHFiJjRXmS0LOByutAbHECa3weJYzqibHceiSHh92JzYyMuf/fN6N61Dcj3Ip0cikAIiEfC+Obvv40Lzz4RkQgVsPQ68i9eL9U9FsSvHAkXYglVqEThYPlrQuOUtkZC351wqaSF4ZZwmJIcfnJPIwNwOR1wU+gLEQdiblvdMlrPpr2vtcBktIAFFZNx1SfSnON0nK4EnAQX0XAAPqcXcLnQR8f77Esvsu35VzC3qBCdsT6kJ9J4ng/79tZh7tnz8Mdf/AAR9v5IgYmx2P/DIR4pQUKCwCJFKnUQRBBOmLRPKB6Eh1ocrGMxQEOd3J2kiUTjYTiIN1wxm9+ZSI+7nYu1wFi3gAUVY32F7PgOagFt4h0eB//nZAQiRAFNggpmNIJ0xJt278TnLvsyit0+9AcGkO5IR0ZmNtaseQGX3fRxXH/dpxBhZGMsg4qI5iTQQLlxCYTGNV9Nd9AqYQIIB0KEFPxKeBAJueHxehDVCY4wnBZU2HeQtYC1wFG0gAUVR9HY9lYjbwHt2mOJZLTBSffqJLiIBINwMx2ixMbvHlqK3/7XzxHvBzJc6Yjy3MUnz8W1X7gMeTmMbtARp9IfIz+6w78iuabmSDANIkChw8nwhYNfCcQYeSGAYLQlGu2Dz5fGEz0ID8QMCHG5nYhZca/DXwR7BWsBa4FhW8CCimGbyp44Fi1g1DS1K4/TyVIt083URyQaZakoIxb8/YaOPtxy1S2INgbhdaQhkhjAXffeihMXz0Ag2AOPO31Mgwr1L9FXgpN0u90EC2ayFAYNJ1Mi5Ih4fJkg5uB82JSVGCmN/3ZEmDehbSyoGItPrR2TtcDEtYAFFRN3bSfNzPbv9eEiqIiJWMBD/17WsBd33fYNOOpD8Pv95F/04dZ7bsSpx8xFKMGIxmCkYqwaS3NIHXHqikcJmMSt0O8d/GKsBcFIGl5atQdPP7Mcxy2ajXPfcRwJq0x9JCIEWSRs2sNawFrAWuAoWcCCiqNkaHubI2MBAQqBCBfTHg62MZfD1c9Khbhdbqzc14Trr7odec0uZOVnozO4F1/9rzuxeMZMkhyjcL/GTjgy4zvcqwpESG9DUYlYPMKUho9fHqMDSl0vbNm8Gw8+8ChefmEjdmzdhcqqUnz22ktw4QfORJipnjQSWe1hLWAtYC1wtCxgQcXRsrS9zxGxgCFZMvWh7wZQ8EfjhAU0+POKXftw6833oLiVjtjDUtOMftz27VuxuGY2BniOUgVj+UhxKgQoNC+Hw8v+JcDK1RsZnViLDS/VY++Ojejetxv56RmUIe9HwufCtV++ER+6+F0kb9qS0rG8vnZs1gITzQIWVEy0FZ2E8zGAQqURPOR4U/8WB2HJrlp89/r7kNYXRJy1lonMKO79zu2YMXUqCY5MEagU8wgeFAIn5iHcccQ5tqT6p8anSIpSGMGYE343kZA6pkozw830DSMoYUIkTxqjEsEOJNIyKTnhpXAXsO6VnVj+5HJsIqDobmolj6IJPr6mrDgP5WUFTPH48Mrazajf14urr70F77/urciMkV8SJufEF2GNiBNudm71GjsRdlki5xFcfXtpa4HJZwELKibfmk+4GR8MVDy6dSe+d8O98A+Q2MiKCGdOAvd99w7UVFSYdIIEpI7kkQI5MQIL9V7XzxKnMvpVJJa6XHT04Qj/RH6E10eowQoW/s0pXgidfyjNjd7+ODavr8VzT76IF5euQHPdLgKJCPKyfMgrzcfUaVP5VYnsHB9ycrLQ3RXAE48/j03rd+Ciy67Cx648i4TUNDgCHgIVggtnkICKWhcCMgQk9rAWsBawFhgpC1hQMVKWtNcZNQscDFT8feNW/OCm7yI9kAQVnnwnvvu9L2FKaclRARUxlme4WPap0s9/aYhK4KDginiYMQMuyA0hByIY5vkeinSRNxEYCOHFlxqw4tnnsWLJUrTvbUI6dSkKCtJQNa0YFdUlKC4vQ3llBbzZfla2ML7Bryx/FkLdQTzz+LNYsXQz3nPpJ/CJz34I6QQwbpafBqg46ktPH5y/bag2ag+uvbG1wAS0gAUVE3BRJ9uUDgYq/rpuE350y/3IDEYoCOWCv9iL733/iyguKKJTDTIZkNSpOGKHgxoaJsXC1IvEq8j/YIjC6EwwOAFnXKRLVnSwRNRwJjw+9DLNsfyFTVjy9HJseWYNurubkYj2oqwkE1Onl6NyWgXKq6tQWFqGvFwvwtE4FTTj6OzuRE62D1mZGYgMBPkVwquvrsMDv96It5x7Lq68/T+Qk0mAQ4EsB1MuA864JXIesYW3F7YWmJwWsKBicq77hJr1wUDFH1e9iv/+4o+RGSZPgVoP2WXp+P4Pv4z8rDxKRx15UJHiUGiM4nikRKsSRBj6dzTUz5REJmFFGlo6g3h19VY8+8hyvPL8WnQ1d8LraUZZRQFmLajBjAXVKJ9ajuz8AnjT0imC5UV/qBs+V5rR4GjeuwftHU0oIr9i2uzp6O7tx0BvELvWb8EvfvYYFp/xDlx3xyXkX6QhNJCgvoWiJ5bIOaHeDHYy1gKjbAELKkZ5AeztD98CBwMVv3xuJX5518+QQ35CmP4zryob97OkNNufTW5BiJyKIxv+V08Sw5+g806Vhcb5CymBOshniFJWvKsngjUrNmHpY89h4+q16Gzai+x0B6qmFGLaCRWYUlWJKdNqkJ2XD1WIJgiQGPcgHYJVLkxjuONu9LX38LsKYYJobm2ENysdRWWlBBs+tLRvwY4NDfjlfz2LOYtOwN0/uhWF+WlwB8iv8NourYf/BNorWAtYC6QsYEGFfRbGvQUOBip+uuQ5/Oaen6OAaY4wUwSFNXkGVKR7qKRJUMHe50d2/pK6ZIWFAAVYAeKiGJXceJQ/9jPN8fTzG/H840/jleeWwTUQQEGOFzmFbsw4phILF89FekEpyZd57OfB6EKIWhUkcPrZ20MFI3G2Jg3wauFADIV5hYxStCIUZOO0zHS0tbYjKysHWbmZJqrRtG8H2mrb8LMfP4HiGTX41v23orww34zNHtYC1gLWAiNlAQsqRsqS9jqjZoGDgYofPf4Mfv/NX6PY5UWIDrloWr4BFWlO9sk4CqBCZExTSspOJCmdicaWAax4YS1WrlyLTY+8QG2JVjp/F2YvrMScedNROWMqCsrLkUb5bQe8CAT6eIEI0n1uRiJi6CP4cLCaIz0zF7maBkW+Qop+eJ1oqN/NxmpRZKVlYO9uRjwqSpCfmcmKEie6ezqwb1cjfv2zh5BTWYmv/IxVMNm5o7Zu9sbWAtYCE88CFlRMvDWdVDNKAQp9T8l1G0VNenIpat77l0ex5Ae/o35DDqIkMk4/dRa+/rXbCCqoF6Fun0OUlCpNIXls8R+SAlva2UuESmWhvAb/zcyK0ZxQSsJJeWzTRpRggIUWcKkLGBW2KEeBuvY+LF26Fk+zyVnd6g2Id/aiap4TM+fNwrQ5M1BRU4nconyjDBoj+TJGNU2VnapLqYMaG6YPCO+RluaHPyODDcR8nIcDvT39pmokMzuLXUqDjFI0IxwMmH93dXegomIaX5PBLxfqG+rQtq8Df/rNP1hJUoybCSwWVuURmLgY9XAgjdodLoeHImLsoZJgh1TOyh7WAtYC1gLDtYAFFcO1lD1vTFrgjUCFnG+KGHnXrx/AMz96AJmZOYj39WDOmfPxtbtvobOMsUOpIMHBdRoMsZIEz1R79KSwVhJURKXaSWfvlrBENGS6okZZvRFWiWisH5meOPqc2ajb141Vz2/B8kefx9YXV8AV7cCsuRWYtmA6Zi5cgMKSQmTlME3h9yJCJDIwMAAPAVGGL4PVIGxlTlAhoCTJbp+P7dsJKILsxNre3o6G3bvQ2NxKwJCGRYsWoZjX6unp4le3uU5ooIfn9aKmZibSqWsR6O9CR1s3eRsD+O3/Pki9iyzc/YvvoLomB95gFDFGQBKOAHxM1UTjvL9Nj4zJ594OylpgrFrAgoqxujJ2XMO2gCIGOpI9MpKKlSlQccf//A7L/vvv5BfkwtHfiwVvX4Q7v3QDIwhszsUQg15zsEO6DyoJdbupSsnbSJNKgQiVg+q2jugAd/TqO+Ij1FCJKP/HzX2A5zT2t+Opv63B2uWvEEyshYdRgNlzSjHv+OmomFWOnIJ8uNOyGUVh91TTvpxlpby4l47dxy6rxDMkchL2MIqgZmhp/F0gEMDehgbs3Lkdzc3N6O/vR1YGq0dCUeTl5WHxSYsxheWm3b1d2LtvH8mbYfT1hdEfDFHfIpeVIQRX0Qia93Wiq60Xf/vfh9EeysEtX78Nbzq1klmWAaZWfEbDwpdIs11Oh/0U2hOtBawFZAELKuxzMO4tkAIVqWiC+ZlpAQGGW370v1j168e5u882oGLR+SfijluvpWJlhPyEf0YgDmQEl4tln0xFCCnwiobTAKY0BCrUgtxFbkaEYlKKaMArxYkEWlv78ezja/H4X5ahfvOrYB8zzJ5ViHknzkbl3Nnw5xeZ7qFq0x4nKEmBIUUkDMhhXsZPiW79LKluzae/t8eAidraWrS1NCNGFU7TwZSpkrbmFqKdOHJzc1FMUa/ZC+ejYlo1BpgS6dizGwMBKnY63AQgvfD5XYxaTCXR0429e5vR092L33z779jTmsAd99+Ic94+k/PhfN0ZjKgwf0M72sNawFrAWmC4FrCgYriWsueNSQsQF5iGYgYhGy5Dsr+GnGGCP19330+w6YGlyGAlhHOgFye953TcdMNn4RZfQSWZg1GOA01O14ywJ4eTaQ6PR0jCtC1jNESVGHTWUT/TFm4Eecvde7uxce1u6kw8iV2rViOTqYP5J01D9fwaTOVXdl4uPHEvUy/kW0g9M8byD47dxRRHgkBC3w1fglEJr5eiVqzuiIUi2LVrF3Zu347uzg6CASe1KyiYpYgMIw4Bgov+vj6CJEp6s22pUjoz5s3BopNPRkFJMYFBH0FOO1raOpHO8tPO7i7k5eSgpITlprzHnpYWRLva8Of7H8KO2iC+8OPbcOZZs+GNOBBkdMYrTog9rAWsBawFhmkBCyqGaSh72ti0gECFggQGVEj6mi5fvzPqCwQWV3/9R9jFCqw/8MMAACAASURBVIsslmUKVJz6/rfgmisvYd9wEiophT145gEnJ50JqWAqEiHCZpROVkDDQylt9emI8J7bd7Xg8UdW4MUnX8JAcwfLQoHp8ylYdTz1JaZXIz2DYlUepiiYgohG+pneIJBglCHGclMXuRNe9vxQVCKNfAmntCsIeDo7O7GP6Yvdm7dQUbPbVHSIS+ElsBGfQueId6GQSYx/6yOwUPQiwTkLaEi6+6y3vg25hRmGWzHAipGOjg4ZBb29vQZgFBeVMmriR3tTPSJNbfj9Tx7H5n1x3Pa9W3H22xYQeCVtaQ9rAWsBa4HhWsCCiuFayp43Ji2wP6jQrl8/p0CFvl97z49Q+8Sq1yIVZ/3n23HFpz+KGB18gk55CEqFccIGqjDtoeiCm3wDlmJQDwJobQvgV398BKueeBZdO7ajhlUUs46rwNRjpqNqxgLk507BQKIL7hBBCB20w0VNCW8YIUp3u8hXIHOC40o34EARChev29LShvraXYaE2c1qlXBfr1HiFFEzJCDEQ1UfAjaKZLjZU0SgQSDFdD1lyqO7q9dEVqZMqcSbzzkLU1hW2tLSaCpBguyB4iE3Y8+ePfz7FN7fj7z0fOxt340u3vvxX63Eqq178Pl7rsN/vvssy6kYk0+9HZS1wNi1gAUVY3dt7MiGYYEDgYoYAQUlp3DNXT9A3ZLVLMHMMpGKcz52HkHFxxAfZqRCJZ2mbSirIVTWKW5C7e4O/PWBJ/HnBx5Bxt5WlM0owoI3zcKcY6ehpLTUpDkUJekZ6IM3yohGGkEJG4Yp4uHiz35GJnwZlNZOZ+kogYTP6ydPogXbN29Hf3cPKqiEWVxUgL6eXqx+abmxAjGJARbJclX27SCQ6CHgcDHakUkdCjcFsRTBMACEnIi6XXVobW7DcWeciXeefzZKy/JYnhoy5E5FPlQtomhIrrcYniLCm5xsBPr60bWvCUt+8xReXLkNV9xzCy764FuGsQr2FGsBawFrgaQFLKiwT8L4toCIk9zpu6JMRZAm6WB6wMnwv5MEyjb+/Lk7vo2Ox15GBvthxNCPCz7+TnzyovcbLkOEBExPnE7fze6ejCLEpVkR9XL3r/IOyVUxAhBmx1C2HxdI2b6zCw+Tn/HInx5GX2s9ZbSzcfxZczD/mIWoqp7K1uVMp4iDwUoO8RtEusyi89YREaCgw8/Iyib50v8aATJC8uSmTZsMACgnICkj1yEYHEBL0z50dXUhOtBvOBERqmm6KeCVmZ1jSka7WN2hVEkauRi6XpTpGX96piGNdrS1o4NkzgyfH8GObkw/bgHOfv+72ICMnVkZYukjN0MlpwJkIaZCnFTrLCgpgdeXhoG+AGq378ZTDz2NjWs249N3fhkf/vDbOR+WyFLrIsIqE5eHHV9NBIdRGyM/Pph/0gfKIK/lX/gt4/sJs6O3FrAWOAQLWFBxCMayp449C0iOKs7dvpvqUgIV8LAEk70xBCqaqUJ5+Re+BtfqBkQp/NTZ3YJLrvs4Lv7we6nXQC0IVlY4XXwNyZPMSDA9QUzhDqGX4MNJMJGDDPR7I3SyXXjkt8/jHxTSCvTWYta8Qhx/8jGYOWc2SqdPTVZv0DQCEiJ1uvizEaZS+3KSOeVgFU1QRYfEtJTm6GbVhSo5andtY6lnAaqrp5lS2FYKV2Xl5qBIkQryJOq3bEFDw160MzXR1dlneBX5RYW8PpuJSWkzzPkTVwUYeQnx3kqJ6N4iY06fXmOiIH958AHMnDsH5134TkPeVOXK3tp6AgyKW3kdaOvogotjq6ioMGPoJIjpaunFEyScrnxpFy6//jJ87DMfUKEJDaTUjWxF8ESiqJPt5FMAQk/H6wHGUETYsfdE2RFZC1gLHI4FLKg4HOvZ1466BV4DFXESHKmtkKBUtZONNVyssGhkuP/ym+5CeNl2uLOzGakI4eLrPoEPvOtsBEhcTM/00+nTsWrLTk+rFuIeNufyKFVBx7u5sxtP/WEVHvvrn1mauQ0nsUvo8dSYqJ49DflTqpEg+TLuDBpHrtSDyJY5vI9SJhFyNjyMLDjIWcjm71xMmyRIqAz09mHLps1o3LMXGf50zJoz06RpRKL0MrIwbeY0E9HYx6ZiSnGwDhTbt+0kz6Ke53QZAFJczJQFIzJ9jGK4Ex4T6ejvHTA6FVLVVPdRzW32nDkoqixHx94m/OPBhzBnwXyccvaZbJtewQQK0N7YjNb2Ro4v13A4lBLJZN+QDKaKuqn22bivHU//6SmsWFOLS6/5DC677kJmgSiMhUyocMXl62FahuRStWwfVBi1IGLU3xJ2ANYCo2oBCypG1fz25odvAfIVFKkgChCRMsYMhIvgQG3B94QHcMWNdyGxohZu8hwGoj24+OqP4SPvO49VGCGzKxeYcEhoilEOAQodqzfU4uG/PoP1z61FNysjZi8sw6KTqlE1swq5BVVIS8/hPWNMc/RRDjuMMCMEqqZQiaaAgMSr8ungjc5EegY5DhEECWK2bd2MzRs2IpdOe9bMmcaJd1HxMp1pi5LyMhNhMATNnh4WpwQYqeg16ZMBRiy2kW+xc/tOE03QV4RCWX0EHCwwxa7tO0wHc0UvfOl+5JcUoKSiFAsWLjSRki4qbooo+vDfH0LZ1Eqc8ba3obRiiqkg6WCr9Ajbt2qMne1tyM3PMSWtbm86+gdCGGjpYGXLS3jm2Zdx0WUfwhXXXcx0keTIo/ASeEWYftlfIl32e/3Ph7/G9grWAtYC48UCFlSMl5Wy4zyABdQPg7wCdhsVqIjS4bmllElQsTvQg89e91X41zYhziqLvnAHPnvbZ/Af572FaQo6ZBIvATpQRhoSBATralvxm189ghUPPoH0eDcqazJx+ilzCCbmIJf9MxwEE3G3Kj/6SWrsYIPPCHLSswyXQjwKpQLy8/MNwEjKedPp9oeofrkTGzduJIjwYNasWeb3vb3dJpVRNEVgIh2hAPt0kEMRUPknha70XfQEvcbLyEXzvhZznYK8AhSwu2iETl0Rkt5uciB27mKzMb+JYpSUFSOvmP1D2Hwsh8CmurqaIld7CX6C7J8WxxOPPsZqkCqc/NYzUMAohpPj7iLvopM6FlmZBDWdraYle/ZgZ9Qeghv0tuEff3gaTz6xE++99CJ87vYPsecI1T/Dfs45OU9FKPQlQJFSKU0pm9pH11rAWmDyWMCCismz1hN0poOggoqXMepIROjkvKYkxIPtfZ244cb74FhVB0cuSYuJHnzq85fg3SyzVPMvt7Qm6BPXb2vFX/60FCvJIXCEmzBjQTGOOXkBZs2YCU9OGisqWF3h8bPLKaMH/Z3kFTAyQXntjLR8kjsDpuIiPUstxk3LUONUpQUhZ77t5XWGlFlaWoxMVlh0kZjpIYCpoEPPYlokxGtJaruvm1EPAgtpTYRI1FT6RBSGGMWsjC4GyajdBB2qANH9xOFQyiXMfh2q6Mghh6KwsNCkP0QyVfomJycLFeVTkMt0SVtHOxrrGlCSmYfnnl0Kb1YWTnrbmZhSVMLpxCn/HWKkopXzTKCts81IkxfydaF0NjAjOOtt6MTSpzbh8WfX46wLz8W1N1yM0nyKcPFGrzVXGwRSFlRM0LeanZa1wDAsYEHFMIxkTxnLFmA3TylkE0RIQjvsjBlQ4aB+w5budlx11dfg39AIRz5FoKLduOr2q/Gut5+OIDmO9XWt+NlvHkbdqpVIdO/F/OOrsZBgorSiHO70XDpmEivJ0WBiBX1dneyvEUI+d/ASq1KfDo+X+hKMVIgzITARJ5cjxsE01NVj3ZpXsad+L45ZMMukE8KMCKi6oqqmGnmMZihNIk7EAEGGQIWqKgQY6KKRke4jYAiQoNmg/IIheCq10tHZblIqRUVFpt15Eys8+sn7cPNv+YVFBmgkyKJUxMDHeym9ksYmZQUEDvmFBUYkq2F3LXIys7Fi2XKTbjnp9FOZ0ik0lSVdPZ3UsWAZLKtd2ltaeTUnMvJZ/urO4+/7CXq68NSjK/HAH5fjfR/6IC6/7kPIL8gwIEcaGYpMpKIV+zd6G8tPjx2btYC1wMhawIKKkbWnvdpRt8D/BRUiXgpUbGIo/9prvobMza0YcLPLpyeC2+69E9VFU/D/fvJbPP3kCsz0xzDzhNmYwa+isgKjZ+FXxIGVIwnyLmIRL6MTXdSUcDGtQTBB0OBlRUVONlUyyZ2Is3rCRCaoL7GvYR/q6bSb6/YZzQdVf6QXZ6CyshIzZsww0YR+ggVVdagxmCINinqoYoRSmEk+BAGHIgydLBtVdcj2VzcmUwq0q5x2FdMZpSw9VbpFktv7autY4ulFdn4u1T3jpgJFIKWQfUBKi0vgYEojg6AkPzcP6Yxi9IWDLF9tRoE3EyufWgoQFJx+2pvZ3KzQNBEboJZHZ0cbgQQrV1hemhhIIL28BCESQyPs8hppasYrK1bjF79agnMvuBxf+c6HDTgR2NGRSvukohWWuHnU3xD2htYCo2oBCypG1fz25kNZQHoIJjfPkL5poGV6bkgEis28JHUd8Ri17XA0mYZIMGIRYpmlmyzC7fUNuOpTJGqS/3DMwumYs+gY7NvdhLVPLUM6m3+ddObxqF48i2H+IuMYUzvuUJCOXn03dB8yNuQw1aXUwwiF+BI+f8bg75iSYJXE7l07sad2J7kJbOylziB8XZxAQ2ChuakT5573dsxbsADNrU3G4YdDAeP8YxEqYpIc6stIRymJmh5GFzJYeqqoRAvFsFSh0bCrHo88yC6rrMqYM2cWSqaUop1RkyCFtTJJAg31hRhx2cNmYkzFMFKi6EeE4GDGrGmYzq9AoNfoeCh9k5HN6hBeX6zO1uYmdj11Y8PylxGiWU84480om1JOOXASTyXp3dWBGKtgQkzLuMjP0BhlnyDJm51NHVj13Epqdvwdi079MG760icxY24pUyHMJZEQ6iTvRDyXMIGSd7BrbKrBm+mXxvPCBFOapxEXs4e1gLXAhLGABRUTZikn5kS0003teuWsUy3NNVulGlzkK7DfqPnyUqvCzUZY6kkeTAc2dNTit/f+DTVFeSQg9GLN2le5+w7jtONPwvwT5sJXTFVLIhKlCdTTQymJAJ2mDoEHtSEXW1KOWA7QRSKmyJUaj5y+pK4b65vQ0txILkTIRDKUJlBjsBidq8bb1tZh+BbV02pQVkb+AgmWIYIKRSvKpL7JluwCNTonRCCj+8jpirSp+yvasfzZ5wyfIp/RiCAjDXlMZahdeg9/l6DoVzOrO5r2NVP8Kh3l5eWYPXcW9SjyCbDiPIciV7SHUkSqklEnU83NQ9EJRUJENF22bJkZ71nnvM0IZMXV7IzAQg3MNJ7uvm5GMeImkiIFTxoLbSw33bx+Ex78zRIUTJuOm795OxYvno5YfzfSWWob49jjnhgJtER85v7J1IjmJnDioA3DAlXJdq/2sBawFpggFrCgYoIs5ESdhna2yYhBUgtB4lFygMn8PTfhFKeKM1qRpvpGOq4oyZgOOuIQhateWF2HlU/8DY07tzIq0I+Zs2dh0aJTDCchSH2JqI+75C4SIgkCeljGKX5nplqkD2ouyPlJwVKOVcCDG3eCgQG2IN+D3bt3G2DhCidYhUF5bKlp8lBKw0eFSjlm09PD7zMlokbDIp9S2Ry0gMUcakjk8dqFFWXmdSpL1TmalwBHmJEMI7vNe27csAE7t2yjmNV0lFayXwejBgI2QQp4NbPteUc70yBsPlZeWYW3vu0sNhQLkL9BZVDaJMefZcCPJLkFJNIzM0yfEXEwFC3ZVb8bOVTKXLNiJfopoPWWd56LovJSQ2QN9fajmaRNzb2HfUg0NmlhUL6L6Z5e9FEbY92Tq/CXJ15E8fSZuP2rn8cJx8+Ak+dFaBMPBccCA1HzetnURJa4lpp/CjxN1OfWzstaYLJawIKKybry42TeCo+btAadcSQWfq1DaGr4qnj0+ln1EesF/0qUkYutG/di6aNPoXbTFhIpA5g3fxZm8cvDslIHCYlq5aEKi1gixPB8WlIFk6BAaQ2Vaepe2tGb6ERaOtMEyc6gdbt3YQdbkHdSBlvjkqNMo6MOU8EzyNSDxKnkdAUE0kjiLCrIh49pCznTCCMhAgs9TCco1XH66acnu4WS56D7K0oip63fqbW5yJ2bN28mNyKbPI06NO3Zh4XUnTA9RdTzg1EHk/7gbn93XS3aWRK6+KQTUUUVTYmApTGSofEV5ZfQsfcRBFCam8BAQCIrM4fFMdTSyC9Ef4QlrGxAFuzswSur16CYfUdqGOmomTaNGI3lpixvDZEHEiMxVZ1SNU6NzUdtjS5KfQfbgljxzHJGU15BRkklbr/3yzjmhGq4WCnjY5+TBDkn6vCqOWp+AhgCiPrZTfCnFvL2sBawFpg4FrCgYuKs5YSciYPh9oQpq1SuniF1RgDkkOT45aw91KOIMkgRYP5+6+YGPPvoCuxavxFFhW4cd/w0ajJQRjvdQ3Dg5u5fpEhWiBA4xKUxQUVLN0mOCYbg5SzTJG89KFolIGN26L0B7OVOv5adQztYcinHqpC9gImAhrgeEaVhXGmszugxUYQICZ6lpXmYScfcx1SH7quxyqHvJdHxrLPOQjk7hBqyJtMm4kLo31HOS8qaurfKQ1UqumfnDhPRkAKnuot2E3T4eY8oS08lxe0iAAmoZSrBRg2jBf4Mn2l/7mMqJotlow6KY+VkMxdE593SvJfpmDZ4SDBVKiSPPAyJbinKsWzpMhFT0MN0jZqiLTzlBGQzhZJOkmcPG5AFpe5JkCE76foqhxVvYoCRm05Gbjau3IglS9bAX1KO6+64BmeeuZh8EfFPkzLlLoZ5ZHdFWNQ2PhV9Gqr1/IR8qO2krAUmsAUsqJjAizsRpuZiuiNqUh0st6Rjoi9kYN4xKLbkAN0p1q/eheVPvow9dbsoDAUct5jdQtkgK40VDmGWhCpKwC09Yj1sEEan5qTjlTS2mxcTMBB4kJOUE9Yhxxdii3CVdNbtamDqoJ1VH+ypwWiGKiTiJILqHHEs1Ciss6OHjpfOta0LvYwKlJblY/EJC5iOKDZRjC6WfZoKDx49/X1YdPwJqJxaZdIA6kQqZztAAqeHYEXOVl1EVSlSRtXLEEtOE1S8XEZtiZdffhlvOu00zJ0/zzQN2751Kx17shX6rHlz2AMFaGltNSWu6ksi4GUIpoy0pKV5zdgVZdG80ghQXHT2gb4INmzZbCpJ3ORnJMilEKgpqC7DiRTIKsrLN5Ujra0t5Fh0mihFPwGQCKfiWGSlu9HW2oXOlk6sW7kWK5/bwBRLOa7/yk140zkLkEbw1S9JdIIcAUMBK6WwdA/xOvU7e1gLWAtMHAtYUDFx1nJCzkRkTC9TCXKQqmzwehhdIFDgP02jrd//7Qk0bliPQl8CZ7z1ZORVlyORTj4BIxfpJAl2h/rQQiethmH5dLCqeAgxJK/yy0zqUGRQkEqOUpGEVM6/vbXDcCbq+NXbpjbhTEcoAkAoIgCgnb4cY39/AJ1dYWzbuA27dzSgu6OXjjKM2fOn4R0XnoWCUrZAHyQnmmqPwdblqqQ4/oTFJjoh8KL7SvgqTMErAZz+AKMCPAQM1OQszPuoJfrWzVswbfZMAzg8BDUrX3gRTYx8LFp8vGkyJvcs0DJ16lQzToETH8FDGp2/AICbUY0IIyO7tm1l07AWAoxWammwkoTASqqcU8rKkc10zVnkZWzdvQP95EWcetrpqGQHVoEA8TIUqRAYUuWK0jlZ5E3klExBM6M4nXv3YPMLm7GUEQtHTj4uv/lqXHjBmaya4RwI6tysChGIiJLo6eUvI2r8plyRPawFrAUmjAUsqJgwSzkxJyKipgmbM//uJvGRvglrX92GpUtXYhOdeVVWnI2ypqN8ahFyC9nenNGHGMtKB/rDVKWkIwtSW4Glmj4SFB1MfUQjQXizM0zVQ76bfTkymP4YdPxywrW76tDeSp0G8imU5ti0ZoPp6qmdtoiPGou0KoLs+dHJCMTy5zairbETXnY6ZeEmiaJh9tvoxgUfPBcLjp9DUSv153C8RlBUlYmfY5nPElOBizBBhWlGxrmJc2C6hNJ5Ky2y4NhjkFVA/gP5G13sHKpxCiC4yONw0zBdHZ0ENgMUoCogl0Qt0JOE0jBTI4bsSZDiIxjwMc0T53fdNzuDXAh2Qt245mVWcsQYoQBaKdLV0dTCCpR05JYWYNbCOeRrpLOypQ6NtMniE07AVFavKMWiCIUqSiKD6p/qG+LNZKqIcwn2BtG2dx/Wr1rDipJNpHOW45O3fADve98FBGJMFzFNo6iKAFYayawxgguTR7KHtYC1wISxgAUVE2Ypx+ZEJEOgnbjRJyAfQuQ/HZKBNt8ZTYgxjBB3SU2SKQVGGBxRAgP+J4ej6ICDEYUuijBtZKOvZ59chk0rX0BhRhwnLZyBitNO5O5abcXJrWCKoZ/pBDk+vV5ES/1euX85aS+rHopYMun1MP3BqIGqIOLRAYbvW9nefCfaWUkhZ6rqEPEW6urqmFKpRy/TJuoTogiFiztryVq7CVxWvrAaa1bvNO3DvQQFDmpOhCMEHLxmzewpuO7zV7BCZA+d/ADluAPm9ekca4Lhh5y8bI6l2MiECwAonaJogCpAVInS2NiIY445BgUsN9XvFSEQoNGcjL4DAYbmqaiBylzl8PU7D21tZL8pnqXMgpMiYJIPVz+PDJatZvFLzdTWvryaY6a9I07Tl0SRiryiYixcvAiLTznJSIwLDO3ZVYu95Fyc8KaTMYORE5WGKpVTX1+fFL1iJU4L00M+dkWVzULsddLX1oPVy1bhyceWwO2fx+6m/4n3ffydSS4Kl99FKfVwJAAHSbBs1WLmkEyJcN0J2ASslLLRfVLlxGPz6bajshawFni9BSyosM/EEbVASuxosC2EcR5yFKkGVAGCiSw6aDYJZUiCipD0sok08h7ofbh3RzDmw+oVm0nAfAZbNr5KIBDC3IU1mHvcQhIKpzCCQc4FnZKIi2rCpV2w6dZJh5eSjTbERzrnNDbukmNWV1A5TDnOhl3bjQPXUVM1lQJRWUb4SfwKAYBVzy0neZJExX5yMujkMjL8xqk73T6sX7cJa1fvRn8fW5KTdyCpbfI4KcnNOhR3BO96z7ms9BCZEsaZS6ZbZbBZlPpWa3IXnaiXpEWBCs0hJcCl76r8mMlOpuWVFQZoKJohJ5sCFRpvKhWh82UHHRqjIi4DVL9UhUiCIE1aG5qX7KBxdLS1oK2pkeRL8jjU04RkS9kgKzcHmVT0nM8IiYCKgIMkz1WSurN2N05gdUk1yaciXgrEiJuRbBvvIJeklxERCmz5M9k/JYbGhma8/OJq/IOy3j6mQj52+cX44MfO5/0I9kiu1TgdLlXzsCkZnwetlWygQ+NM/c4qch7Rt6e9uLXAiFvAgooRN6m94P4WoIqDiUswOE9HIS2J5F/lXHU4XWygFWbfCDpAFyMZbjBdoBbiIT/WbWvGE395DNs3r2F5Rzfmz5nKdt5UwJxazspR9tPgjjfRkawGCSmFwN2thJ30sxQbxZUoE/Cg00qJZimD30oewlaSHPexoiKL0QqRJrWb76H6ZDolssvKypBOpypxqHpGMDqbu5gS6UAXSY55eTnIzs2iYqYHDSzzXLNiBx3yXlabsLcGOQIR6lYEyTfo7u1gl9MKfPzS9yIziyRF9uQwkQgCgMICNupSa3OSOrOz2PmUDlUtz1XGqvSFKj+2bNliCJfTZ800QMKkXeh0BTD0sw4BjVSDMQluGY0LRjkknBVjNEKRAYleZRBEiawqPols0dhQb4St1FMkYfqXx8zc3FQMzSspQmlVFedIgEFQtZeKnrJdE0GHIhqnkShaXcOyVUYspM0hGxrqLKNKXe1JsaySolJGjPqMfsaLz66kHPorcLIB28cu/wjef9H5tDWjJpL1jpJHYsiaKV6FKkOSeh/JShFGfyyR036gWAuMKwtYUDGulmv8DdYphqRSHdwxKw2hQgyT0qCzMGWiMYbyXRSicjAc7mJqgODj1VX1WPLgo9iydi132B5qJpRi5oIqRhvYb8OXxXRDsmyzq7vNRCjkiLWzloNVeaWIjEphyIkr/WJC6KzS6GM55u4d243WhEpDi1gqMqWswoAA5g3Y+6PURDSkFaFeHs1NTSRfUtuhL4ju1k40kRial5+FXCp0Ejugh+qbry7fgXru4tV6XKApyHN7yHMwpEzu4D/48XNw4omLTGml+BAqC+1k5KO+odZwI+Yfe+xrUQGBCI1d3xVtUARjxiCoSOk8pKTE5YiNpgYnaCpRREBllKaLJakigLpkW+l2cEz6vdGWII+hdtcOSnSTP0FAIB6HM4vVHF0shSXA8Psy2L2UMuQsYRU/w2hukMvSxuZidO+mrHXdunWG63H84sVcVhJmqWEh9c0I7a41GWDPE71W0Rjdt6e5k9U56/HY35ci5szBBy79EC6+4v3kVBBoUv2UgZqkDLsUOAe/S8ciCaCkLmp1LMbfu96OeDJbwIKKybz6R2PuJAOm+BOmI7lRxaRHdrCoUwTJGP8q50/QsWFTEx7++7N4ecUKFKRHsGhuBWYfO43RgyKSK/MZF6dCY7gHfXT0cZZC+p2Z8BQmVSjlxLNYySEwoUM/K2oh/oOccx2jDnW7dpu+GzmZWcjJyjZlliEORaWbOYwSKLqRbEPegyhbge+j/kIPZbdJETVcgZZ9jGxk+0kILVCLCyQ47nUrd2DThs0UwSK/gD9L3EqRggQnKxLjm86ei89e+RkCFwKa+lqqa/YaGxQwzVDJ1IabkQtFBBSpkCNVlELAQTt+aUqoH4dAU0qbI5Ua0DV0vjQuDGdFtiGYkHS37CFQEaFCZh8dvuxcTAVNtTYXQGgkmTKDc9frEgRTGQJpg5GQ3OJCZOXlslqExFbeI5+8D0mZN5LMKcKoxqnS1oXHLmJ566nwsNJGxNYBCXKRRdA5mgAAIABJREFULKoxqGmaJMNTQGeAyqPrnluLZ5asp2RpPt564VvxySs/Rp0MyqOTeSvMl+RTJPu6SMcimf5QRMuCiqPxNrX3sBYYKQtYUDFSlrTXeUMLOES8pLORgJV2skxYJHs/kFth2mTTYdfW9eLPDyzBiqeeRHF2DMcurETVjBrkV1TxXHINKCMdpPcXgVE74jjD5j6P+lhks5258zXRKnEL5AgNn4LOSUJS4k20NDYZR59OlUkBDTkunVNIcDCFVQ1y2EoliJPR3UmtCepOKMTRSmcYVBqFXUkTJGDKKXvJ98hgiiTGKISLvIpdmxqwetVajocAx5lm0goCJYo0yDnWzC/GO971dgMqouSL5BM0VFRUoowdRGMkrToULaADFYhoYmREXUqVAkjxKDLJhdC/X8830Gs0jxCrMJIcjySoGCCA0hGnAqY0MHoYOSgvLeO5bG7GFIakugUCWhoZrWD0oodS3IpYKKoQ5zrNXTCfBNIiA8TyCLyiXCtFgXIZPVEEp5V9Rjr4+lWrVuHUN52OuYtYxTJodzUpky1FkjXlrLy+P4+lox1BhFr7sPFl9gp5+Dm2p8/Guf/xTlx5/cUoyFY0QjLlyfRVqqzXyLEzdyPAYQ9rAWuB8WMBCyrGz1qNy5HG2eTLSe5DnA5UkQpVQEiwSToTnR39eOCvT+LVF55DoK2e1Q6zsODE+cihU9Pu3CdxKfiYtmhjjr6dnpKEw/R8AyISJPnFHGzxnVdtnJ5xbHSY0n1Qnl+VG710bE4KPulQWkGOeICgpJSciaqa6iTBkOJSCtn39/ZhgA5WPTdSmhXbmCZh/Si5CD6TvhHwcLFcISOL1RYqE6XaZ2tjO9a+soVOPI0cBvIyOtrpzCmJzbJLyWBXzChEzcwq9uzIx5yF81DASIr4JBqv0h8RdTSlV1XKQ1EA/V7zMdEGRSAcLFSlY5ezfo0Xolbog+TGAY4/BSqUDgkRWJguoJQhVwong8BA0QwBIultCITo52Y2IFPpalcHSaIcwyxKc5dOrTAt1HPIGWlniWmYBE43S2nVL0QNzzJYhqt+J62NzSaS8/STT+F0alqccPJJSVEsRnlkoz5GLRK8poikpJ6QN8IOqkxT7WOfkW3rd+KJx1ex82k23vrOt+LSyy5CUTErUpglY2zFAAsBHAmLaf6pVurj8uG3g7YWmIQWsKBiEi760ZyydpwCFExQEFAwVcF8ee3uNjzyyFI8tWQZCmJdKK4qxrzjZ1JkaQozHNqlM/xNoaoBii8F6KBjdDiGE+CnU2Rppot/y88rY9qgkM41qYgZpqOU3HR9bZ3Rb5D+g0L6LupGSF1TKQalR9Tbwkk+gXpaBFhmGuRuPkInJm5GjF8Z1HEoKCk2UtQvrnoJnQz7uwiEnByXQvRehvvzCAAMfyIQpdJkK3Zsa2Q5qrQmfNzFS1RqH2cJSnWX4vSzT2IjsxqUTytmeaWafLEkVKBIvUx4X/1s5MYZjUhVxKjyJFlW6SHIoUDUYBt1rZsAho5UpELpHENu5HiTVTCct4irTNsEyO0oKSkzEuN7WamhXiSygwCPaYzGKM6++lYcf+IJBFlVyCjKYREOAQ4FsAh50MKqjyAjHi6uR5TpFOlh5JAr0ci0UFdzO2JMr6zasBaz2Rzt2OMXsUw21wACA9AYVZIERV83+TJeVnzk+EkIZRksIx3rX16DF5ZtJsgsxZvOXYhLL70YxSVZJK8KVCQ1Pf4p5X00n1Z7L2sBa4HDtYAFFYdrwYn+egMKSKSjhxAXQsTAlFMz5LoY/57gLpoloNx4c7vJtEacTs50+iSXL8pW4j5FHJxo2NuPB//wFJ577CmKRXVh4ZwKVC3ULn4KeRMZZsdsSJVMlYREdqTAlI+pBpEFk6WFTiOnnZdXYCoPxJdIcFxNexro1JuoEtk26Kh5P9V2ckDdlI/uZOOr89/3Hu7a042jVXdPAQpDfmTpZYRzSic5MZuph2w6TVVhNDXvM+H+fbubyCFYhVzu1I30NwGMkzt+6T6EWO3Rz93+uld3M9rB6IBap5NT0dZCTkYigBNPPwannnMSprDPh5y5nH+qY2eSW6LkD+3KazlY6ZBOroccqmkwxujJgKpDOF9FIESalOS3rmMiD7yvHHw0HkrqUwwKc+n1Wq9uym4LiKUThKhcVCWkilIkq0cY/SGoaGY0oo9poZrp01DJRmQuzs3DyIQiErKBpMPbW6gUyoiP6YWiKArtlEv7dxGY7N3XhHBnM1pYOZJbWILpMxntKJtiJM2bmvaa/ipuNmbp7OkkoOK1eW+tb6CzD6tfXIXl7DcSCZfguFMW44rPX46qymwkQr3JlIcnCwOkU3j5LCSjMgJXSVJnElwxrWJ1LCb6p4+d3zi0gAUV43DRjuaQk7tGOlHDzhdxTnlu7SaTIkjcWMJNZ6S/yTkrPZAgyEgJGjnowFrqAvjHg8vxj4f/RqnoXkydkYviKcWYMrUGZZSXdqjkk441wpCEQui6bjp3x0oDqBRSDk3ONSMz2/xbDsX0zWDef926V01Vh6oZJEBlog5q0MU0hwiD/a3d6GKKYNaCeZgxewaJgSzNHOwK2svXFzDUX5BfxOhEiQnxu3lfzbWltSkpRx2Mk4hJ1UyCFqUm5KhVxaGdu5y9yjE3bWB/kPYBozLZy8qOdvbCcHkTOP2tJ2DRm49NlqiSy5EqB9X1XytzHWy0pQ6pUg0112SlypZN7MfRxRJWAh2BEkU9hNIEEFQO28YS1xNPPJE6GCWvaTyoqkZRD3FPlO6RAw4NCmTFCaL2EXyJpCmdDtlKzc0UTShkZEYy3/7sTANspKeRnZVriKcxltlKslycDLWIl3BYAUWy/NT8kJZG675anu+nuBhbnFO5Uy3dS8vLTVWIKW1lmkRpr9aOVrOefilpEgy27G0yc3xx6Qa0dQdw2tnn4MprCCymkj9DFVRVflCg3ZA/dfyzMiRJwk2lgpKNyexhLWAtMFYsYEHFWFmJMToOF/UVDGBg6Fq8Ard21YOyAvoed7DjJ0shxJWQgJVxLhl0RpxPM/kFf/n9S3jmH4/BFezFzKoCliNWo6iqCC52zkzQgadT3logQjtvaR+IqGh0GeisBSBM2oLpADlkOUzdWt07d+3aZaojsvzkO/DQX+IEAUFKUyuX3z/AsDt/zuK1QgQrbvbuEDBRLwxdV7l/SU/nFeSZe4owKWJgjJPVeLQ7N4JMlPpuoKrmlo0bSBhlu3BKgadT4ClEAqdSDupLsn1rExp2tzIdEGS0pIMAhKTQXC/OOf/NmLt4DoqLi18Ttkrt1s1cVBZKgmJJcZkRmBKPQIBADbzyGKFZv349WtrbcAJlssW3UKolwfsq2qGxyWnPmD3HgA4JUWle+l2YaSOpccoOAmoSmhLHIcCUTy0rYHZu2WbAiyplBOaMvDdBQllVBUtqmaZRSoa6IQJRWQQBuqYiN7K3xL9kJ429rraBwaBUO/NkSsbD0tSp02egiiJZ3dSqCLOPiQiz6QRiakhGOS6uKSMSBEia04YVq7F8+SY0tUZx0plvxvW3fo5pMJYWS4GUi62CZAWpkhVEauKWTP9EWAacBByWyTlGPzrssCapBSyomKQLP9xpx2PM+zMykAzUa8fID3Tm2dWyWsQ/OZdeajO4GH5PY6MvumGG2nvx7D/W46+/X8r8+l4qYJZg7rGlyM5LZyXCNPImMrkLb2VUgyBAglFMVeSSUJhDpy8wIN2IbO60c/PzjEBTUubbaaoxduzYZqS4U1UCaq+tI8ydeDLKwTQMz9eYlalJZ5VIDrkEPpIrg4xiaPc9wJx/Dq89fcYM41S1M5eTVQmonLVJP/BacsqtTa2Gg2AiFZyviQDQEmpbofGlU+dh6+ZGbFq73fQWEahobelATlEGzrvgLMw5dhYKyEVIqWUmK19ozUFuhNI4EtlSpYYiGuKBSJxrx7btqK6uZq+TsBmbnLkAlq7Tx8iL5qioSQN3/JWVlQYgvLh8hfm9SmQFNPT3PtOcjKkZEjhFOhVhcy1LQuXgp1ZWEfzkGnntNJ5bxIiFOC8CY7qO7ucl0MliBKOF6RNFLPy0gQCXSKCyd4gloTmM8KSRYOlRtMn0J8miTPlcqoFW04Y8jxEh2VB9SASM0sgt0dgEIgPkv2x6ZTuWPvESQWgQi898Cz534xWYNTOX5M5+PlesDlF0jIRVkTlTYl+ak0nHKQxiD2sBa4ExYwELKsbMUozNgST7RyRllNX3QbvDZJlfsi9HtIuttXMZZud/Td1RPPPIRjz6x8cRaNmB+TPyUDWbegzT56KwcprhVTTSOTsZSveq3wejCh7uyJW/FwKQQ82kwqQcvsoR3dwlq4mldsg7duxgfr81WXbIARhxJI2LQEA73jCBTlLfIc1EOtRBtLWlHSedfDyyWNEQkg4Dx99L5yYnd+757zTgYKA/qUopHoBIkSm9Bs1Z0Ywtm7cZ0qNfKReeo/JL+bE0pitKy8sIVnxY98pOSlJvYqVJjBoaPUxNdFKZMgvnXngm5h4zx8xPTjSlMZFsm57kqgjQNO1rNFUVWXTiIouqLbkUNRV9KCdAECjJpmNXxEavG+B4FHUxPUMYIZKTV1pBPAyBjmkzpqO9q9NENDy8fpS2UYltQhEhRj721TeQW9LHPic+FE2pNIDClLEyYtFBLoaiCEYIS3LZEhYzqRsnVTX3mtbpsn+Ea6foksCFk+kaDxdKKR4HCayEJMjIzUdx+RRMra40oKiTapt95LYIqDQ3UxadfJesHPJDyMkZaGlG7XpKsT/1CrY39GHhKW/GDbd/DvPmFZGkmySe+hhJERiLELjpu55D8SxspGJsfm7YUU1eC1hQMXnXflgzd5GoGTKEOHLn6NCjLNFM5rSTvSbIxGM0wo+lj27AX/7wIPP2mzG1JhNz51eglLyJisoCSl6XcEfL0DzD4c0t9XQmrN5QmoMlmC7u1FUxkJGRBBdyhHJOOhR2371jp3G4qs7wpwtkJAFFjBGJENMNvd3ctTPXr9beXpIBsxjxUCRiT8M+E5Woqq4wPS0GGMmQQ+6leqTG/+a3nElIxDA+UzpKOQTpqBWZkNKmwIecmMZSX7eHu/p2AyZ6uzuN085VFQUdvEiL3nQPXnx+I1av3EBSKsEVm4+1cvddVJaLt19IHYf5c5JpF75OYOc1gqb4CnL0kicnSAkykrBt8yberw4L2MFUh2Su1XJd9tA15FyV+lGEQIBEvUE0VgedumS0JZMtQKDUjKIwmrd4Imm8ryFwimtCMNHIFuVKhYj86WfkRWAn1SFVayEip8ZqlDh5Xw9TPLnqicIoRxM5GZmMmkgTYx9t7CXBtKujzQBPRXF0LapvkK9LQEKOyEymZyTopb8LhKjc1E2Aonn4uV6uNJawpkXRUb8LuzfvxUMPrcK2+i6c8OZTcMMtn8NCEnl1xAy3Rmg2KXQmCe/kd5v+GNYb2Z5kLXCULGBBxVEy9Li9Das5okyBCFCI1RdmswbtjuUIxSl8mJoDS/7+GHavXYfKonTm+KnNMHMKimpmMrReSqfDkDjD2MH+LopLkYDH12bl5Cb7h9FJZvsykclSTzlppQKUy1fqobF+j1G0VGdTgQFz0HkKUAgEyKkZ4iN7d+hQ9YiiAaVlJdRoCGPdmldN6+8iEhDVnTNMZUbjxE31igNlJBNWTqtmB1KCCaYTROAMkYsg569rq2dGUVEJp+xkpIRVEr1s0kXQoXsUkXcgsqaEsP2ZaXh6yWo2FttKZEARLVaWdHR0oaSqEOdd+GbMpv5DKm2xP6hICVrJgWs33ky1zt3kiWiMAhByujnc7RcWUuNhsDeIriPCZk5+gbGBSmjLyoopk81KGYKhzSSULl36HM4+5+04lT06FK2Qvco5V0WZFNmQfSXQ1cO/ZbEFvIMCXjm0vQCLql0ESjSGFOfDQcCm8TgZsmplCiTG66UxzdFLTY89jHiECFIUSellZEivySPgSqp/JhVNEyyznVpTTa4Gxb44hqT8eC8jIRT7IrjJzKA6aSzAKA25G0wdbVm7k6XGL2JXbQtOPPUMXH3TFVh4DNuu83kL8TlSlYspt3XT/gwZWcXNcfvJYgc+QS1gQcUEXdiRmpY+uE2fDgpYmQgFnQSzF3jqqTX45S9+j65Ndcgv8aFmXgmmzZ7KzqEVyYgD+RVgWWUnHW070xdSr/TRgRr5ahPOTkYrMv0k7TGc7eGutS/QhwbqTIhT4JTY02DTMc1FIXQ5PQEFOWc5ZeNsuwgICDxOeNOJprqgi84yncBA1QUiWBaxARi3xoabYBp6cQfdQ/6Cylgr6ewGyOFQZUOChEalD4xkNp3uAO+jSACZAqa0s5udS036go7T7P5JEPVwHG6mDJ545AVyKnYgxlRKoC/A+XZiyvRinPfeM1gNMcs4V4GRVMvylC6FHH5rKwmYLVSiZLWEFC5jHIefVRQ6eln2KdKlzhdHQiWtTqZGktEEL7o6e7B92zrze7VY2cWojkiRc+bNNfLfOsqnlJk0kuGBGCIrxakISNTQTK3PPVQr1fj0OvEstHapRmVGVIuRgCzyUWSbhj11SOd81VNE5FxxQfp7uzBv4ULyVdiUjFGjGCNZPoLDfLZ272O5rs+fy7H4Uc4mZdII0TPUT1AxwFSIGp51sKw1jSWqYS62m4qjQQK4nRt2YsnjK0le7cO0xXNx2+03YQGBRSwu9VCCVEZinA51fB2UfB+ph91ex1rAWuCwLWBBxWGbcGxfQDtTVQAoXCwfLclsBYwDdGJqMBWKki/gZekme1t4KEEtkr126cEESyv573Ty+xJsNx50ijWRgdUv1OK3P/wTtlEYqoy9G+aeUMrceQnKplcin30j0hgaVzQgwJ1riH0npDmhna6iEEGmMIxwFcGEShe1K1ZuXM6ldvdOAyZCHJfKHBWq1660j0TAHlVicCcuZ6Yx+5mWSHEKNm/aahz7gsXHsLNmUtNB91c7b3XezGAUJCVxrQiESk2VghB4qKKj8zKF0UbyoDgd2o3rEHioJ59BoCI7L99EKPRavU6O1pSVcgxGHyLNjX88sxobV25GtJuCU7x/F9MWVRVFeMdHz8U0RkNSoEKvT3EXWlubsZ2Kndqxi0ORqm5RekegK0mCDLHstvo1ToaJtEja/LWunty9UzlTfJN0cidiBE5KGQkoCfTMn7eA0aJsRieSipyp3hqdTFeoesKolqpHB69XW7eLAC+d9wwYBdGA7k9AWExQIk6G+p6INyGdD1VjxAgqdu6uRRXXfTZJmT0EOPsI5AQ+VBGSznl5FXliJEmN5GIEANNYFVJZXUNOCHuUENgoQuTn2iuiolIPEw1j2VCYz83al9aQp7IKO1+JY/7p83DpjZfg5NOONUAzwWfCw4ZkelAcCZbh6tkwPJUkYNW/tYYikSZTJvawFrAWOFoWsKDiaFl6lO5jwv0sfTQfsnQkcrByJgIbxjnxQzzC3aXTQ0esVEcwwd0oP6C5K3Qwjx30srwv7sS2V9rwp1//GSuXPUunGuQOfArmzJ2OwikVRuPAR75DkL09TP8JOmHWa5hqDjULk9CU7m8iEyonpC0EcpRq2NNQZwiJQYbRRSaUU/Wo4yY1H1QpEOZ45SSyB4Wh8hnx0PhF5tR1Vj69DGGCprLKMnIImP9nBEOcCjk/lYAqsmCctKmCoJjSYJRD99Z1cktKzXhF4MwgcTGlZNlHp6oIQc2MmWbnLievcQhQpHpzmJ4dFPZ6/OlVWP/CRgMqehjV6KRORc3UUrz7E+ejpmZqsjRzsCy2k/wMKVlqHQSMJBCl65nmZ/ydSKly/sXsoKqKDvETjODWIFk2xckwvBLZi2MMElg01NUa0CUnGiW3Q5EJ0/qdlSE6VJKp18qZe3hOB8t9dV8/ozsOogSlUnIYkdD8OwjGlH6ZXj2dPU4YMSF5k4xYgrsuZBB4iLeydQsBEcmqeaV5RoQrixUfzfta0EjRK0V9FAkp4nrHeM80AosY11VgdRrtKTCnqJOZL/udiKzaxUiQ7G26zTIVFR4Im3TOSys2YsOGWlTPmE/y5vU4/pRZbDsfMF1T4xEPrxk280zxKzT+pJYK5eH5ZXUsRumDx9520lrAgooJvvSSk1a5pZFy5pHMlxNM8IPXCFRJGTKQ3Nl5SJjTbj0cZpml0hd0TUvZhfPh3z+Kras2wU/HMmt2LiW1pyKnrJBlkyWMErBvA512QERHOvPEYB+LDIa8tdN28ANfIXU5TVUNpEopVckhbQZVDyiiIRKmHILaaCvnLkeu16RRy0KRFl1L4GjW3DnwsReFOopKgbNxay0d4h7Dm8hgaaRIgEZciqWQOvS6lIqlnE/qS45HjrSIZZwiGNbX1xsQYsZJ56avJjrWeQuPMTaTM06VWaaqN0w6hLv3vz22DK8uWwdnIII+Ovi+rn4DKt5z6QWYPn2qAVNKLzTwHhqb4RoMRmmys5PpBoEJgR/xH5TOSJEnJQqSaguefE2SX5JSzhQZ1Qhm0UYNe+rN31NEVzluqWSq5FQaIyZiw2sonWN4DbRHBsGO0h56XSDIklymfdQ7RSROgQWlvkRUFXCJEpSq4Zp5VtSWnIC0sFQkTDUdyzJA7tVXXzVNyxRl0njTKfnNYJURxnJwTaQHMrWqmk3V2HJeYI2RKc1dZandJMJK4ruIHA39TePdtnMLXliyFrWbOlDMBnNX3noFTnvbcXxWKP2tsBpbygd4rkS5lA7RWMTdTHJuBKQG+TgT/H1up2ctMFYsYEHFWFmJIzYOyg2RNJdkyQ/u4gYdlZHSNhLckqrijj7I/Z8+g+mP123Yg1/8/DFsePwJVmgEcMyiKvZ3mI2SinJKWpNoyaiGlBT7+rqSPSeUTqED047cpCB4mYJitiynUJScuvQmIuQHqGOowIR0GST97eT2NbXrliNQ+F7gINX5Urt5OZiNGzeaXewxixcZPYV2OkKBjUBbd5LUyOoEARlFXUQIlOy1HJauI3KjQJXRiuCOWfeXMqXuW0EtiGkUamrmjllOWE7diDjxfEVKpjBcLyeqygUdAkgp3Qx9T2Ok4oGH2K596Rq4md7poWMVqJhaXYr3XvIeTKuZgp07d5pSVb3WQ2CUahqm+7e3s407MZ6iEhqn7JZUI1XJpCSqk7oWWjsTcRj8vUm9cIwB8jgEIhQZ0DlSzUxGVJIgLcAUQIg7/9mzZxunK46GCJuqnEmBijZW12hsmn8HHby+1zDtIoGxQH835s6dy9+3Gn0MpaW0RirdNUCVACKDayzCqX7/zDPPYNasGUbwSwRXn4S1mIpx8sGSMFaE6y2Rr+kzmQohSBhgakXE3M4WCmuR/KrX6PlRRCopN0458J31eGXZy9i5rZWy7WX49LVX4Zx3L2YUhW3dGR1T+aue3wBBneYt+yUjNrKjBRVH7KPFXtha4A0sYEHFBH8sFAqXSFXScSdD7XJMJkSuHaSLKYsQw/h05EF+4L+yehseeWAZnn9iCT/kw1g8azpmLCxD5UzunpmCcLry6EfoHNjKe2CgBY4YnYZ2+PxgT2lZqJQxm82l1JQrw5sM66vd9l6mOrRjVzTEwwiK6ePAcahkVF+qIigkEJHTy2Q0QrtlRSDk/FatfMn8vpyRBQEXRSlM+aRkt+nMfXQm0rRQiWU3yyU9dHJ5dEwphU4BAO2I1V5c9xVA0d8GGBmRM/dyDupsqihBKkUikJNJdUs5bQEMRQc0phT/QY+O/v3nh57B2uVr4WDKRo3Kujt7UT21HO+66Hz6+aC5lzgcphcHnayuI8ettEsR25Kr5NKkp+hMU4qbUe7ETQWGWsenQOAgKFREQ4fhdRAPyr4m1E9ApShUfX2d+bvSGSHqOgiUpYCFzpXTVqRC4xLXRammVBdURS30e0V4xPvooIaEIjkVBJOmlboiNryX1sL0TjFkSelGuMgR2WmAxdlnn2XG08TX9pD0asAY7SZNCd1PwmQi506bNoPpM1amcEwRrmMjIyTZXO/2TkZtOH/TWTZKsNKzF3vrt+MlSnrXb+0j8bMAH/rM+/H+S85n47O4saOkx/U4JcWxkjwKgWkrjjXBP+Ds9MacBSyoGHNLMtIDklNiR0zu6OS49OEfIrGNtDgTug/TEWsv17inC7/+6d/x59/9Cfk5cRx/7DQsmDsP2dPp6Omc3XRW6hYaDcWNY0kkVN4XR2ZasdGaEHFPyoxFZPhLM8KE5LmLFbu/rZntsuWUpXYpzy8iJR2Zzkk2zhowHS7lJMVdkGNYzM6ZcryMOxjZ6p1UmFRlSCGJk5pHDvP6cnxScIzTeagSw5Sfqj8F/11YTAVP003UacBCqqeIIWhWTzWOU0cb0zBKpSha0ciIh9gHAi3p3FUbB8Xoh84V6NHP2tEnw/+cM3/Wvf7w4JMGVCTICxmgg+xm9KSsvBCnves0VDFNlIpM6H6KeMjJC7xUV5MoyuoLw0FR1IPz15xMiorzMGkcI0ye7LmiddR8BAw0VzMOAjyRT/Vv0/mU6+xl2L+hoZ4EWHJjmIZQGW8/IyhaN0UsdA2BO0WEkuqZyXtpHFqTbAI6rZcqdKRnoUiLAJjAl0BDkH3rk9UnnYbMqespolDHe86fPx/zFsxPAkmKkjXt2WfmnE69DdkxzStRM/JemGbR6yqnzzS2F0CRXZopBObm+FtYEaOy3fK8cvQTwPYFSATduQcvUSBr25Z6eFgx8v5LPoaLP/5uk+4IBqMElkn5ddlb80j1WBnpd5S9nrWAtcCBLWBBxSR4OpI73WTVgCowYkxdpLFqQRvedu7U//SLh/D4Hx9DGoHC7JnFZPRXoLymnCRG7i4zc6l+SSBCh9lPMp2H4ELOwWkcK3fKdHr6WV0+Fd42hEKGyNsZxpaD0E43pXuQZOSHDI9CH/o6V6FxOVMBAJ2nMkWdo94Vcu69zPNLn0LS3FKe1O5VvADl08KMAAAgAElEQVR1zDQ7dt5L0YmsvCyjDKnrCTgoctLB6Ih4E4YnQUemiIDC6kqXdBOwVDP1IVKgVD6r+G8BBUU5RERURYaZC3ficlJysnL85v48NOZUNYYiFVtf3owwyZ4SMO9o7qADLsJxZx2Lgsxk+kWEUzntispyVNewI6ghWAZNZYSuL0BgVEIlGrUfwTBV6ZFMhfxT3TSl36FIhaIsijwp7SNiriJSIp3Wsc8Hr2r0NuTgGWYyQE3lqck5JVMNaveuNUzxWNqpuqk18FFOe6Cz24xtN4GZ1mP2nJlmXXWdzPQMEi2bCYDYSl49RwjOxN8QaMgiH0P22UqlTEUMpEoqIJLNUlOXUwRL6Z2QzkudjAISfUXgFLlU91XTMz8jOmphH3VEkJvDSI6D92AEYy+lwl94/iW2uO/inKK45JqLcfkVH9Ejwi9FevisauwULxPnQ6qv9rAWsBY4ehawoOLo2XpU7vTPEkR25TA7XHEh/j977wFl2XWdZ57qylVd3dVdnXPOQCMDTCIFJjFYVKDCOIw9yzPjWRqPrTX2kixZ8kiWbFkaybKXHDSaNWNbXrYp0yQIEEQkcgbROefc1VXdXdWVc9V8377vdD8UGwApkQsD4D2uIqpfvXfDufee/Z9///vfdenKteH0yGOPp0f+zXPpas+JdPtdK9Pq9UvSgkULUhslog226iaFMNk3lNovt0cnUVX8DdDMebU8t62VdMAsxJ40edK+mnW1Qr5zJ06lLjQLVnPUIZy0AsN9S5nLGBgoZTMMzHY4dRVsUDOov/HGGxGMDN7qDPRtcBVcr9cEwcKUSpRGCiRkFCxPsO9EM3bSVH/YM8QS1K6Oq+EwKcthSsVt2WVTSn6AtIZ9NlooN+2nnLG9vSPNBNQsXb4sgqU+ESEyhKUYpMumYMignJ0t3X8GAgf3H0pPku+/fIpyWM59xEZZgIp1a1elez57d1rYOjOCtRqDVazIBT0BhtSTMKZT5vzVtZRSCBEd5UtKZaNqArJppMdkgI6KBjwdsphTkeJAqa25YGVM5kKxKVfkwsWz8fm2tvmkFQqRpczB2rVrAVwX4rxmY0ZmamjJkmVp5crlwUxYgTMLG+0xSnMvkjKSoTl4+FCkcLZt2ZouY7VtOmQWwELgJmgyVWXaJqpVSHG4r29/68kACOostDlX0LuIlIdCWquRTO/Imy1Ay7J+00bOHIdTUibdgDj1L1cnOebRutTWDMDlNrt8tSOdOHYq7X7hYLpyCj1NzUT6/Bc+nX75H/xt7mtACQZZDfVNnLNiZH6qKqDiXZl4Kjv9wI5ABVT8//zSu3qbToNHG+hST44ZqPwmCDBw3UzHkOXMoVaRTjHZjqGMr5NKn2Q2nmRlzX+6R6bS408+nx76Dw+mruOX0vrNVFRglrSKSb9p7uwoDQ23R4KpAjp1BfbhcPVvQHdFPIuV7TxcHQ0wAyWKXqvmdsyR7CsxRZMwjy+aZwEqXHEOsUo3SEQ5KEGsm8AvBb5h0zoYEcCDfUX4zpmjJ9IFTasWLaSLKY3B+I4vqzqsDHGbc/h+kS8nyMKOWEmg14XBUxGmq2aDoBoNW5q7Gvc8/K/7VxchyAmBIwFY0WYLYCS6iUZAmsDs6lpppTsW3zNf3wTwcZuuuA3CloaePX4WOv5U6rhwLfX3wDzABF3t6Uxb79iUfuTTH0OwuTTAj2OVBZ45nZHLHj0PX9lyOgPBG8BC58gbTmAyEb6yAdjb3cINsAGnz5wKQDaHDquCuuhxQirKFIw6Bv0yHK9lKzGoYgzcl11ifY3iW+E16KYE1bE7x7Y8zvUwFo5zD9fWTq2mkQovjKkQbmKlGYDl6N796bZ77qTd/Yp0+tzJYLEGACpz580HYOFVQoLL1xj31dx5C/AG2RDj1M9nOts7UyOY62rvtWhC1tQC+0DbdO+xs8dOp0MHDqW+izXpIm6t9//kF9Iv/tL/mlpoljuFaLWmFn8MrpnYTJxWxYPBLRJdaGMs+Yfi0SnpjMqrMgKVEfiBjUAFVPzAhvKHs6FYbJm+kN51liwFn+w2OcJEWcNqXTAxCVU8Wot5EXqJminsq/uNPJhW4QPQx68vP3cwPf6nD6WOI4dZLTak9duXsDpfEwHcVeYk4CQYBdMT9uNgpa57pN091UfY7Mvg4yrdwGu/iiuXumiBfRJL7bNh5CT4qOazrvgnQDd2p6xDKGqgMLhmRuIY7o9+5tbbbo2Kkj77WbDvga4e8vAXwrpb/wvLVAsnTzIxbFuQZWCcZRAETEhzG7xkQdQ9CDqk4P2bQa7Lvh4wBbmhV/Tu4LvqC/zd4/L76kEMqDYYM+h0Y2Al2JBSd/yXUqngdj1mqyIKcWBT6r3al3bt3I+QkLLLXppfwRh0drWnOz60HZvuz2LpjdhULUHJa8KAnIWX5SCiHFTkO+mGQLPQVGQwUg4qysHGze7AKZpuCT4uYbHtuLXCLHUzxr7XBSBoZUwdiwXcAy14iNgPRRAVgEsXUiMxLxuRqYPR1EpfkQmOZ936NUVaCibDqguZC8FAbXUdYz5KS/OXoprmx3/iL6URypH1ItHldBwwKQNTx/i3LWxLg6Sg1MQM26129lw0FmuDFbPUuAPfC+/7AdxWs4+F3x/GrK0dG/fXXtgBG9OXuvsm0/0/dn/6+7/+C1inC4a45rUyJ0XayLF03DIjpEFYI+com1Z5VUagMgI/uBGogIof3Fj+0LZUnld3J+VeBeQeeMNQgFkVYKJ6sg4ra9gNXA3rGqrAFTPSay8dTk8/8kw6s39vmt8yAxvnlWkxjbZmY/xUzVJQNb8gxaBjEK8j4MhGGPT6CCSmJ6zocOI3GA3je3GBCV1WoOvEhRBCWh6q8LCGVasaB4GIFQfNMAk1fK+FbqTmzhsI3nWkSo4dOYq2oZO0A/0soMP1oNDnYAwnTvtw2F3Ts6oFVSnYM4WCeiICkbqIOtIIHm/HmYsx7gKI1XTnNM1hoO1HTGjaJKytTTPw3lJafXvMMg0yIwawAaykBTu2XBe8CBZGhkYjPdAOE3Hs9NH43RSD4CMMukqiyPCzoCna00+9kA7tpfySlJKVDH0D3enuj92RPv3FT6V5bbOvA5oc0HJfjXxc5cyEn8lAIYOKXEaaQYUOl75yJc873XiRrgHYnafcVFA0j+spy2CwvnjmXFFlAqPhOJgSMpUR5a2KNxHSmgqp1R+DJb/jp4BTAOf3LTe91tMV5mGWq5r+moBNKLQRF9IWQKOt501ryDCdPnqc1Aalptwn6loauP72C9F+PMqAAzDODTdTy1a9HrJC0kbafiv2jbSXLeABkmdPHU+7Xz6aThzsTNcGRtO9P/bh9Hd+9RfS4gUzEZH28bnZpF1I+3GsVp0EMLerKixYYYxVcdx8p/un8vfKCHw/I1ABFd/PaL0Ln51OhefAUuTXmRxhF0aglOtYsds221VcA+yC/pEv7jiaHn3gxdR5aFdqqxpIW7etSAs3YRtNwGieOQcBZi3VE5hNwUz0EgwamNjbCDiWa0Z6gO3MQnAX7AOB2QlenYIrVftMKF5sa5qdFpG+cBXqyr4PY6WZeEYICkwX1IwRmMaG0jLsqucsaCuCIaBC2lwhoZ9RsJf7YSg0lCURRMgkqL3wWKIsk4AX5Y6soBV0Rq6fZamshCyDwMeg1G2FAuyEDEwV4CHSMATIS1D0aincnloJhZqelxoDz6UFXYXBkJqJdOTQoTjWRcsXFoGI3H/oFEpVGpn5OHWaioTXdqWLNMAavOZqfJBVdU+69/570ic/f39aQEopHEwN3BxDrsDJgKGcaZjOXLwVU/H9gAqZHStIYj+kjLrRK1xCA+F4GVSv8PtjTzye1tHV9I677oquqVUcq8BL8Hbm1BlAEZ1SuRZef6+dgGQu7eTVXuhUumXTZkBZX1zTScSaAitBR3iDzFQ828R1pmNqbVM6evAwzd7eoK35Bq5tQ+qGJbFBWwPaDMdIO2/9R/zu7XfeHSJQhb2KbnXRGtArg+uxkCqjYe6DYRubHTuZdr26O+3fcz5dhZ37yP2fSP/wn/xd+tDA0AE8WmYqrp2B3gIjNIDKaDAwN3xA3oXHurLLygi8b0egAireA5c2A4u8ss3Ww5GjV3NAOeeUZaKNiN9Il+w7dCI99sDT6Y0X96R5Vb1p3ba1acOt69OcpfbmaA6jIntp2CRLB8NQ5cNMOFlLfc+mM+Y8RZIEpAZW6K5Wu1ilX0HQeBnzKvPnCicXwQJQexmtt6OLJwHC1WO4VlKWKAC4dPpi6h3qSxtv2ZpmQr27Dz0J3L9dSK1ckF3QHMoA0MT3PE+ZB6sL6ltbAlzUl0o4O9i/WgZTM7IQ5uBlLXwFcKCy41X6ktxFgFT/MIgfg0yL2zxNLl4BqKBi0RLABSvqGaVSSkGFCQZZGo/n6Se/TYXBGZqkrUW8uDJ8ENxG1mNI+avTaCRYvvDcK+n8yUuR/rCh2NBIX/rQp+5LP/pjn0htiB1DkFoCNuHCWVJeZgYq34L5/Qwcb6apKKpECqbC61b+mr69uG8AAX4+27JrC27A18wqUhyAQZkmx2Ut7MBl0hyNuGPmVuuhowBEmiJZSfrHbXpdZCxMBx0/eSLEl2tWrQazjAWrYHv1CdIuamnq0Po0NsN+QArUVNUFQ2XX2w9/9N50BYZjqAdbc9IxrdiuO+5WkIAyA/CYklu1joZsXGvBmo3prOeYAkj3A2b0vqgG7F3qOBv35s4XD6Yjuy4CPKbSHT9yT/qlf/z36TWiGdt4XNsAtKUup/ZJiZbwRUax8qqMQGUEfkAjUAEVP6CB/GFtppz6zkEjg4woSyTg1xOIUT2kA0fa06MPPZtef/a5NBtTq3u2rk5LNrSmJWu3pMnG2RF0m2umUh+Bo+caiZFaTZlwRSyZK5maaKX+35LAsIEGoOgzITtx6sRJmkq1R+OqJTAdLYCQCDArFqXF/PsKfzvGKtQmUfb3kIEwSJw/fTZ1Egzmw2bU6q4I82CA0LCqn2O3EsV0yBRsi2WfNfbfsG8FaZOFiPkmoakFFafRMdQDhubZZhvavIXAZoA/j1ZA9sEAaaAx0Mo2SOO7sjYACmR8T8CTG4IZ/AQXUum+5+/ZQ2KCCGhQFTzNAtQY7JsoMy10CF2xHctTlxlkAXX/+T99Ne19nYZiA4wZDpbD40NYSd+bPv65T6BZKPQUOVWRQcWNqpzizilPdUzXSeSUSH6/HFSUb2c6qHC72UsjBLeMozoY0xcCiT7KZxvts8LYyD54fbx2jmeXJaIlF1DvM8dSfUS34JKxqwNUmqayB4sgzzGxcsRkwqVLF0O8aa+QATq2DrKdtvmLeb8znaIk9I67bk+bb91CBRIVOu1XovOsqSqvhSkyz8P01TBgYHZrW9q+fXuMkefQA0jUuMuSWoFn6yzSaQg+u2lo1gmA3fnsK+nQnlPpfMdQ+uinvpR++Tf/BsBkEUJQQA0YbDg8PXBMRfchK+a9VnlVRqAyAj+4EaiAih/cWP5QtqTWIYAFk1/hVVBqlAQVHC3E8Zs41d6fHnz4hfTsY0+lmuHetG3dwnTLLWvT8jUr0ljr/NRYw4zK6nmU8tBrVijQNWEWuewZtDMfR61voJ/Dat5Ug0FK+r8HIKEgsZN+EpYMegymCxQ5jrMKbSbFsRgtRBWBVjFmD8FmjKBu2iHSJYACRaYjWFafQshpYMoVEB73GCDCVz0CP0GFDpvVBLVqmI9WjqXVVASiPwOYXThXsRK+50P3BZsR+wA06DfhytYGVa6k3W9mOQQJYUNNoyv/5grdl/vupYzUAGYw1VsjH5fbswfIbJxDTXX4WcFFM9tVeNjLClwgs6Tk8xCeG2hOvvqfv4YfA54Qg5Q0mv4Y7Uuf+NyPpB/9wv1pJiAsNyHLmopypqJcP3Gz9EcGDTndVc5UZKBSzmiU34TxHX0aWM2H6RmApwAvUwGkLlw8h9D2YjA5YW7KmHlO/lvmQpAVPhaMlcfmuMv+aOU9QvroxeeehwnAvp2gv2PHjvjMhg0bQhDZeVnnUu479CkCgWbAyrEjx+mIW5/WbdzAfVMVWoshmrAdOXIk0ipxPUpMkaWpAjDbv2v3rp36LNJbcUyAkJHSvTY+MUiKjkqhyWpEo4CUyxfSs0+8mA7vvkT1yHi66/7b06//5q+mtVv4jI6rCEYdA+/xyXHGgmeg8qqMQGUEfnAjUAEVP7ix/KFsydVU+BFoYxTuh0VeX12BwfIr3zqRXnjs62m883i669bViDCxPmbF2Mwqf5zgMTlkuqFYhdez6m+cyXIN+ti0hnS0qQ5TENWsXnVHvEoa4NJZRJgnToe63jbWy1Ysj1QDzUpTLUzCwuVLMbtqQRjXl6Z6hqClKSdUTa8Do63Fqf4YK7Vcp5AyWI4WArPMQ9GF086pTOtoOMarxtNcAo6gogVXzVnzsc4m992JqdIlRIRjfdDcrIZv2X5b6rh6OV3EZ2Ljti1p0WIMnGBWZgCuXEX7srlWeHGUekZEd1D6lKgpUGQ5hN5jis83EFAbYEUECFP4JWgCJaAw0Pqdcd1ASelYSjkKY2OwU9Spj4WpFu20vR5elwGEpX8GqDi050Qa72P1DMggiZQ+9rmPkdv/MOdd9DHJAKC8rDTMtUoVPRHoSmmRcqCRb6oMKvx8uaaiHKDcLP2R27lr4mW5Z/hYROkngFSxY9+1qN7IvhvubxTwUMuy3vRGF83EZC0EGWHrDUNhzkDB6tFDh8NtNRxDAV96jMgibN68MdIMFwCjDaQyBunBYsrFMW3kmgvU1AA1MDYyFG+8/p3oQtuGp4gslNdB8W6YgQE0BRY1XOvtd9weaahrHNMA37NvTD/H6pgvhV0ZmuhPXZzPZdiPVx5/g7bpx9PFweq0mfTfb/3er5GCW4leg/szvEFIHQK2pqLvTeVVGYHKCPygRqACKn5QI/nn3E5VNav2MUWAqN9hJWy6VQf7UEVVB7EVT6lhtkxYJBehGl/75s6uofTtp3ekRx9/KaXzr6VV61fTn2MTFR14IlBlYbCeQmchmBi4diXYh2qCQeTgWRHWsBqcjd21K1JFeQaRKxc607mTsBIAiQsXzxBIh6C7F6Uly5bGPmsJpivWrg4nS4NseFiwKh+51hsBOxwxCQKSyQZbxXamI2oIZrlBloHVgJZXpLIFOnO6EjVdooZD34R2cvijBJLFVKcs3bQ2mAjp+bOAjFZWtzpCFhUwjEspENv3Qg+E3NvCv5sS6aONt30kPB5TFYpIBQiOiaDsYntRDRLtzB0bAZyNuEjNGODmLlgY4EMWxFcJAwQAiHJURIRf+8oD6fj+U2m4Z6RY7Y8PpE989mPpo/ffF6vrvP3MMuXqnWCeADxvlfoo0h6FH0d4k5QMsfJ4Zk3F9GoRjzODkOlApTy1kn8XlF3GFtvNe028Rtdgn3RMXYuJl6DD90zjeM84LjIYBQhrDB2GqS4tH3bv2hEVRFvxPrHBmSBydIx7mPHvpJdIHaJcXUBn2keGe/zKlWvpyNGj6TYAQx1eFB2d7Wmwh/QWgGMBqTjqaWI/3ZSrzm2DgQNcikkFBjqhNlDyO8yxWHKqsFhwaoqn80IHYGVHOvnauXSuayAtWLcx/f6/+N20ZSugtR/bcO6DsSls6zVS48euq+Ml9qwaT5QANCUdz5/z0a58rTICH8gRqICKd/myV08wyWrKMwN/BKlpUhPm9J2E6xtYSdGGnK5foZnoQAj4Ct0wn3rg4TTUcTptWD4vrb/nDoIyJk+s8Gv4XLQJh5oe6DUo4kuAo6MryRB5MuEaHEO4yApdOtv8ty25B6GhBRUK6RYtXpA2b90UZXcaUOl0GOZXlmqSfrDKpI+ALJgYISCZEtHDIJwu+THguMIMEy3y7r6C+lesCIth+aIByp8FgBbTHNcI/mdw4rR6QwfMTQg7rcZwhStgsTmYx+B2FN4ZZN2e+yqacQ2FADQHWrcjeKHgtqhkQQOi74WVJj3XqFRgpevf7UnhS42AY5RdP12VWyHhOLnNQttyw+kypyVMf3zlP/7XdObI+TQ6AJAi+A2N9afP/cQn00d/9MMhPC0HFTkFknUSOb01vdLjButQ0PMZVLjf3PzL8ctMR76Ny7eTwUX+23StRgE8KETmGvfSdry9/WKMcQH+AKSM4QyqJBSqOl6CMPepnkRNhr8voiFaH2khx20K4Duzmb4v3gukPmxn7ncECnZnHQEwW4rsPrxHTU0dPHiUKpM56e5774n7q739ArqNrhB52gK9levua1TTLL7ThEbm7nvuC6A4NCi4Lcy3ilRN0fdDsa2gWrbLlvSvvroXN9FR7rUl6Z/9y39Kp9s1XCNao5tyA2jaCTZbrufrksc8A8B3eZqo7L4yAu+ZEaiAinf5Uk0ysdW6EoWW0K54Bjn4CCNTw2nGJJ4NdAXt6x3HuGpnehAwcRF9wrqV89O9d25I69csTTPm2dabckW+pfCun0l8AjdE8/gtCNj6xp2Im+j+2BKTuZPuGDlpxXX+9CCWm0FgGbRqAeMnA7RL1kaC7cpVy9N8SkGt9NCHYKC3B1tr/kuwMcK6rSa0DW7f8lCBRbmI1IDXKLAwJWHjMlIOpg80mmokaKvh6EC1b5plqLc/tcGebNmyJc2Z34a2AlEhY3IR5sKGU5pc6X3hvpz44xh4GdhcadtEywBgcPFvudoiymQJTjWAHCs8rlJSKSORDbwMoH5WgOX3fN/W6o5fOHDSAMtXkVa54RES2hPLUfnOv/+TP03njl2ioyYCQ9uKc91+7MfvT3d96PYAcMGC8JONr3J5aYxVSTMzHQzcAAJvpucNfuWgohw4lDMeGZRk0DEdUNy47XMKhp4hVInYiMwxzs3Nco8WxZsCBMfIbfmZG86l82Jcvb8EZ5b7jnPttEhXFOnxtl84E43fPN/TlKkupwz47BlKQAGmGzdvitSKaS4/e/jgoWCdhthXgByMsARmvYBkWZF19Am57c47olR0eGokmBQb3nmPKhSWNQkRM3qOa6TmXnry5XRkz+nU2w8QnTsr/aPf+41034dpegYQzb1W8nkGEI4OviiPrA6pmGO9yzNkZffvtRGogIp3+YrBLdAplDy14MIVKbR75L0REHYTT3a9/EZ64oHHMa46mjasWExeeX1asn5pqsdUaQj6eFI1POWc4XZY0gQUwcueG7WpjWBggFBDYHriMqs3A3UPeekQM7LKUxegik03RN9bu2E9fUBWR5qkixRGWHazAh9Fke9+okvonNnhC2HPBifzTjQJnZR76pjo8RtQZCXqFV/q0RC/I8IkfVEHcDIQWAkw0TuUZhFMZCbm0nfE/ct8aPUdlQpUXfhygnc7Bm1BhNsyEGVHxEH0EtLyhclRTQS9ot14c4gvDYhNAJXcCMzPzMQ/4RpUvYxFXoEryvQYsn6lYAgKj4n8yoHaYzqLlfSD/+2bqbsdMSgdXAU1vYPd6VNf/Hj60Efvjm6quatpTn9kcJEBQTkYmH47KnYs33cGFX5OAHQDfNzoGVK+vXIm42bAQqbCzwhMA6wATgUWbkMdhRUX7tOx1cvC3wWjhbizKEE2BSIzVWynNqpmdu/eFToHPSYWcV3n0pelg34hwWbBgnj9gyUBdMxqoWkd94Qvr/Grr74e4MR9KBgOYa6gGPOsAa6937Xh3D33wG5Q/WFJc3eIRwHhgBmPWVtv748+7tnu853p+N5jadd3jqTufu4rno/f+r1/nD7+ie0AV1IzGLfpX2G6RgGxQCNapkfKsSLkfJenyMru32MjUAEV7/IFi26NzltMXhOIFqt1/ZuqTTtePpEe+dqzae/OZ+nsOAOF/WoAxS2s4hey4m+Cvh1JHV2XUt/lrlDUG0SbYAEsB7WiwZJKm2tVAVhIfKQrrNJPHjuO3wQtre3ASfiIMkNWePaCkBVox+HSufSW7bemVWvXhAmWQMOukVLa9QAQNQkL8XhYgN6ilsqNKVbnelgwL6e+rmtp7549US2yCC2C+fmqpkLbED0zCBQaZMlqhB8Gx3fnLbfRCHU2wk46YVJpomvn6tVrw/5Z74yWNrpdEoRCx1ESZAo6ZBJ8bwCQYZmnASEbUpkuMTj5fjeaDys5MiMheJAuN1D599mYe3kckd5xKwTG66WbUOzVALcMBooUSFF1UwCdmnQeTcCL334x9Xaygh+dimO098edH7mV1fS2dwQV+fa7WQVHcRyFliL/PaeX/LfnkoHJ9Ns4f+etGYriG0XDMo3N0CRwncZgtiz37UQQ63cNzN4nWQCrnsUx8Do6brO5xlcYx1l0qVV749j4HT0+rlFlYz8Xq4hu2bqZz7cUHWJhNUxhCRCVxJiuiH2T9vOa7tmzL1w2N23aRFfSM3Gd5nL/yHYp0PUzBw4cSLdRdbL1vrtDBGzqS++NIj00EiCyeZaGWs0cO03RALCHdh5JZw+187fJdI19/epv/2b61Oe3AXS0erFrrlqU4ppXA8hHES6rr6i8KiNQGYHvfQQqoOJ7H6sfyiermXVtv11NA6RR8s47mPQeZuV7eueuNJ/V/Zq716Je34iz42L0EnggkLqYoLzRBl1WXNiZM9PpagwstVQcKDiJ8kmcMk+TMrkCYLA6QkAxxqQ8zt+iEgEF/RWaRRlkRwjegoqZsBAGDBuJNSPW0+jIQL0aoLEQVb6VIgokteO29biNvtROuJY/RzDZv3df6BFcac5aOC/2E8fBxB6dQ3l/I6ZVOmF2IJrrpc+GgUEgsWD+orRgxVL6QZBKUX+BKi8aZ7GfYDoAFB7r5St0BeU8tISWCdB7QRDj79LyXQS0WPnSZtugFTQ6bJBMgiWOno/HqEA0CyEzoMiVGB63K9YseiyCcNFDIjQdplv6R9I3v/4tGmfhLnltiPcAALXjeCR8KN117634ZBTH5Dnkyo+30k/cXA9xQ6Dp/jM7UICaQutxs9fbaefMSHYAACAASURBVCvKP+9xGYAdu8yCeJwyCDpmqqnIvVLcpuDC6+fLcTYntNDKC0BntDIv9TbxWpmOm4DlUqy5H4v4rVh6L8SvRNAp+Boe5od7R0bKFJuskgDEviLbbt0e6bFumKDLfL+REmj7kyia7UMvJGO2b9++tJx78pbbtofOw7ExneJ+a7kOgpFWyk0nsbGfwY/Om+f2nUnHD55PB4/R16WuOf3KP/7f0uf/0v3hdj/A8QjMi2ejNjqoAvV/KM99ZaOVEXi/jkAFVLzLV7baigWo471nLqWH/suj6eCzb6S59VWswFamNbcvS4vpVzExjPkQugoFklNTA6mfrowGy4ULlqWhYcyvtLNGp2DDL10ILUO9jMDRdIQNmXxpLmXQiGoD/p09CfpR2kcVgoGP43AiV3/gZw0uo1R4KJxcg9tiI9tWeKjvgUxD4TeBtwB0saDhGgFbO+Wr/Dj5O9Eb+M9dKHLnAhU9CszP+30n/QUrACmslmeSN9fIqwXmwHMYtaQTSnycckSPL0oemeD9ji6gcU6R258ZK2NZA/P97kexag64lir60nCrF92GQXQx4lArQPS4KAcS5VUZWRuSV/r5c0U1RcFm+PvRU+cxHHsc59DLWEYzJtDpk9Wj6VNf+Hi6G01FBhUeT7mbZgYo0ys3Mki4Ub1R3KDlxxEt4LVoL+lBbgYs3glU3GBj6GTLsU0ibFSw6H3hvxU9+plLVMd4no6/KZCis+tIXNsAFnSnle2YCVNhisvupvpgNHq9+H7n+Ytcs6Jt/OGD+6OPShvsk/oW2RHvx0sXO0KUKVDYf/BAWrl6NT+rgnUb5Jp1wkBEvxd0NZu3bqHt+pXUgdma1Rp7du1K67mntlpuyr05yj0pe9XHvagTZydVLbNIxVVzbjNgAy8jRj2453Da+cphLMgvp0YYkV/+1V9Kn/7CRzCDQx9NObDHFOJNXWo5p8qrMgKVEfjeR6ACKr73sfqhfHLX5ZH0+H/6etr/7efTHBqAbbltVVp/OxMv6QUn64mRGQR43CBpjjSAmHJGdUME59o60hf0W5g/B1Ehk6n5ZjuJdpEO0cWym8CuFqKmDpfHEqVfeBxYHTIaK0UDe2ODXUWrQyQ3E7o4KHW2M0guWtp7EvHe1lu2p+VM8l1UAMTqncWbwk7bfA9QPqn7peLPs7o0oq9wZWsAMvgM4XQoc7IUzwNXmiNoBLoQfBowXPGOEew10FKfIcuivsMyVAjoYFGqmkjn4HkgVe7KuGipXqQzDFQNDQU930P1Qm5tbnOy0EzATmgx7kpZz4lldBoV7IwQ+DRXylqPzFToo5BX2u4nXEVLfhTXP1PIaOPl94/h4viNrz6YrpzvVlsL4OsFc42kTyPUvP3uW/BfmB3HUl4B8lYpiXItRAYVCh3LmRKvYTA0UQZZiEzfSpNRDjbyPqfvuwqHVa2gzC0oUMzeGQVbw1hTfKTw0u/J7nhdfbl/m45xgwAQroYduG6YtbiedqPXKdJMMCmkObT5nsv91U2Fz8FD+8N5M0y0ACT9sA6C4GHuR//rfqobaqLyx3RKlAl7Xfh9Bmk+r9+CtgVoNfpCK6OM9o3de/BOWZa2330nDp9tpBMnMMEqeVnUDqRrnbR9b12UZjTOSEOTfZGuO4nr5uHXjqbD59AM0f/ml37tF9NP/tyPRV8Qz9trKwtWARU/lGmvstH38Qh84EGFFGdQ2lD5xerzhoNlTMpMtHlVWX4fXF9hQnWP2UPChuPQ61F26DYw1YmW3Zr/IOCrx3uihn1U4QCIF3U6dKo7feXBZ9Oxx7+WZsBMmOK47d7b0tyFCByj/LOY5Ee7KVEkaLpyam7B7Ikc7ySTpr/PbUNbUM+KkX/3EVQ7EcJ1ULvvqjz7LeTjHIHaDUU9Qda2zzZwsmvj1auYYrGq3Hb7LbxXj8fCaACPQZT29uMYItVw/6c/FcHGQGzqweOxJXZ09CR/XU9Kxdy65aiWh5pmOUXDMT8zl7TN1q3bMFHqDmBgUGiBUZmF0ZXj44o1moVFy/Tq2Lf7yumCQYCTQdT9MqqhmzC46aEgiOggDRKeESXfCI8l3B8Zgz66WjbSOE0Q5nd8PwOF66ZRN3FpLg+8NxiD4rvlVRUGzYMnT6eH/utD6dr5a6yqSQMxRhMzxtJnvviJdMfdt8a5ZfMrzy+zIZkJyULMcg3EdKFlud4igwrHqbw5Wfk9eh0YlaVGpoOJcoak/LvlACYDKQGCGgrNw8Kvg3N07P17C2DW4zCt5LFZeeErV+DU0h3Vz3n9rNAx/fXM099OmzdsTOvWrE1n0G7oS6Ebqx1qZZzCTZPvWSVkvbWMmILJBjQ2pqtmtc7jupIu4/Md7VSrkLvY/53d9LVpSh/+9I+mBgCqz2E/Gp/+3qLJmZ1UTfGo6/C5unDxUji1Hn7xAP/twg6+Nf3Pv/g/pb/8Nz/LM9CVGmpaYPdIgYTgiRegy+MIoGS7HdiwQoNx8/TT+zhmVE6tMgJvOwIfeFBhnXpMpMwNTt7+nsvInCzLS8qmU8qxYsNmkrnSeIfgkVp9qjlsh52q6GHB35zXa7XJnhhIo0xU53un0jf+2xPp1Qe+mRpo6LXp49tp2b2aPhKLmUQ1p4IFIFg7KTsxum1X5DXkeGGoI0DZSCn7KwzgXaHXxEVEjqMYVtWXVq65gsFj1KTK7Sm0dEI1MDdQ+aCPxdHDx2AQ5qc7acBFy1NABCtGgwDAI3p0cEa33HJLMAmKOXPeXatkx+cqJX4GbW21zY+bBpHG7oFVcAJeQ7mg42bQcWU7ymRcVBJsCAChPsHJOvfdyKJJ/5YBjNsxsIUYlR/fl7UIZkJr8VLFR/hVsO8415JRU2NToTmJuFByrnL1Gb4dpZLOmz0h01f2WaRZLpj0uA4hJHzoKw+mLpgKQYXgdLJ6PEpKBRXRabXkqFmuqYiUUxxDAVSmpzCmg4wMQhx/zz8zFeUAohx83GybbzcTTGc18vkL7hxPx12DLPUXs2GUdB0NgEOKIJfNKsL0PdNb2fOjHo2C710gBTa/Dd0DoNX75Nmnn06rV65KG0lnXCOlpaeEgmLLSH2NTlBVwn1aV9PI9ynntR8M/1bPU0eqbO7ceaQ7sGXns6dop25678DBg1HifM+HP4Tt/LxCJ2T31GDYqjh2+ptwPh6v7qJWkRzfdQQn0IPp2AmEqdwnv/CL/0v6G3/zp+liOxwiTbuZarKWxzkLdf13Bu6VGFMZgcoI3BiBDzyomL4qLeh1LZOY2EomTuWrN9/P4MP3a3DlG2KVVdWIYBDra/5fXBA/4yNUHkAHj1GB0Y6d9WvP7klPf/2J1EXN/hbakG+7a32aDyVvOR+L+uj2qM2xaKKRidOSxz6U606magea8J2Yhe20E2M34kZXj/29XaEjsE6/gfedsG22NAECCSYBAWUzK7icAgmxI1R0E6s2A/N3XnwtNAxbb9kSWophNAymMlTTV1lmihviYspG1UJksOP+HRvdMbqZqJ1gF7JClQ0QwBh43EYYXFEtoiDSCT6afsFWOMnbN0TzIp0TTU/EqtdqkTC3KtiSovdGcb4KMbMOw7+57Rh/gJIljX5WsOKxzIMe91iCSgeMZVMur10AjAgUBcgwf/52r3diKvYfPxmg4uo5Om72DccqO9VOpi/+1Gei+iODiqynmM5UqD94K01Evtf8b75PM6jIpbM52E1nJ8oBRvn5Td/XdMYif3b6+9kozHJR75sF6Gz0RBFUeE5eW6+T19drITj0vvWaCCx8T+3NxYsXUp3l0/w8/8KzRafZteviemt0JguW/U6i2ofhlL0w/TEHZi4cP0uamdgHXWIViNo/ZAqgYFM7j/3jn/wUIs7VpAx7Y5saezVQZmp6zuNUE+I+e6jeObBvP31MXkerg0HXSG36qZ/96fS3/u7PkW4ZJx1SMGdx72jbHiW0VKqUzkcQWXlVRqAyAhVQUXYP3BDduSKJvHppZRsqcPO6ZWWG04V0VLSjCSjq2kfHDBCY/YS3gLXv+DxA3e985VD69gPPpUunjqdNa+ambXesSnOXzEcv0EILcI12mLxgAcIBEkDjqr+GdIcT9ExEbVLomldp5e0krVDNtIF/r6JBkhP0OBSv7IETYATYfnQL+jUARHz5+Qkm41sow1ODYaWIFRZHdu6nUqKw2Q43Qlbf9sfg/0KRPxHsxnjasJF+DggnDSj+29bjsWojiApqVi5bXvhL8D2PMZqdsb05CwpVfgZimSYvVosTGF7NiUneACIYyQJQjyNMq2rq43Put+i0WfhVeJ6NBCvfK5wfqyOnP3vWnDhf8/BFXhyupSSqzFUyrnrzyl8QWR60p08O5aCi3PMhezLsZZX8zT97KHWdBVQMjLFfyk3rJ9KXfvrzVCVs5Nq1XG99nktT8/4KIPDm/Mv0oJ8Zlbxvx8L7JO/fbeXt5uBXDkbKt3cz8PJWoCKPQ95vpJQAhs14fXjfWREkWPR4wmWV/woQHGPBgfsy1VUHqJaNEgR6T3gfWokEvRSgeSdt6gW5W7ZtDadT7wF1MIp+tfv2/lpFMzEdYy2TFmBcg+FzDAJsN7amJqqV6hWCHjiYpvpx7cQrpZ3S6U9+8XMYp62Le2pohOZ0peMaBGiEzwn7H52iWy6VQqcOn0qvPb+XawgzMzwZDeH+9t/7HxGHsrhAZ1HHM26H0wb1Q+hEfLbUFkUtdeVVGYHKCFwfgQ88U+Gknisdsl2vk5+TaHbUy4FluiAu0gQo/avHqZoIr23SHNUYSZHXvzpYk3bvu5ie/PrD6eyRvWnhnOp078duS/NWkXO29G4IqvdKHwxH4TJp+qXaFbmtwQEH7mvRgsWYTAE++N18dqGZILeNLXJeZWv8o1YijoUAG7X/TOyF8RPdR3GptITPun6Bw1333B2MRL/OiKzYey52RsMnPxvVIaVVmYv50CBwqwhCzJVLRzvpGxgEEDP0SgA4RNtq0iO5qsM0Sa7YcAyz9bNgRMARzc3C4nkRQX8svl8+5tmHwiB29QqshxUm110pixSQxyqY8X3Bh4HJqpQIuLAPATz0mLCpWintkQO0q0vHtAgMb15pvp32oBxUuH/Pbc+RY+nh//rNABVjgwR8u2A2TKaf+NkvpM1b1oZ+pLzyIzMKGehYSVL+ulkaJN9/WeNgkPRYCgBYMB0ZMN0MlLzdfPdOoMLteW2izLQE/jTI8n1NsAS8/t2x9N7LniReG4GiTJNA0Gse9vBqc2DBot0679mTfBcVHJpf6ZIp4OhC0GlvmQ50D8vpPaIZm/eufcA8Zxm9aCqm42Yj+prwM5mLm31NOn3gSPSNOUMHVqg7wMp2Kk5Wx/PlMdgwz/tnCOdN8dzMtpkhOL7W0ZXOHjuXXnl5B9uvonndQPrM57+U/t6v/A88l4wBz7bi6LCFB8CqR1LIWQEVlWhaGYE3j8AHHlSE2Q0UeVRGKBCzsZdmegTrWAVOW0mWr2qDXtfVEh2FHUGrZ5g+SPg0HErPPf1MOnRwX1rVMiet3LwiLdu0LPLtvTQ3qp8ChKBEH0a0WTtZG9URUXFhkyYm17lt8yNoRxdJmlRdvdIZPRH6ejCZUqOh0AJ2w4k50TukCNb9YS4VNtZsS3Bi2qMFR0dz3bt376bErpmJvTWMhRRk+pqkHbarfRsqGSiyoRIROv5uKZ/HcblUFuixdlCq6mc9xokSI3CV1d62bduKihHZm5JR1KKFOG7CmmTmwkDg33SajM6VvAxYuVrD4GEwikZUJao5569zrwvLSsU+gphZlKAW2oxCmxD+Apx/1sZIufv3HHzdVmYqYt+q7m7yeitNRf5oBhW7CWIPf+3hdPXMVUp/aX1eAhU//d/9OCmjlZxna4xpZle+X1CR91cOLLJIMvw7SizQ9woqpoOmtwM0+V7PLNP0/woi+hBCCki9Zh5PZtsEjKGxoNJG0GyqIu9bYNmP02Y0KYPN8/rs/M4bcQ/oXyIr1Q4Q9vNLV68M23RLnr2u3nP1iDjV7FxCpzEOAK+FcWigdLgVADMbgHH+1OnwMRGUWpq8YtVKvDSWRBrG47xANcpMU3FUIc2gX04r10gh5iDnsmf3zvTaK3s5PgDKiWvpiz/zifSPfvMf8NBpOqsniswFAKPUALDiY1EJqZURqICK71oZxuoJQDHOykO1unhiDEFjLUItUNd1kVYEYSbx8hVrLe6XU7VTaQBJ476D59Ljj76aLh47kdavbEq3bsZcae7sdLWzL1251IcGAQBhrr8WIFM3lWaTI25A1Kn1sBPz3PkLkjbR6iecnNVMdFKP7+Q3DH1rKWUdJYY6HkZgYSLMeoF6aNk6UgVnsFh2ct5++60xmcta9DOJ79u1L5qACTrm01ujTttuAvE49G8t32tmMs5OkTb8mmMbco51AEfKU2dORwMp/R0UbRpMBASr8NCYURJRniNXvpEUSXhbkIoxABkstGB2vMJPg+CqhsHv+57791hzF9BI7bCSzCyH411f6vvge7IkmWb3Ox6vLb3LV+oxHmVMRE5/ZJYp2IoAjUXay1Xn272mayryZ3P6YcfegzifPpqunOW4wXiCihmNU+ln/spP4O2xPEBFZio8hgwqArCWeV7475sxYeX6nRzky5mKDKa+V01F3k85WHknYBHaIgBDOQuSQdUgJbQyYQZ7/+61zecmsFCE2cN1DXEw957b0j9C0GjabtQurKQTavnuDoCFVTwaZOWGcI0tzbB1VAxRZVIPKxKW84Bcr9sIWqaOS+dTD83HZITqMc/SS2WKdMt+bMLrFV4T/L0f9HtZRQ8Z05PqlmQs6klp6LOh8VwL+xilydjE2GA6fuhk+s7z+9L5E5RnX+lOn/78J9Pv/J+/HsBibJK28I5FlBybYqtUf1SCamUE3jSHMPF/oJOCGSSMM0GoGbA64jy07iQT0hoaatnvIpcCTs9ZO4n2ECTPHb+UXnrslbR3x+swAbXpvo9SGoq48SqdP0/sP0J5GuLBVhomtVIiR6mp3UJrqqmwR+RZVTcjzWZCNkgaQBVIStN2ACjs1hiRihVSBA2ulJPyII2/JsNTAJFiE2r4UgvqYZw2d+zYET07Pn7/j4a/wzUm0FpcfVTX2wlUBb6eDrXkpgUYdXxfIy1fowRk8+TaeyvA1J/g0qkCpLhatAx0CeelWO4sq0HTGk7GTrL2WBCE+J7BXy1KVGw0FqWiRSqjYCZ8CTiW4FsxEw2E6Q/POa9y3V6u+NCEqWhiVRX0ueNkWuN6b44S0ZCDv8xDDsTlAfdNgBC6JzMH09MfN5seMstxs/THG3sOXAcVU6MI/QAV1Vzmn/trP4XV+WJWxDfSH+XgJwdembL8eitQkcFEPoebgYoMWMpBw81SKe8EKqYDDMfQIO4+MwiMstxSxY2GUlkr4ftecz+bX4u4n2QernFPmKLKVUkCC4FGL9fWMmdamEYFxy40FpYxL1m+JMBpA94UNfzMxMCqFXGlTFQAUcy2fCb6+jrSySMneEwA6mzvKtUeFzDsWkDp6Nx6LLplEElV2E3WNvZbtmyN7/f1XIv0WSOgoIfnib1zL3OteFYHrvamc2gsnn/ixXSpqz5d7DibPvGZD6df/vW/l+YtwlKe43LlUWk4VgmmlRH47hF436c/1Exkq+U8ad8IMDgtMj/MUg6B0ntEwSPMwysHTqQ/+IM/SF++96PpL//1n6WEzQoPM/VoJjDKkQEYoFz0OHqE3V97Jb386jNp/oKZacmyNqooNqUmAuULVFXUMqmtWtxSOD5mm2YDYsl4SbOnufOWhCWyAjRXXadPnESxXhgMsZAOdoIcQ+T+pe27YS1sS92K6r0GHcdUM8F23vxIm6it2PfGToyvuqOzpwr3flIsAhWDugZQTsQG3iYm4BB1lhZa6hIEBVZtnOIYTtAnZJLAv3rj+ugc2kBL606tsZlQTWnoY+GqdN68BUFtK/rUQ8DXEL871gEONOQidZIBQwhRCRAzZ86KCpWz58+FkE/CoJ7PG5RMxZh3t+/IBMfqeQSYKIlQc0DO4OHP82DngFvcH1m4+WbWojwFEmmTUqohsywe62t79qfHvv5YunK6M/DfEJ0vZ3Mv/Azpj2WrFoXTqcEnGqIF4Cn2UQ5QpwOBcvFmuR4ka15MMWWAkkue47qWBKzXRaglZiSf33TA8Fbj91YpkunvF2zUZDRqkw27ijiy0F4oaiya082YrE72C8nAsQW77bxfiRrTE37Hig/x4WlYvp07vpPuwHo7ngH0P4LYqNaAcbDzqGBYDwu/18gz1k6DvMu0V+cxoqHdabQV3NfcP4KhZtjAYjyquTYj4Tq7eeut0WxvkHv92uX22M8I5diOpc9ArlrZh7vn0adeTweOX0md/bXp7k98KP3ab//dtGQBVt48T/U1M/Ek0baD+7eqSKOODgNYZTi5zBRFp2rSm5VXZQQ+SCPwgQMV+eIW9Df0KExBLc2FlMsN4oTYgi5Bh8G9x8+mP/nKV2Py/4X//ufTxmVLmDwQ/TFxXOocTY8//Hh6/ttPE9hH0patG5mo1qRGmmdZ4thHWWUngb2NtuQTYyXq154bYWFcqOLnUqkQdfekPy5ePJ8udVzEGAgXzHD0owaeWSnKNtme3g9RlQLAUA3fhHHV1UtXoqz09vtuZz9MuARHJ9JLZ86lE4gHDdpqJ1owyQpnSwK9QdB9mt6IlA+T/iIalCnEdOK114PshOLPpeSgN6xbD+XcmA4fO0pemtJXvq/qXy3DPICM6ZkFCxYFaIoKDJ05YV1kHXLDMNtpuyJ0X20cjwBklPRNdzdt1AElij9Db0HaKVtA+77mVgaT1jk4JJbEo16zrL/weN3mX+RVgMwCUBSvN+sryhmKtwIVr+7eF6Di6pki/ZFBxZf/ypfS8hXF2F5304xC4yLN8b2Aigx8MmAIEyiONTdW8/2sq5i+3ZuxHtNBxduN3c2ARfl7N0AZgICA3Bz23ZZuEty5v7wnevtwQCXqGqxlwAYVWMJaCBByqm0YkOr5tJB+qwNwWhJ95NAB/t0U26iRTSsJUmXifE6zaFQAUFePIRzX8LzglHtcxYyaH0ubq7xHkBoHIFEvZbM+PtGE/mI5HhnNPCMD6Cg8Ju+tAcSbRR+Zoput73cePccCYSdC5zNooKrTrXdsT//HP/0VUoG4iw71AJrRR9VZCaXMiX2gdxpC+BxdWyGhKi7ff5EntPLd9+IIvO9BRaGuL4R7eeL1vxlUkCFIg5gV2cuzdrIuHT3dwepzb7ob7cA6Au5/fOyr6Ylnv50+/+M/ke696+Ppm195OB18fXea6utOG9csSavv2MCEOY8VkOWNdKjs1nMBwSPBclihIZOeE6jMgPR9dnd0otVl8uLZc2gdMIyKfg74U0D1yirAKUTQ7CDnO1PwIcugPTWMRDXiw30796Zeau7vuu+utGAxdsn8bYQJWeW7rc3DwhqxpisqV8tRJqvKk1nO1IR5ajuO4uIdeoljJ0/EflfTd2E9fT5kNZzsO8h9m55Zv2lDpDXs4+Fkv3rl6iK4AX7qmfQNbqHRUBTJ+DoxR9qDVbXn30Ju3H/r+DnIcXp8eWXtBO73BCMBPmA/5jP2OWDmqodysWV+L/s+vNXD91ar7ulMxduBinJw4ffKmYpXdu1Nj33j8QAVuKlzzQum4st/+UtpxcpF0Y/ieuUKoKL8HMrTE+UsWmYqytkI95mrLByjcsCR2YzpKZDp2/9+J6i3AxY3tl0YeIXGgnvA3y9dao97w4qhvpK1u8dsyan3WDtVHT4LbqMd9quNCqUawLwpjXaM3C6gC/L+adE2Hk+I7M0hEPX58d8yd7Jr7DTA6sH9B0JLIThRL3GOslJTcWPoJNyWAMQX64IAFmo0VqxafR3ICpabYSALG/LJKDf1vuzqIjVHRcpzjz+XDu+hh03XRLr1Q3en3/m3v5Fmz8eTBiQ5o4pmgDCZso2JhUmV7dIxv5uakAasNCT7fu+7yuff2yPwgQIV5ZNsQQmzUrX1OGxFFQFhkqD3J994Jv3GL/1K+umP3Zv+zb//wzRAcH3+xf3pF//W/57WL1qS5iKyXLGyLW25e2uat3JpmstkpRhQStqgG9tlLhkptYCewYrbIGwr8DkE5zDcYaJVqHaFFfwE5aEelwFDnwlXZU68ukT2k2Kog1q2t4bVGGFxTfWGlSknDh+lvfS50DrMQ5tQR/mcAdx+H+EBwISqzmEmrEZsE+rXlW2r7AVpl1GOwyqKkwcOR7ncPLazYcOGqETx2KJcj20sx5wrBJ98txNNhH+rA/gIPPrpKtqIqDQMiwRCiiDLwFu0O8cQzOoPv+dK1mPx5YrQcZHREEz4kvXQLTRX4xRpq6JHR7krZnnFQ7nO4c/zKL4TUzGdoXAfnmPWD7y0a096/IHHKSm9EqBCpqK1BCqWk/4oTKGKPhjlRluZqcj/vRmoyPvKQCSLI7OmIotNM5jIjEb598q3Xz4+00H2243dWwGzYj8F25Ovg6k8AXIvaTrvi9mAyR5suL1+wYwtpNsu97qVIbJmzaRDvDcWLlwUn7FdutUZ8+bNvZ6W0utCS23vZQGC228p3dc1MGlu7yydeK38cBunT55KR3CK3UxX1GoWDLk6SBbNFN0wTJnNyfzs6vX4rwQYovkZ4uNJnuVhUyEwhlGxwr0+2n8tSq+fevjldOJoV+pHMmI112//4W+kFTAWw+g5BEXidh11Q9hKjx4SIdEEr/KqjMAHaQTe96AiayqmX9RiooQsHaMSgVp3qWvr1bvpAHr+5JGiyqGlPj38715OTz34YGpE9b10SUPadOeaNH/5Ilb5+EeMN6TefltwU6ePaDLMFJmgZAQGqHYIy2lWRKYL7ElxlcnzMoJJQYUrOVMZMwhCvhQfRlkrE6+0a26Y1UPDpXbSI/ZJWLdhHcCnWCnbXXTHa9+BEaFsdPbMsKtupUzTxkwTzpr02QAAIABJREFUmlMBCOpxq9SDwm0ZwBVpGoBU61+6QLqF/ZjmsMujPhOXSb9cAWg4cbvKFFToyOnkK6vh5F2AirrwmDDdYldKV3eCIJkS9zUbQZ4rw3FWlBfPtxfug1BC4RwK8PBYfOW0iKtWtRkKTFXU+zIHPsZ5NOJxkIWBOfB+PwGx2NbbKfSLKpDiVaQ/cs7f998JVLz4xq70xDeewFHzCvcPfiLTQIXtvMs1Ffk+LI5Jvwd8SSMNc8Oqu1xTkfUQGXj6X4NqpMgAZqFb4PdyTUXex/Rxmg6q33lsii29HagIHQFi2uxCO469djSY45qbCpnEY8RUnPdIaCdIYSj2DaaOe22I7wo+L9MALzMKMh3VNYUmZyZCX+85A76MhmBXNi/SiFRW2Sb9+NGj4d3SCtOhDmg37JHHdd9HPsxYDRQW8Gg8TKf5U2cVkuZygO4GGr6pGRoldeHxyVi40PAnQBzPlG4tI1S5XKKT8Ksv7EH3hDj0eHu6956PpF/7579EmquNT1DxBAs4BKhv4pkcsr8O5arcQR+keFI518oIWDH5/q7+KCboGyvoN19zUgEwlV2TlCrijDeXRl8zqurSIOLNp5/amf7Lf/yzNBMb36Vr56e1dyxPSzYsxT0TP4cxliTDrE6YwPqnLO3UlEc2gbeZNJsVlmFj7L4VUMpk2IpcQKGoK690IzfMZxSfyU4MmAdmsnTiqy71p7hIW2ip3Q996N7QNQyhUfD7CiovnDkfuVtV9b0yHjAYjUyYBnS7gQYDQfCXEnZfajNOopvQqXA5XUNX4ILZABPSCZjo6euN4zbgW4In/evKrh9lfjT8AlT09hSsSj2siO3H4zw497mwC57bUSZ3J+gmyvo01wqTLESrBgiDnv4CvgQz6kvc/qIlC8O0yuBa6CQK3UQGIDnVUC5YzEHO/75T+mM6oMiA4cZ9UJhPZZCZP18ekMsFmvmzvic9/vzrOwJUdJ+DdUL1avpj1vzmIv2xmn4uNwUVhXlUEdRv6CxuAIvyTqi1EaBzuid7QTieghXZnwwqygFLuQ4lg4ebgYq/KLDI18BjdPsek2Zllj2Hv4kN7ri3BahqZbxeA6ToBNqOYReVSAKF5ZR8CjwE4pcvdxb3AEBUzcL+/fvTHMB5vhf6+opOuN6XPZhgXQWQeD82AUB1mxVEbN12a9q0aUsaGB2ktfqF2IdVVB6j353k3vGZ9TmxOmQNvWgsq/ZYZRxtQjYM6BhgwTCP9KYAsBefmCvc5689vTPtfeUEVV9X0r1f+JH0+//it9KcRaQ7qqkgozxbjDrOM19Hqbm9gSqvygh8kEbgfQ8qsqbi5hcV3YL6B1ZXU3QKpYNGeuKh19Irj76cju3em7Yjvtx6x7y0ajP17QTEqoma1DjVGJNj7zgNraqH05xaraStfUd0yCS6hMlRlmCMaHutt58AfjW0Dwb0qVKfBAVkOVDJWmhcpf5BOljqVFBQD1jQF+IMLn+vvfpyeEu08dMAnRwTt66bgAhX8wILxZdaZ0fZqUwFKY6FikuZFA3u6iY8RhkITaqiLJTW0Vf4m5Ui0sJWcFhhEup6NSEwD2MKPAEYMgkjpZ4cto52depqbgqGxRXdaKj31ZKgLSHV0ijt73FxjEU+ezKOw0l78eKlUUHi6tYgLOgrzJuw1S6VKxYMkw6f5K1LVQ1ew0z552D4dqvo8mv+1mzFXxBUvPKd9MSDT9JQ7ComBuhQyOFnUGH6Q5vuG5qKDCQKc7DimIoS2DezFTdARa5cys2rHB9BmS+vkfde7iuSgUdOh/jfcr1FOejIv3+vrM9bjXM4TcIoeO3DNwSgkDvMRtkp95OMlD9zsZzPRmSeg4yF1zaMzrhP1Vx4Tt6X1ZyXDJZl1YKE0NewLe8fG+htx27e93uw7G5AIyRQFuHq8un9u2zFqqgQaWwADCMYfeWlF9OyZcui/4dpmTlsO1hFMJ0sRQ1eFRsAITYp0yZcDwzBhfe4wus2u6+y8BgiFXL5/OX0+jO70q7XD6QDJy6n+z/1sfT7/+p3aL+OcZtmXLJymq4BrCqt0z9I4bRyrjEvv9+ZipuBipyjDgYDqmKK0swXdp5Oz3zrmXT6hZfREAyn2z+5NW3dsIxE/7JUM4afBNT2KB08hyfoR8BKrLUZfwbKT/tZKTqxz2c1o/jRiW+AYHyVluVdgIkxJqEJJhctrauYZNVNGEoED9EAS4qXiWx0ZDyaIg2Ty/3c5z9LIG6JwD3SN5FefumFEKEtXr401TRSt08wVkjpdmciZlPDYY7YOn+BTRtpDttAn6er5JXT55kU+4NiXr9pIxoNgAurMFeyw9Dos/merdYFAq78ZD0cHyd6xW7z+LeCNoObqz2DgMc5h+MDGvH5+WnXGzuiBPXOO+8sBKIAH63A/WmEhpbmHsRm3CAhoBAUeb6xSkfbFtfD2b2UhnA8DVJS6baOz4AgBHqllMTbpzS+++G+2eeL+6BIfXw/TIWfz5qKF17+Tnr8oSdTN6BiClBh+qNlXlP68l/9iRBqzoSSv96iPHZVrJYLECWYeHP6I6dF8hmYDsrsioHZlIJ6BFf0lmrqkJpBSwYVeYymj0L5GExnZDJIe6tp8a1ARVQkASasTsrgJnu/+J3ojcN5GqAFEo0wYxlYWErcSjfRGu6/C+cLB011Qz4Xs/CZMI3id0z3eF8PEOj37t0dbJgg2vvoKiWhVnrIOPah43DfMwjoMmvViDhnNbWl84CUxx5/JG2/ZVtaifeMqUcvhcC6BgvuOsB4P2xhVXV99MZxXwpMTSVO8Xz3C665Ds1UjdTaCZf3ZeZefO75dHDnQLpEKe2GbRvSv/yT34UZpKkgFWFVlJJyhPjdVDQVlVD7wRqB9zyoqGYlAWNOZYSloDaSMkCwwrXYgXcMmFLtMYkzk+A9FW3Kx6qgjWsm0+5jKX3rz76S9r30PCLMGWnF8oXpjg/dluYQECbRAEwQgJ3UIo/tShyqNNabbFMFehNtw00lZJdLexJcpZNjtFu2FJJ0hQEz58GzoDPcJc2LM/G1sJrVA+m5p59jpTQr3X3vXal1/hwmM5ToAAdbNBuY1TEYQFytOaFK4yIpozKkKoCJgUZToW5YEf0unJxlJpZjU+yq8CIByUnaz8pQ+PvGTZtics0dIq0kcTs5rdDKRCrACJ0H+9QAyyDRjXlQdKvU4ji8KLpirGfZ3MlzY9KXGRmkwZNgwpLCJs4zVzE4hH7mJi7o1wN9Eeiqr7MTmebPOoPy1faNlX9Zi/O30VLkz08Plt/976IMuFjxF1R23r9B9AV6RTzywCOpH9fUMQR7I2MjUOGz00/93BfT2nXLo013tukub3OeNRFuNjMx5axBTpFJ0RuEBXJarQv8BHpz8V/wuii8Xbt6TTHmjL+CWbeXgcWEQVbjtLKxmF7OegNUvXny+16A29sxRX7fdFYjQNjmfDJV4zwP0aIeBizOETdNSz797EVSJYJfwavnGX1wECt7vwtGziHgNN2zbMnStJexmDe3La1ctyqAlt1HTa/ZN2QYpmGO1ve+hurSG1hvX6Vp3k/93JdJ7Y3DHFLyzALBa9o8rwDRPk+Os9dr1ZoNwUz0oWe6dpmW6Px9YKhobibr5jOoi6cgb99zr6SDu9rTwQNX0sY7t6c//A+/m5auQrw90p8aa2UsAVy8svNmFWyH/ixT2sOT9rtZG4APVgiqnO37bQTe86BCIZQPrOJEVz6FnbDdKUulpFVOYq6MqTyoYdXEKhjlQTp2pi99/cHn0+tPPYDjZVVatWxR2rZlPaWhdVCnS2GyqVu3mqJE+evRoMLbVY6T0XwmNINlI0IuvRhciTnJu4KpUQbOSyX5WKmjpN+JFuVswwks54/nzJud2lrncRYEqGdfSCcx79m0ZWNaiqOgDb9mAFxcCeb0SlgUMykbGHy/GbFaNPtCvCYwMM3RQ18Fg/jatWuLv/Gd/TQU83hlEvSjMPBY5mq1hdvOdtmuAP28NLRA4SrldDYNyxOvoMJVuoI2V8yz2J4EgxP/AuhrRZoCKtmToKGXLC+CZim9UR44o0cH51eucyj+fiMQGpSCXi9VlpQHsRzcp1P4N6P0v9eV+TuBigwwYhXOdXjl9T3pm//tm6n7AqAKxkuLMkHFl778OczQ5rPybrsudJSBydUvNzw3WM0GYCle5eDIf0vnnzp1ptScS2Mm/BMIaFLsixcvTGfPXYigvHXr1giKkfrgx+MLIFtKHZUDi/KxKB/76ZPbXwRU5O8qmBwmgHtM3lOmLgSj2sB7vMMDhelUGxokx8Hx8X70v35e8a/BfBjBsc/XUrQYpuX6KcM+duwYKcLFkdYYoBKpE2ZOdkPA3M896OtKR19qB6zcde/daTOdUGUZBR5a37ufKVYZAhnHqx4AZ9qyFmCxees2/ouTKM+7TJ9jqfja+9z72lSjC4RrPO8vPbMj7d9xKp08eTFtun1b+oM//r20esNCvGF6OR6ExuM83WhDRkfRCzkHsc8QZrPc+F4cXd9vQadyPu/vEXjPg4oJqyGg/eugJmaA/ift/VDqtjkDsDBEYG8EIPAMp5GJ2nTiSn96/LGX0vPfeCQ1MKGtWduWNt2yJS1buyxVN0DD0rhrTitAAUMsJ71mhHbRtpnfdfTTUMomVjlvPMTkZQ7YrorFJFmkCHQIdKLyvdzrYhZUuAH7GK6B5oNvv+3OtG7TCiZEXS+trOhKB/ftp5KjnlRKa7T2NvDmigkZBCdrt+eKycnQY3NbJ06fCmCzaNHi8JrIHSEVpB06dCgagt12220lS++G6LvgpGjaI0pVYSvclpO4k7f7iIZl7N/J3cBV1O13xY+vEA2WznuEtE2NzbwAJTIoS5YWYMLgcIMOL7QD5Svl6avm6aAiCxkFULnSIQfmfJ3LdQPlLEYObNMD9dutrqc/7pldyEzFdFDx3ItoKr5ZVH/U1RiU8EqY15x+6uf/UloKqGggvVSUlRYeDtPBQwZNOR2SwaIAUYYq7kFW7b7vSt9rsnjRAsa0aChnzwsBqrqYFvvKcL2nMx6ZCSkfD4/jncahHHC8FcC42TbKP2v6Jhrg8RrleGUTcut07+EGmDp7g3gvzgWoe08LOgRsluKOULUR96VdTXnfv1+y1wjPkvf7oQP7uOcXpJUrV5KysINuRzBxnVGy2kBp6clIhSxbsTze98f7Zv/efdEUbArH2cIZtjCjiyvEokRr8NVr1wOU6V+CiNl9ya54PaJrLs+P1zWa37HPN55/PbUfp0/O0cth0f9Hf/r7af5arsfYAM9FMwwSIJuOxDYjq6kp5haBxnTDtfd3uKmc3QdhBN7zoIK+41CrVAGgb4i6cFMcAIhUDRU9Dm1KnnQURLH72OX09JMvpV3PPZPGuzvS5vVLo4ukk7H6g2Hy9x1dnYi6+pi45qfZTS1pJpP5CCsXJzwnHJ0rnUiidwCfc6V+pf1idD+eZDVliWWU9vHjBGijMI2q/K4To6kOJ5JzgJBOVOrLl69Mi5a1Fr03yEkPAXKsx3cf2hlbkllHHX5RDVGs1oMd0RWT4OwxXMA8yyAvMNhIrtlJV/8LV1SmZQajl8jVtO3WW66L2KxGuYYAzkC9aOmSCFpuz2OWRs6shIF0+ZqVYbwlcPHvseKVtp7WEyIoa1gbNROKNAuwIJtSlD8Wge2GPuLtglG5ziEr/st7TwjMsrdAzs/nVX75Q1sExfJSzWIFX/7ZdwqsGVQUwbrYVgYxntPTz72annnsmWgo1lBHKeHYMF4iTeln/+pPpqUraBBHSWQIAiOI506qhY7CcfFcMsPgdgUOUYrJ7zkN5fX1M95D0W+FH/u3dHd3Adoag42KBm+rVoVRWdae6CJpyq7cv6IcYL3TuU+fAKcDC7//TgxQkQKhwoKx8rkRWHhreD1l1VqoFMqdcbuiMVhhyX358tW433SE9ZzlchzHcGvl3o4UBL/P5tk9AAunr8VKRNLehx0d7eHF4liqYRJUWPbtfT5n9lxAQFf6xgMPpE0bN/OzkhLrC6GVEAxbblrl8w241kZ/0dJVMb7BNDLebm8Cceo4eiffa2GB0dPXmcbQe7z46Gvp5O4OSsD70sxlc9O/+tM/AuDPLbqa4oUzyaJkdGQyWsFbgj0RxlmFb0vlVRmB98sIvPdBhYCC3hy+TIHoFjkMc+GPHgdnzw2mRx99PD3+yKOpihXHNjwmbtm2Ji3fujbVthG4h8djtTFoG2dWOprwzGlti3LMbrwgGmkE5qQyi3KzqKxgUuzEBtgGXdF3gRWjk6v18VK8BvPQF/C7E9Q4OWONpzahXWi2gyKf7WjvTLt27qHuHnEnor7oYsnKxw6Kg1CtfsaAoqHVJO/7bydWwYSAw8lWQGMg0YXQVZoleZcoxRMU+RkFn8XnCUKuCEuqdyd2y+8EFUupDrGyw4k6p3UUgBronGD9OX3hXGHGZfkmf4u0CbSw/y7o4wjREQgENMNM3q6+DRSOj30QMvVexYdvxiS8KSUSQKBgm/xxhVoeCDOIMKhkHUH+/nSKv/CYuPGo5s/lYFgOEN7qgX4nUPHiKzvTU488ldpPXAxQMQI4nbO4Nf3Mz/94WrgEAIijagaFrtj9PZeIZqDovr0GMhMeW5Q8Wm7JfTSJBmBmMz1iAJMGXP/uPWjKz5TApUtFV1e/Y9rJKh7LNSN9hXZAjc3NNBUZDOQqpLc+/xvA4c8DKjzeXAbrPqKKpVThU6TRzsS9XlyrqQDK3n/e7+3tHQB1nk3uP8s99VMRcDmG8xiP0PpcuYwmqfm6OdZyxMyyZhe4b03F9TGuggt1S7rbTpIWPYxxnNv5zGc+mxpmA1R4FhR51rEAQCkVgIQDDUFzfV0LbdNNsSyPcfYa6ZxrnxGB0YzxmlQ3uy71DlIa292bDrx8OB1441TavedUWkuPkd/9o3+Wtt0+jx4naKxMvU4i5BznuWZ+aWjUwvwD3c/x/RJHK+dRNgLveVBRTR57hK5gVbXkk2vNaMsUNDKp9KRnnno5fevxp9PE5Qtp++pFMBNrUis06JwVVHSQEpkY7EntAI0qguBs0hzjQ1DXTGYDGNfMRHA4h/4c1VCWoZFAmHmV3OxFctw2uzLAGmyjCyJB1RWMwdpStBnaYDPJG/wv4cTnSuk2egY0ITzTTMoAfmj/UcrhrqX5iwvmoZhUCydMJ96cNtDUyhWWQcXvnTp1KiZEqWNZlsWYV8mkRMqFSc7A08z+1G/IFBiYVpEOcfs6W0YKgeNdRA5b1XyngasUed3vQnp6OMn7fYHLDOhqj8WAooFX1oPYWdLJXyfOglKm3I9g57koLsyloaagbpSBFoJB95/BhfvMv2e6XW1MTncUK/zChMqfbAWeezRM732R7+0MRHJ1Rd5OOajJ773djFAOKnL5Zz4fx/yZ519Lzz7+bOrE3r0WVmyQ6o8FK+ann/zZL6TFS9piZeyxFsc9et0Iy316LXoBAl4j/x4OjpyrAMPj95pb3WMwzMcdADZYoqI0UgAnNW8wVh+jXsZ7QDfJAILXq0xusDTXQV4Z6/JO6Y3vJ4VUvq3MVAgAfV58ec0ERoLfIfqBmD705X3u2EbajZf34iuvvhgM1ya6i7bMKpqDDaFtaC6xdf2cu86uBvkjhw7HGK5cvSJ8W7yHm7DO9rnsxeLbRYFA5eTJ0+n2O+5K27bfip886URZRzRCutj7jOkt4zOr+DvYKZ7wBaQVlwLcfYWome2H+HIEPRf+FFVoXMZJpVzr7Eq7cOB95Zn96ezJ7rR82/r0p//lj9K8JTYrpIqlvhUwUsXx8lxMFVVYlVdlBN5PI/CeBxWKq23igxYqqjo6L/ekJ771ZHruyWdTX1dv+vD2pWnjtjtSjV09mynfpCXpGIY4I8OTabCXSZ73bIZkCuPCOVomI3Bcgj+E1KfpC1f4lxErmmYYYnIyIEp/ZsvkfsyuhmhEZEpB0ZUBVkbCGnmp2GOHTlDR0cg2WT3icOmEqYBzBOe93mt9+ElgNlVqGS2AaGBCcwVk8BY4uAI1aOiCKZgwaBswfN8JqR3GxN8N8AraDCimQmzlHuIy2AQndM2o2lC6q/XQe0Kxny/L7wzgK1asiAm5g5WfK15fodKHaZmlC2FJXJpXkrI37ssUjcdRrnO4HriDfbmR47/uOcEY3gAaxeOUWYMcfLO1cvZniGMtAYv8eQNmZlHy38t1A37evHxONZQHu3LW4mYP9I3UQLmQtABF5aDisSefT8/z09N+DaCJKRgr62XrlqYv/uRn0sKlbakZ9iL3QTEI5XbZrp5dactuZQYiTJcIqoIJr737kumRqSicVnuL1Ag3vcyQFT0COa+J95rf97tHDh8uSoixUq8uiXozYCsfp+npj5sBi+ksUh6rd0qd5G1ppCaIMDWYwZXn6Jh4vLM5T49dAWcG1TIBCqT9t8FXsediKj4u8hzagM7vWi6lxsFtmgbx+bM7qaDbMVuyfFmhQ8GdcxYVTC4G6gEJV6/ibcF4bbC8GhangdJVXTZ2vPZqaqVPi052Pis2/PPZkF3wvzputFptgv+Fi4YunpMoCWfeiecYJqWeBUgvzpvOO/teO5h2v7ovDU81BND8v/7fP04bti4N8XdTMwZZpWqidxrH91OwqZzLB2ME3vOgYkb1AJRlU2q/PJqeePzV9K0HKe+72p7u3LIm3X7LurRo7UqWRqRCeJBHyXf3diOoBAg4Gc1CkElxCN0TWemz8mtgUlm8tOhBMAK17ER47vipmPRUnBeKfdsaY3ZVMschy4JAjxUNv/QxSa6CCVm0ZHGUS1q9se87BwA6l2AkCDDoJJyEatFQDPcXTbUamIyiYoV6eVdJdjkV2DhxGmBtQ+7KSGBgbw6DiRORE3LkiAnu0U1RG2MCifuOUrXSqj6XGBY6EEy4+N446RjNeWRYZvMdwYTBWeCiMDPMtaIJmA6bLdfFmR6T3giz+LyvcvFiZiYU4vm+1HF0HS15Yriv6y3oAXB55RspktJq2u+5X3UYmT0pxvxGV1WPU7Dk5yL9VHrlnH14ePDjv4v3aDle0qTk/fiV8sl8+sT+5n+/Pah44qkXQ1MhqFCoOYFr41pM0+7/7EdT67yZRYt6jqfQwUwFFW9Fh/uIhlilNJLn4nh7LXKXzABqAAtX3J2dhT16pKZIeXXQ6tttLFu5IlbgOX1i6abjrl7B+2gTADSDsXKAUD4G5UBs+rSX0yPfD1ORtxHf4X5yGwUYLzQlYcHOcYZfiRbfXB//1o5Iepz7pWAhCsamF/B7iXNvpNfHhs1bohwzV750diLKhFHw2eyijLuBZ8f9nDh1Eq+ZuhAsD8JqmN5oAlwqpvb+V4g5BVgwVVRP63TrwY4fPMi+rtKrpAVgRtoEN83ZrXNwh6W3CIuFSZ6pWj7bBnsimJvBQuYaDFPvSHeqxkl1oGuA46LHCwuHUbQSHefoP0Jjwovn6Rx8iZRo70T6t//PH7HAQWMxQXk2zpsTpE4qTMUHI9B+kM7yXQcV1mlbS19FkKPWKiZI842a5lhaOI7NbTXU4ugkTXo0kxnXFImcfWNRvne+Y0Z68lvfSk8/+kgaocxs4/pVaeutG9NiRXKIvJjGgoUYhmYVHDipmYZQe2HTr2oC+uJFyyPgOfnNmdMSedoOcqfXsOiuIgDbbTRWmHzGiU563smplkmskZXODN4/SgOjcSpG7r7nnigH1R54kpPpuXg5HacDqAyGq0jzvb5siW1QsTpDJ0uPyyBgoyQnPwWTx44cDaGmk6PlodlAaD6fizp+TXpYLdmu3IluIYCiCMpFUyPr/Bug5F0R5+6LsVI1PUPwsqxvCNOfooFYXwCXYlVdtNT25wxW4IKInNM3MDtOsVq36allNW/xutnKd/p7GfzEqrSUJjDQGAA9j/AbKQEk/26q4NLFdq6HDZwQsJYcNwOY6XuhmVSJ0fB7RRVBcS65FPfN9P8N34nCKK1kxhXBr3C8nK7ByGDG/T/85HNpxzOvpWvnrIiBSqcHxB0fvT19+EfuSAvmGqDoaQK4jFQY95QgYiaBx1foWBhEwURUQjD2uU+IzIR/F4S4H/8uWMgsiX/3fnaMdKJUaGgaIX9ecOf+WvER2bQVp0jAYaQVOJY6xmlikrH1IEo9Z+K+KPlZlKejbnZpb6SWcNHkWcweDBkIery+4lj1cS+9yoFJpHF87ktCzgCglJ56DgZ5nxfP/+zRI+kMDOI9992LvqhgetRK+Jx4rjMIzsGEMA6mJGTi5mLpfZRUiG6uqykTDy0EgLmW+9prpx5KS+/Q/cCCuMiw6mnvgf1UY7EQoZrkUvv5aFve1IQdONdLcDTufc+5LFi4AmZvNVUghXX3IABE4WawMbAkjQ0IvHnOL13qTMdf3J3OYIx2/EwPgvH69Mf/7g/S5lvns8ABVFU1kRLRw0KW0zmAcaPjKYcdpa6mS1AOfZDiUeVc3wcj8O6DClwIjfqTrPDGELlFe28minGBhVa3k5hU0WuD9kJpglKsavOX/H62vS899cre9PRXHyQwdqd5c+rS3Xeg5t68Prpqjk4AUGZY846lNBONKx+rOQw4Uc5F/bgTl4G1gUmgt48uowTyfhqKXWEVOMpEM0ldeRMrEgVkNi7qxXbbmnVbHLvSbyLg1+MeOYne4sSxk9CwvcEmLFy8IOyn9cQYHSiEm06aTug5CHiMBhoDifqL7CSojuESFLeWw1tZmWm17cuUhA23/LwUr/8OMSUlrn5XkBGMCiv5XB7qpNzLMRlMXf37X/0A/Lsiy8IiHDFq6CAKvUQW1fl3x2ktZXWOWQ4UebUbASh8Jr77KXir/HzEsAjUN145neB/ozoAMKT7ptvPWgqDgsfiClVQ14FQNh/rTISmOicaIEx1BBQ1mE2r8sgAIwOLnBLJoKH4fJmqs3SIMh3+LadjyoOv+3nkqRfSy489n8aujVLfd70mAAAgAElEQVSFNJEI82nRmoXpr/31L+NlghAYYaDj7PczKLgWXVmLNIc6Aa9dubbE65bHX6Dpq9ybJB+D+/ezXsNlMEiekyyIWguBWegTBtG5AGBXa8WOaFfHV3U/Br+oSmEFnsdruqDT/ZTrWXIKJYPKzCKV3xN+JwS23P/BRtClNgO7rBvK+ysHJ1EhwlTg3+z9McA5OS5dpEU8n1qvM2BYT4peeoc0cK96zS9wL6gtcl9dMA31nJPpyllopHyWBPc+k42ALMG3aRLLcbWaDzt6UiNVpAr30oTMA/j4Jz8e99bRw4eKVAjaoQB9sJqCaEtNeygBn4tt/YYNmxnPCZ77awi9+2K70YPECjHuSfUuHaeOpf17TqQ3Xj2Zzp3uief5D//4n+BnsZxj62V+ESiyXUWitgvgXvM5F6zpZXHTB+x9EHgqp/D+HYF3HVQYrJzPDdyuamoIHL6GWL37cBu0pgAcBnGn/ZNX0Ey88Gp66aGnU/+Bs2nJFlZi5Ec3bt2Ih4TujrIbRcWFIjCUlNHV0LxsLt1TyKioLfwDADQDuD5qMFT0IBgIJqMBUWI/IMJjMpBZTqYA0e/Zb8AJ0c6htbPo2YFZztkTZ9IbNJcyQK9fvzYqN2yEPIyAM2j3kt+Df9cbwglWXcJsJrVJJquTJ0/GJOiErGZC5kE1ehUTacGuNEXAeGPXztA/5GqLTPPn/ghhZ1xawToZ25DJyU5WxB/TNp6n4MMJ3BVwFoZmL4B6zsfVb+4mKpuSV6E5GAdtC0jKoOKtgMT096enGjIL4TUPPxDAj8edV7LF/VHoMjJTcZUW7AIpg3IDwaOcScggJTM2bt/rngPgdFChzqMcUJQfbwEmvtuRMgdb//7NR59Nr+GqWD1EGTH5+q6hvvQl3DTvwZV1eNjqi1Lrecb7WkmrUrBEc66XGnvNQ78Ck2Cqw3/nhlnlU0+klUpmbIVepGBgBBVqLVZTUur7bkcjKMGscFzwXEdQXsw9FYwO96Ljo/A2l5+Wj2EGf+U6jDwu+Vrk/+br43dy+so0Y2Zz6il5LU8/lY9d3k++twQ6UVrN9e/BsXWI+7iO59N7dRhtjyWyS5Ysg6VsJK1wHlH1rDR/EQ3pSqBLUFHL/eL9r8GVAOTIoQMxPps3bywBlo5IV/q8jMM4tmETrlj2JIuClavXhhV+lek2trl35+5IqYzgS2Hpq1opFz32AqkjFTKX765csz7uH5nQHuaIouz1aoldoiJnAJbwcl868OohTLJ20aMEMIRe61//599PKzfSZZV7M02i+0FwXkf/obFxPGvGSY02oItiwaVRVuVVGYH30gi866ACI2cEVjRG4n/x/PCMTVFGp/McBCC9ORpDgHme1cGDjz6VnnsAnwlaEK9c2prW3r46rd+wghIw7KnJM2vR3cuKYWgYe2u+7cq2qZ6OnVEbXxMTuT+unhSQOZl1d55HS9CRzp/DUAefBevJdcgchGGwa6grD5tkqQgvcsCjYZlsG+YP3XtfGuM47VShbe+hfYeKhlkL55N/rQ9rYXt7ZKFeTOAE4hwQnYzaz1+IcjiDiuIyS0+dVHNb8A46iH7sYx+L9/bt2xd/F3C4EgpBJxOkE1k2RvK9YEAIGAbpLNx0DNrJQft39+XfBDiuXHMfEs9vwfxFAWA8NkGUlK4rtAwmcnCJ1SrftRT27V7vBCpyYMmB3fEz4OWVu9etYDCK991vA8fuMXrcQ9iY54CoGD9rKvxvptZzeWrk9qexLvlz+Rzy6jkHTQFW1nCUC0VzIHz82y+Rensq9eHcKLgc5b7bvH19+rEv3M+gjVJZ0FMyY0PDA4CbC7BTpxLHyTWU6pfJUBPjPgWacV041gDVvFfOEAiQPG/fL9gZ28XrODkcqYOVAE7vNwF1VCmw0hZUmBpyRSyw8F72M7IhAdZLrE45mLhZquJ62qsE8vz8sCxCWXmvADYDOo91JuZc5UxGBnV5fDMI8px9bwiWKjM6MgtjnIfjZt8Pj99tCha0uda2W2dLgYX3fy0A3OfEcTFVGGJmNBpuR1fPW265JRhLv6dLtmDDdKuiaRv0RR8SxqUeoDoX/4kHv/YA59cT3+vHprsZVjI6CNvArLRYaJq1MHqRTHHeXscBqsl8+Qx6/Zo5hhGsxq+eP5XOnTiVjh/uSi+9fCJNMjf9pwf+BOO9oqJEbGGlUS0VbFO2Xqd3iCyaTEjlVRmB99IIvOugYpJ0RkwwCB1dOTlhOnloDT0MVdnR1U+aY2d68uFnU/feo2nTojlp011r0rzVVGkQhOsBDaNjUMCDvXy+cLNsbpjFCh0wMkF1wCRGNNEXo0gROAEOQQmbb5YZGOxBBIlCfwDhZJ1VJBMjBQXPv/tJiZj/dmWnk6YVIeHiRyty7YBXr1yFerw5JqQJGA1XRzIbTmbOVu6rmQlR0ZeTtEyBE6QTqfvX6dKVpCp9jar82yFyyE7eeksYzNyn343afESanoMrtut0OEE/pzIMLjnwOfn5YxrFngqek5P1DQEjqSXdPjk2vzOvbcH1ksZcOun+BS1Ra8fruwCCYOP7LLOfvo0cPGUoHFtX194P2eRrlBWqryBG+D/PtZvPFBT/KO6jhbFYBFiZHcYqB7nccyPrQLI/RBZsZlOmcrBQ7Kso8/PYLJXNY5bZk/wZ9/XVr36LyoGdqesiKQ1SbiOsMptbG6L6o2mm5ciCyLa4J8LRkSCbq1YMlJ1UJ0RaqiSYzYyM2/Ycs2A3sy05FeTfDVqmP3KliCDCwLYEX4VmUnNu69zpM9hLF6Jgz0sGcM3qdQEIQyfEM+YrB/7ylEQ5U5HPPRwlS7qdAMllqSbPw1LXXA7t/dMMm5BFvDnFlVNpeRwzwLgOatRS6WBrxQvsg9fc+75gjgjeVMGsXrc2/n0RvYX3uWM7zD0kUPD6nz1/rrjfuX56VwgsLl/pSOvWreP9hlKTO7UQPOswkvb0mYoGdzUwILMRd3anRx5+FMfd5em+++4pyl5hTBv4braxj/QSmgf3r+bJ848FAekbz1WgRxY3FiCDA/Ta6bmQ9uw4SlVIO9Vk+MkApH7///7ttP3OjaRrSU8CNEx5DA3wrFJJkhvqvZcCSuVYKyPwroOK6hEeZLRI4+P9aZIGX1XS9YmHvmc0vfDSG+mrNGu6smt/2kA5150fvz3NWz8fXQC5aCZNc6sjiCPDhMbNEFikT8fwrahDl9GCK+bcJTATTJ7VTBpOcpeZeDWv8uEPwylYkTEmVsvCFNSN0rraSawaPUZtgI3eKAedRYMiA5gT2X5U3Zfoqrhi6YpU11IIqQRE2agpOyHGJEjgNUAKCHypyrdngRO8AkxTGU5KrmykZP3Oho0bY9Kzz4YTlX8zKDlhGnwCULDy9DN9XdDEnEvu2ui+ZEKkgP2e5xJuniV2IgcitSE6eebS0LyqzyWYTpihxShjKq5P+npNXE9/fLcOofyxyj4P+b1yUJEDmPsyGMrOeI4eb9GAjHw894PnlxkGx6i760oEDBusWbqbWRT3YXVA+Uo5pwjy+WW2wn9n6t/zLA90xXEVaZc8Dpna9ziysZcB/VsPPZVeffE1GAH8P6Cwr9KxcmisN33k/nvSnfdu5x5Zdr2qI8zQoNOyO6nHuYqURQ6Y3j/lx1GU6d4IsPl4MkuSwY/fCZ0Q51GUntJbAw1A2FsjGJRtM+UlG2BAtBnc6lVrg4GL9twlnUs5o5DfK0+PFCBrogS2Sh1j+a7PX8EwFcfvPnKPmlrYrnKtRj72cqCWj9vrl3U1WYNiKkVhpfeFAkzfH4G16uW+VishmBc4OYZr1q4u7nmuSwhZAW3z8AmZLDmZHj9+lAqtawHiNSIrnErHABV9LAaKNMsoupgZiJv37NhNqmIQZ9QvB2A5f/5s4f3CtjyHBWiTonKpYWZ0MfWZ23br9rjNfeYEQ46njcXGWNw08owPDHZF+evRPefS/teOpn07D6elG9emf/6vfydt2r4aPRfPKtvjMnIfwwTie1Fdw+Ko8qqMwHtoBN59UMEDpxJakyndGTvozfH8cy/RXOslWm9fSMtr8e3fvDCtocZ7wTzoTBTUVdDM1ICk/m5seFm1NzcR8GtwkRwqqMLWVjQTlPM14UExQb8PH/6rXdgfX7gYK7smNBY6Rxow7SqpKLMbc5xhV+2sLJ18VcWfP3eJ0s+edM9H7o1eHP1QsQaz7s6r9Bw4SDMt2AAU/moOnNQMcLGShL50UvWzc2lDbrBwUtSYyMoOhWW6YLrCrEYwqgfG0aNHQ0gq0HA85sxri+/ofGngcbKU5lXrkI2pnLQgesKLQLChVsQJ/goTmqAiVmqcp4HVAOVxRPMwaPc2WpYXluNFb44sjMyrdxX9RXoF0FRiKvJ9nVeWrnbd/tu/3gw6pjMV7s/zNNAaZA02hU150e/CmyImZ67hAF1b/a/N09xOdI+FljalJECKYKb4Dh1DZnICcJb5W5SzDR539gTx8778e7mduO/lQBjOp3zOe0gK3aZqJw+eS3t2H+S6ItSkS6ki09HJgfTzf/2no9vtTHLv0WKb73meEcjsZEoQ8lrqQBrXsaQdySAmAF2MR2FznQFETn14XCFetWGVpZrcB963mUk4f+Fs3BNzoPR1inXsFD8WbAKdbAEW3oOKoqdXfZT/W8Flvt7F2BTlynl8R6geKsYNm/pS4zuDc7B03M+ZmclsUXnljNsoZ9fytSkHOXk8FFZeunA+Un8DjHEN16Kr+0patHBpVIL4bNVzXy/gGfE4OkpVM4sXL6O76864/7egvTpy5FD06jClYRWXrqMzABSOkQJagd8Q6ZD9u/alu2+/Ky3dRE8Vrp+NAd94/bUYZ9Oqes0ILCZNp7GgqEKzpe/FKnRWnrdpJ5/TenQSQ4xHH/fHrJa5MEM68p5NJw6cTDte3ZPOnsHXZPWS9A9/6x+kW+/aCKs5CLtDDxKuaVGt8n1Sge+h4FM51PfnCLzroGK4mokutaarpCIf+tq30zOU6PV0XExtTVXpvru2pnkb8Y5YtIJJqggyY0xyfegMKGRDfNaCoIk0CWBAanLObNIcTNYqxacU4LHavAK9HCtgwIHMhAY4Ywglx3DNVCTVxeQ6CONhSalMxUzypq7263AxPHjgKIzEmbQCh75V69ZEbbrBegp2xLp4A+5sSlAt0RRYqAGRp5+JvsNtOJFeoYdBFuE52ZoP9m/mog0sV1g5teBVsfM7b4RewgnRCdmeHKZnbKNukJX9cLIykAla/Izbb+Fc3Z4NzwxYo/Ct5nyt2PDVEk2PGDMCip+fC1jRhtzfiwn+hlAxB1ZXnE7srnQtkxU8+CqnxiPY8v5bpT9urHrf/OCU5+/9S2YnHJswDuMc67BdzyZRBkk/I+hw7H3JCtlrJYIqqKoIdAQorqG9VqTcZYYiDcUrBy7HzP3nwOz5us2sTcgAwm2VB9acfvJ72R7d7Rhsdr24N73+xh4CEoAUAGRp7o9++qNp8+3r03r8KhoAu3bN7IJdMegvxQF1NqA3U/mWlGbA4P5zaubGOBVMRU5FOE6ZtfFeMTUXqRDuaz+XUw82vTLQti2g1Hg+tvOs7q9yHFmvYrdcgerqNevetE/3W64rEYxkJiizC/43j49j6n7z2GXGzb8rbpzVUrQWL09xZGCSzzufa95u1m6439zJ0996EUKa4pnbNieqxfzc4MBIiJ19ls7QVM9tzSPYe57X1FVghR+AptSC3K6hJ44dTWfOnkq34NKp+dUFOgPXc80FK8MACrcxBEuxDMAy2VJY0mug9dA3vkGZ+RW0VPdG+3Tv11mIwzXHMvZPwFTNRJe1cs3q+Jtlqp2WpVfD4pAiHR+hYoy06fj4tXhWDx84nfa8eDqdIoWzftvG9Iu/+nfSrXeuTf1owv4/9t4Euq6sOvM/mmdLlmzJ8yjPU7nmuYBUESjCFCBNQtKZupvupNPppCGdhCaBJKSZOtD/EEI6DCEQCigSoAIFBVVdUHPZ5aE8z5Zs2RqteZYs/b/fPnfrXT3LQwGLRS/01vKyLb13373n3rP3t/f+9rfLi2kBFoARZ2v2NbsC/y+twA8NKkbREbgoY65nH+kZuvKUNJZTlyHB4E/icJUqlRFg9gM6E7xUXdDPpP3fWxCefOzp8M0vPRha1AGxarFatTTkZ4VUCZcJwecqG0BWgaiUFDkOj4jeHB6kNRkP6+ZQ7zoOiYjVUsB0bCij0NsjAJKQ3kiVWm0agyNi5ZClSTUjQynHDm1+HPc6pSO5DMifRzVNdM9ze0xVc1X9SqvFouKXK6EqDJ4NtoKcB/lR54jTmD+/1v5GSOr4sZNh49YNlm61Wq8ibAzU3v37wubNm5VuhecQtQk8GsZRY5B4P+SzSjIgOh7fYdNOqfErIsOhASaIZDBQ/SrTxCiUYVuRW8B3tWkNeC9dK3HaZSKL7eRLWLDX8MouW1zDR+wtaWfiegKua0A3y5iGvnFfqCUDArgHXGdzyzlbly5FlaToPcKdckTJ+eMsplLpunFRYEkpeIEpS4mLnQ/AIvp0UAFZD0DJ34h0cUzrirCBdDFT4ZG1y2FzP+F8eOstJRkc3NHDTeG4JNcHugd1P8fCgNL1L3vVXeHWO2/Qe3NtdDwOD5DjGQtfF9sHU0PWomaD/+F35lQTzkIsQ8R5KB69p//t6+IZJwcolNvIWEBu5fPeWcExWJ8+lUaY4Gmk0ESTg6m/Pj4d/hGAnZe3HpuMutLz7CX0LuAR0V3F9fH9PI9DUhYto+skV8RHdUJZpkkAjmFzfm2817NkaYCRBjZsRki6/L7QCMmtRooG/Bs/SuUd7MI8ZWTYN9ynHIHu+QJSZI3yVMrA4fO7hjONlnGYL1AyJELl6ZMn1PGxwkpt3EsAEZk3ZLvZz5RS88qLpIpaFdrOtIVvPfzdsOX6zWHT9nXqtjmrNRi1wYP5alc1IA/3SfezSEPk6AopFhBhHRDFg4mJku0IPBmV9YAKZzXIrPXk0fDicyeVubgQ5sxfGn5HwOLu+6/X+ut+a2/kaMLppNaYLhBrsZfE95hKfMWl4l4oOCpC32f2NbsCP0Er8EODijyVLwhXx8VNMOCgyClPGQEEXOjRR9hlTBuhSBoCdGRMiBGfo41+Xn3935MwzPe//FA4efSgoo2CcMMNm8KqNVKklEx2BRtfKcZc9W73qg/c9RcY9exsfCL4KtWOi1V2wOARnSDDizNGPIryRrnGiBv7X99uBlUGCeOWLyOFPPccqVyOSY9i375Dllpdu1ZTS0sEWGR0MagHXjxgTHraVcvV70/pwDQn9ELrgnPh/xAtixSFtEqYCc4E34H6ZL2GIB1RtwjnB0kMnoRF1ZbOH7TaN8fg+viMj2d27gOaAjgzS/sLwACgcFIYXow3EbwP1nLeBO8lRc96LNYIcnOEcioOKAzAKCtjDiglTjTTc5ldrnCH4O/NzjzMdAze450zfCdOybsdbIy0nMMciTTh5JCiRrK5WtdIJ0GbwIU5Lz0LTEc1LkTCdTCyITMUdD1IlMOnMPChnzlZs0bdLNwHxJ88orbMkbXU8sxG4MPPKAVknHoEKA0Np+zeODkPx8Pa8n8+t/uFo2HHk89rNgwzTfJCe+8FyTHXh+03b5ZoWGlYW7/Gno9YasqUWDIpfifBZjIE6TV0sBlBVQKKdb3Oo0jzSTyj4se2DIbuPRkLpNZxtAA2ZLCjHggkz0pzygALc+wCZGQ9TChL18dcHUAFz6UDRKTZARM8XwaQ9AxBqCWjBICBp9PV06kIPk/qn2rB1vH5vBNUWQeyUXY/FGikryH9PPFzjgv/wcpdug+AcPZJkwACAJSMxehIlM1HKhtgc0GZzJ7eLuOzDGjyb6m6OcjgQVJl3g1dQnTdDAqIk3liANuiRRpxjjKt+BucH+UWxLO6JbsdRnNV+thra/mGN79REt5VKn81WmAyIh7EHNmqQhFULdAQh4SSVomI4avFjeK+M5uEfcxzhJ4F10jZilen7EXT6Zbw3JMvhsNHzoRqZbLe/7/+UuBltWyounw0bZnnckKB25iu0zKU4k5zLcU6BkHG7Gt2BX6SVuBHACpQVlRUjBASkYc2KyIukouISnfI23LFciRD2qzn1ar59DM7wzPq5ug40hjKCyeUgl2iiZm1Yf7iueoTl8y0SIhdKkmMaVOPJkRDn49AxMlGxXC5AiGG12SKVXPF4DB6PI4jFzs7Ifm1y0hgRC3Fqpi0DCAixwBYgKH9nM6JqLReZY4SSKBy5MWKOJidQRbAJLXVimegyVQlFdcpOqEujsFEkIooCUMLVwIAMU+lhnZ1hGBs50reFy4FhhujzLlZW59aDn0OAt+5SFNS+R0GDsNO1sfErGSsEMzCsHk5ADCBI3ZeAMcmwwFmIDImkyFLFw2/paAzY7vTPIMrPZAzgYqX8gBzLZ5VssdAz4GXPJxEyfVzrj2aCtt8vslq/Vw75LhRySxbOlzR86RF65E8iRMZw7kJOPJvOmJwuuYYk3vEfSop1eA13QumTA4pM+SgiM+UCHACHJ3LAfDjMzwnTqbk3Flz7g1OgefAJ8bifL70pW+G4wePhv4OyV7J6PdJp2KlMm2vft19YZOGSdGW60TQNGfAU/2+lmkgEH8WswNkojxjkSZtpsmZ8X2x84c19WxFOvMBiENcinXmPPrl3GyUvT5LyfCsUvDzNRxu/ry6qa6X6PRpc4yKlTYWPCFmkr2LOjKU4hQwJMACvYx28ZcQdJujciREW67fS4B8dzlKt8m9JDvk9yT9XPl6kAEB1Pu10e7Ni/NpFwAoFhdLrOVEd2UyIaPCi4ht2UsUKFi2hwm72q9W9hNApesGUNInXgYt4ktXLDewPqR14f4TFRn/RWWLCxqVfq6pNWy6bnNYtopSrDJaetz27dpv3K4KXSfcKFlBOzcykhP6njwFGauX19scEc4nDo4jYwGPS9oXdOhczJfk+nkJ7rWHx771lDJzAiTKfvzRe/4w3HDXBkmpDZl9yp2M3Bdw6aAASmFxVLbNmx2d/lLM0ex7fwwr8EODiok8WkC1ndRXnYOkNp0BylzIddoUvtExbfrSgtCmyOjZJ3eHx7/6WGg/0ah0pTQRFlWEpZLTZtJm9dxaGztsUbsY0xOKYPEP5SIUMhKcn2Pc6uoWmpOFw4DBQVKbzAQGhO+FM2GZDP0xUl2i9z8oVU2cPU6XaG3NmnpxNRZo2M+glT+OHDyumuwpESWXG6iwer1q9xwDQ8jP+NtEg2QsyDhAdqQ1FNJeTO0WqXyyzgDPGUVSEDfn1S40J2ROPCHj8f1Wc4U4KVDBi++h5x7nhVGjVc+iWwEZygIYQwcT9l7UQRVV5ivFDsAhGsRQozNhYCKKMFvK21Uj+b/XwtN18ys9Z5mI+geLiDx6tvo/suVJlwdAgnOZI0VJjPt5gQlEiFg/W1PVxy3DlCOOCCUaVE0T+fFIsB01MMW/WZtIRlUErPWKfBM9k8pYjCvCo0tkzTrUDyG1xlkgBtjkCH0d/GcmaS7+DcewKFO1dcAE73PlUgezOIonnn8x9LVpAqai2Tw9/zv27Awlc4rCG9/8GhFrlX0RMHVSoztPB3ReosoGFPGexRdAkBcOxMo1ifiVl2c8+xF/HzM0XlZw5+uZLKJyuAk8n1Y61LHgBvA35b5mdUVBrKQjCQIvwKpYqX17PnVcvss6S+R8u5WJIAPSoamffdJh4Hmsr19rrZUjI0MCFhcEbCVOpuyBtVbKkXPOvX3d5vh5/uMFXkr09XXx55Xr8Q4gVoN14Dp5llpUQuD54f8M6xrSPuf/dGvhxDsFpiA6j5M61fPA78bEE6ILzNZO+5+s5MFD+y1TSdaip4fSabud3rhay8mWkBmoqZtn00iNYC179+SjT6lMdyZsvW6LAiBmrpRYhwp2TNbPNC8mNd9jpcib2ItBtfayt4e1XiPwg3ROxeKdKOdjc3kOPr8/7HtGM0gujIUuPZ9/8VcfCnfeuymxddH2oBKch+icSjz6idZvtvxxJfs1+7sf/wr80KCC6aCqJsrwxxokrVlkGEDqGtoYepQ+/dq/PBIef+TpMNjcEarymIhZE1ZuXR2qli8KxRpBDlmtWCx5SIHISpeq/DC/Rv38MpKdSceFqScynVDf4waF3vNB1YTNkBInKArGeMXpnBLBQphHpRgyhBgTWuj27dtnP0e4irosM0UKC0ok7dsRDmmo0FIRJAEQGGKcdalKHpZ+RzZcRohR39Vqb8X5NJyOsxYwMjjDJZr5AXAAGLRK0dCmREpRECNpDkpgwiI+RXj8DKNdgQ6G/o2xRk6c73LdhXlKJeeq3EKU6f330RlnDEmf0rM4FDITHmWOqS0OAx71JiJJzlPM6do16X+bN3CF1+UyFZ6mvlomg/OIglsSCJMT4I8TDePwrFJLQcONoExx/uwZAxXDckwQay+qrGZOVZmKUTkn0tfW+pc4V5yTd9oUJdGzOXGLSvVcasgXa4paIjwLqj1exyfNz73i+zgvav8mbqRz5hkBKJYpanQn6ODQAQife37vkXBs/9Fw5ugZyXLPtzk19ZtWh5tu3aY2woJQLaKiZyrSmYP0kqdBhQOKzPpmWlvJVBiQSsi8kf8Rywe8HMBlQEjkaDg5k2eQ5xWBKTJsfJaMhQPScnEA4LlUVlUbEDPuBvuYQMEyBlHvoldO9/FHvxtboCk9cT7a7Ow79gIaEoy85/e33HGngVzXFenqluql9mutMnesS86UoumlD6FndozvonPwshPnxH6w+SACgGhIGLDQnuWeGUdH2U4DCAo2AOPzbEhfFHtD/I5j8dyVCzRBruW+Hzh0UH8LHAkY4eQ7xIcR6SYGNAKrwwIgowqUqirVUaMutRekn1Mzf2649Y5bw3mV6ZhdUppkc0pUVh0WX6dA8z3gQAEsajRTpKtTAlkih7NuwzrXQbWwFwl4sdajPRIWbLoAACAASURBVP3h2O794dDe4+Ho6QvS2CkKH/jwX4a779skkNJrazo6qqwPGjx6jvM0toCs5OxrdgV+klbghwYVOZrLQUbh4qiEZISci7TRGQe2/3hreFokx0ce+kboP90UFsgZrt20PMxbuyAsrFcHhBD9kOrnE0r/4deGR6SCqb+pyRbIEQ8OyomMTIbFi6JokGlQ6AX5CsEbjKPVMHXcUW166p9Etujwe6dDkaUkBSgUDQMO4GNQpjh06IBULxdoo0vWWJH+sNrihgcVtcnBzNN4cJMLNmer+n0iElQj8SsyBjj/48dPWBREahc1PSI7DGvl3DlTxrNCkRLnVySniUFNy0ZbyUKEPowlExQ5pqeIfVIl18s1dveqHq2WOa+to8boLao4t3K1XmK0beqhrp8Ikxdp8xixRqfsDi0+fJnZGGmAMtODeTXQcLWHme/nPF03w6Nprpe20Y72bgOjdQvmy6GdFbhriXLtzE2RA+WaABFINjONkp/xcsIk0snOd2A4HN9la5kMHIuqhEFOcqGeq2JbB36Po2loPGXEPOd8cD+c/OhtuCWal+GCZe6gAZQARF7feewZgYpjIV+cCrERwrnWc+HGu64Pr3n9q6ytmdHnTiSdfg/iyjnIi+ucGWjm/IVpPBj93vlEDkx5XwSQGdVT/6yDDC+P8b5Y+ui3sh7PM9N7B9X+2KOWSkAtoKFF4k0c32TkiexFyiRjwu8gzX774W+EZoE/eEko0xbqmcNJO1hEH8KyRyonVktU7d5777VIvVedTj4HxcTAxA9iD830jDmo4l5x/01rJgGovo7cK7qfupX9gJA6R8ezPSUwwx5Df4apwdwv/gAssCUo5ZarQwgl21w9nwByay3VtofPAyF05bLlpsJJWQL7Yho0tPcqI0H7eV/noLgQ58PPvvZV0rFZbMTi1ma1rGu/8jzWLqxTFnRYmdMSgZExXWuVsrLLQ4Umn0I2R3mTNbuo2Ua9faMWqAyrzNqticbn4FgoY3HydIfWvSh86CN/Eu545XZlS3plT9Q5NBHLL0ZSxlbNvmZX4CdoBX5oUJGnB5zNmy82Mknbs5rW+K8PfTs88q3vhtPHG8PG6gXSmFikIUtVYf7SOg0+Wqmcomr/ijCKi3DopNXHrTZaojIJkaTomdp8qu+qdJCvSX2xdWzAOAtt2riY3zhKGgGjGEnQvtWnmrylchV1YOyIREoVndx6660WuSC9DRP7wIF9Ns2wXhyHglIJB5FFTNKwc+ToJsS8zpWhLFRttFJEM/rGMcQNSsmTNcAwrV5db5E13wfAYHw6ZE0ifx9whWHDcHB+RMuVal/DmAJeOA6/AwxhjFHOxHlxXS2S0zYJ5cRJYmBdcwIio2cmOJYpj8ro8vL5Jt4dEL1W0m0zrcuDbosYxV6FpzntUf1BAIYPMgMgsQYuWU5N3kpdQ+MqQ9Uq2mwQwKJTR+RJ/TFlVT1XfIa1wPFxXayJZQ7kQGw2iSJdBwC5yjwYVyGp4XO+3EMAHUTNSOK7YHMy6P6ApJur9Ymk1qgFEcsekfDHubK+zl/gPuOc+B2OCLD49S89HJpONYWJfokoSYugq1+Tcq9bE17/1tcqAi0QIEwkuYnKUxkF/3cmI5EpLzko8E4UbkLMNsXyIGvj0btnKxxUOMDwn7v6KkDNsxqsI+tqmTLasPXcAdhI+fMsIS9vzl/vK9fvlmsiJ6CC7zx25Gh4+KtflbNEOA5NFvafdFVUEhlj2qfWukLrOgL4E4lyaFTj2dVGfbui+cX62zRWVLLk3lXomUdTJLsclH7oHBhxjwDa/N+Js6bJIR4LHA2es+NqFQV8cC58D+3mQ2odX6GSJsAdjo6RdnV/UeVEzK5LnKc8AVjAS40IlwwV3Cddi2o5f8ibvZoF1C4Z/0KVHToutKnLLArSPaP5Q2tWrQvL1ol8rQACgHNg757Qjzw35GEFI4uWL4ndWsryjI6onCm7QRanQgCrT9kR1GxHxR2Lo+svhAWL6uyedF3QuZ48F3Y9vVvXpCyenvH3f/gD4eWvvtkEAkd0TiVqeQfGXjQu0exrdgV+clbghwYVOXmaZhmkn9AxFr75rWfCN//lm6H56JGwWvoNG1YsDDUbpRmwYInatpbG1LLKHf2KCgb6xXlQ2SGvSvVRpU4BJ/T5E5VXK1tQUCrJbiHxQTkdwEG7yglIeZckLOsx6rTayEhgk5m4qGiAdHmF+sTpU8covrj/YFhQO8/0H0h5GnFTRvms0qWjqm/OV1ZkXN0oJUL/+Yr0cfYVMlC0jNbMFwFTxxoSEIEzQVRLzZRjkRrmOB3IcsvYm0OXobF6ss7RndygSKUIHRHxUArBOeKYYKfjsDCK5WKmk4pmqBjRPLNLorOfiKSzJEODUSSjUqvokRY4DHEkckaDyGfS6XAjNyZdHmaYk4ic9LpFt0nanNLTtb7SoML/7RmUyx0DR4iB91Q2Tq9KGR0cPWuxeNFy47L0KdqcEAkPQMG6jCcETIy8Dz/j2fDMBNwJUwoVaIzlBQZlJVkKgQvv6sD4QjBsl14Ia8j5Ir0+JqcHAZDatJNJeXZwdmSDcE6sMWCRz8VnI4IJ72LA0T34918O7U3t4eKgSmRyoAdPHQ75cwrCez/4p2Hu/Eo56Mip8Hvkzv/StYycCAcQ6UxF5t5qTkUSNadBhf/eszB+HMtUUd83PY+oveHPCHsHcEImDJ2USgEBQFyHshQ2nE5ZPgiJAwIMOK+VKh9ByHzwgS8okj4dSlReGtb1F6iLw8EP5STW3fgdStVbZkSfhY9w4403ho1bNhuBE74F31Gu76yqjJop6fXJLq1xrs4hiVkKApmo50Imh/uIXZhQFgGeB1fNniKjkK/nglIaUt3YCXRe4E6QyeN7RnV9L774Yti8ZVMsFelc5+j52LNrt/FJVkg/QjWP0CYhPBB4Z1eb6cSQYSnl2RIQsbKonosHPvf5MKDresXdd4k/IcCggKe6toamN62/7A+kda3r8tWrQlVdjTpLNA69U104fR0C+SKPalBh9aKlmnciwq9Ka22nT4ZnlbHYv79VBmZeeM+H3h1e+XNS7SxQKWSyQFOUFVipBDL7ml2Bn6QVyBmdHKYTVBsqGYOstjxwdq7aN3L5xZj621V5GJzUuGR6t1WuYJMUyajIC4SmwfzwvUeeDP/6wIOqKx8TAbNCkUFdWF6/ICxasUgRYoz0C0U9H1T71bBSjznahMagV5TCwCDyjvR0z5XGA5vO2g5l4M6pzHHufKP9n4mdOELAgxlEsadNibFT9VBlFzAQOJklyxYn5MqJsHv3bhmJMcsgEBWZs0KnIhHrwWEz8MvqxHIaHG+FNrxP56RUcqFFdVW9VkjQBsIXLZ02M0TOBnDhZQ3aWomQqD1blM2wLWU7SpQyJUrvUeo3Zlai8mCZnI2pYKoMRPRLrZlrMECi9cGpcT2t4nrwORwaYILI2TMfkQA4M1GLzzhhzx0U6XU3yv4QZkfM2Q9nGnPMBCqIslhTjD4AwoWaPNXOmkaVx+gYfE4FaWZq3t2K/lh7pJVRG2R9ipiiKVDBLBXElwrVSmvdNwIVDHsqFrhjBDXHA1x42t0jXv+/ZRjE0zl48GBUN1WU6WCGdeY+z1Hrn/NYfM190itgYtzIcZqNIqfBMawzQG6LaPfkqYbw3e88oZKNRKX6BNZ0jTt3Pheuv2lr+PW3v00kPIa2RXVPBwF+X2YyAu5M079LEzG5f+nyR/r+8pl0xO/fk33MdLaEz4zK4cKjoOOGciHXbFM+TcJaTlHrM6rWxmHpLWxZtz389m+8Q+O8W8Itt2y3mv5w7kB8ZnUfyIpZpkgWxETReB5kK5hj86a3/kJoE5ggYGDmRYtaKcnS0dFkg7+oPdDmLL2SbBBx5bXKzGkpUMYBQNMq8ib3if3Vp3Ipx6YkwzWyN5ukYDuPkqFNAY6TcVmnZmVBIQNXaC9TVtm3b69Uc8vCAonfTQpgnRf5Ok9t8sMolNLSKf4FQHJOSaU6Udp073epFXSr7v92iWudUMtpm+yahh3qGcgB1InfA1kTUiwlk1oFPGjVAJzHlDkdkS0kALH2Xe0BZvacU7v9vufOhhP7paGh4OddH/7D8PLXXi/+hoCUgjKezTFSrQIlBczpmaBd+qJ1h1w0ztS1Bw0/SY5p9lz+312BHPEWBNlpTUIECEOghxCFOJkGZewUZ6guOCGCJOXe3DGhdGUEFPU39YyHJ3YfD499/ouavHcwXBzuDevXLNOIYY0PViRQpZ74AhkM+AlI1rJZAAWWUpazhIVPjxvkOshwGHgmQhqBSiz0djnuTqVJq6ojN4F0NQ6BMgezDDCuVlNVrRInT+Rz3fatYfnSZWYQEYCixNB0pskyF0S4mUjOKIxxhkPS0UFkwzHhQhBZozWBsVyuVkSMEU59RJv32WefNcfO3AEMMDXnSglvedskaWLImnyWn/VJBZBz61R6E8Plc0AKZcww2k2tzbE1TJ8xPQNF3l73xiHX1i4wsMLvjKRnXSmR4c/nXTwp21n4IzlTej1Gy5GAd7lMw1QmImmT8wg7+1HHeXg7I89PPKdIHvTSBetKa6V3VACybFCb3tOpGjIZHETIeKH8SMQMaKS/n7IV6wigKLQJkqU2+pqyBr9zEqQ5s+R7I3CKoKpbxLjYZhvniwB8cGKsqTlDPXNkQnj+eDZ5bxRZo8unSDoiKCbG++kcDyL2Xg2h+r+PP67nslBy8mdDb5ucl+59w+kTYYv0Vl7zxvuU7qblN9b5PRL38/LswtVMx/Tujtj94eUPvyd+jx1U+M89M5F979KOho4prhlgC4eCtUHHgv+7fgqaEjivnHGtt8iDv/Wbvx3aBAruvvvuULukyq5vWByhUgUPlJN4HhCoG5HDZK36dbz1ygS87o1vCEeOHbYSBM8NWQM+62qxtHyiNeI8Ee9ouRKoIBnnAJYsV9wXUdsGO1CricFDSfmRLOAK8Ro4/jllH9mLtcpIwiGJJNQSAYoy3c8GAxeVylwdPHbIwE8UqxuMo+n1fPYo2zqpv2U18efSsdhlz+cb3/Im6dfQXTQUGk5pGqmCoBLxucrLpEejjiWGFGFz4Hgxxr1agQLHg2OBVDjfMaGSEtdBx01nR284KSLwgV2HNQW5Ud1QpeFPPvDn4efecpuGmQ1przCIEc0UHVdrh+DaiL6zSFkW2re9C+xqz9ns72dX4Ee1AiqLKgEMYEC4Sqpt1j9Oi6jJNyNklcghW5+39PYVeTy2Y1/4xhe+Gk49tUeb5WJYsHB+2LhpjQb6aHiSpnaC4HOkbIkxoe+bFwbaeAEy0BM61lT0qRQoqXmi83Oa9bFv9y6bdwH/gO4HWkcxLkRPREvUfjF2CFHhGNCSINKCqLVl6yabCBg7MtR2qs81n2u2CaNEoWNKR2LEYl0/Or5KZQqc53Di9CkDNRhtgAS6EgZk7PvKwzEBDT7L7+guwGkygdKzFXF0cRxFjqMCTFhmROfB56oYSqZ1GMZhypHGrog4hpy14XziELBBOyeMr6fm+R11audLeNbDB1+lHUfaaWRKIrFMkyHxRVAxU3ScPpZnKi77Ph021vtx5NEh8OI5Yt0w1vEaSsx5xBKECmYy3ggU9St65T28GApnLXfKZtHtgVEsk2HPFyCJ6qX8YWw3mYqEP6HINp2p8GucAln6wZEjR2ytWVMyJRhc1tuAgowyL86R+8V98/dZJoD9kOw2j6DJQKGXskuZMASLms80aw6NInZB8Lb25rD5unXhjp+5VWBWrY3lMT3ubaXZmYrse5UNAJwjETtW4qwS/rgjTZM008eeKVMxU9TK9fH8cQ/IzCGQxb7iPvDsAjAgcbrqKwqORTnF4d1/+N7w7FO7wk03bA7161ebMytVZmZEKpCRmyLQlwxlMz6TsgH3vOxlYf3mLebsATDsaYbD8f1kgujOot3TQaE/V1cCFZS9eM4g9rIWBB90/VhGql0iWHL+6G8Y70jnxd98V7HsAWXNqD8Tx8BzPs7ZoZTK81CpeUMn9h8KE/rcmg3rw8BELIdWKcvaJ7XabgGYPG2SJpVUlymTuVSzewAXgOidz2nQnEoaBCwQKgFcTC0esY4SPdsiiy5WBpT15pp71BVidgFgoWef7OzIRIkE+86FZpVC9j13LBzb1yKdteLwzr94Z3jNL75coELnrAwIAoOW4eV+KksxONRrk5QnBDZmX7Mr8ONcgZzxi8MC3ErWq0ZoBop2btj3EIAof0j9Eg5jh9D4d57ZGx554FvhzNNC5Ropvnh9Xbh+2xoRsJYLcdepvi3SlWqpQ9KuH9Ao8gm1a+ao9leOeBNZAdUxUaGskiO2PnUZnWGh92FlMg69uD/sfPY5OZOxUCf0jpEgi0H62nrq9XPEqdh8bHyG+Vg7oTIQGI/9+/ebo1oqFT3mQphjx1lpw3v9HeOGccZN4FwwbC5KAxMcgwP3AW4En6dlkHPHuQNaMFQM9XKyIZu4UVEqBphMxkIxvjk+RtPkvCnbKKI2mWQZGm+p9EiMvwFHtMAZP0L/p0MFIwMHJGplRIAC4c5nVHiHghtfvjMDFi6Veo6OarrOhOsfXC49/oM9hJn+Nq7H9DaStkf4IThjskcQ4BjwBsDIkRPivXZfZBDJallmQ6lcu15mgVgpCCBBnV9/9AxZuQU5bQHSdPTvoMLP37toTOxK5+CTOvm9l2ZoSeQ8KWcRvXI87zIhChyTmBs/iyUeIvFYarugCbGf+vQXpdUggqk6lcjmtXe0hOtu2Bhuu+emsGDpfEuNpzkV2efqjt7vQ7YjtbJAAga5h95O65kP//1Mx50CVldIgfMcRHAZnTkZOkAV68CxRwXk+6XVQDYQvpGoorrWnNB4pDW8910flENVeXHZgrD9xi3qpBJhW+DC5KO5X3L4fp5jSITr52/95V+xCJxjI60P8Zo9yB6BfEu07UDpSs+grxfghZZQzwzCleFZQrOEvzskkMV+nIc2hxw1e8rIpNqvgNwmEYSjwFmxBSM8HxBLGxvO2HkVKutACaThxCk9r50CjFstoGiUvSjR9bUrwzCmkgYaM2RH0aao0GRUGdTwtX/+11BTVSK+xkYBlA4rA9taCwijN4FhzReQqtNzV7dkkWWDGC/Qj4Ku7AfgolDZE9pZmxrPh/bTzeHwC+JYvHg89I7lhj/4s/eFt/7K3SYCl8ecBNvnDKKLKqSTsr8Eh7Ov2RX4ca5AzvBY7yRIF91LlNtGFSGCLShbTMpg9A3nhe+9cCB855tPhf2PPBGKBBiWrq4JS+oXheu2bg7l82DikyIW2lcEjmTuqNjJeeqgKNWGgaERswOKCFSrRI4ZBzukmjm19MYjx8Pe3XuM3U9r5kKlKwdULzzXrMFZMgAdigZ8dgIbhawEnR2bN2+yCAADwXEgaIHy161ZaxGB1/ZxQrHMER0v0z8xYMNyXBiRFnUCeKqbyYUYUxwfP7PBXwIzHMtb+Pi5Rxb8G+EfY77bv3umCIkMLrKISAaJ8+MPx/H6uhtOHBuGBoBUUxNVQonWYqcD5z1TS2gyzIvsQJIp8IdmJkdiHRVJNsHLBPx/ph73q2UuZno4PePhjsnAgQwyDtBVDKskB93WBkFVPBMZ7jaVfQbEscnXc8LaQcy01lHGuNt6RNJkDtkJKyWplJZkJ7wNkSyKja9PnGZ2JJ4GXd4xwLG4715z90ySy2h7NmKqlEDWzsiHMePEMVk3jtMm8ucXHvi6ZSpy1NE0IXBOpuL2u24Mt7/sZsk3l4UqcYqciJhdnmEt06Ahw32Jq+znn15fz6RZCTEBOX6c6QBk+qCy7DXKlEwih4H/kxniuOwxHDGExsqqcpGVBXhlF842N4iDoBJeRW14/7s/GvY8c1gts0xt7Q3rNq4MG6QgGvIBFpRP0YOIZFoD0XK4pP+xFb/wtl+UjkubZRAuCmhwP3ju4T3RGs3a+lpf7nm80nPqc0u4Z0T77Ge+g+sZkqPuU0aC/QywQNWS6+X7KDXyLMpUhEE5df59ePfeUC2btGz18tCgWUA9uufYvQnZGEqXA+oiUU5XGZcLBlLGFSCUlFWGw4c0jPBcW7jjZbeFRZpndE6dJ8MCH5w3cuK0N6Ofg73ELi4U76tu4YKkLV4ZMwC51qu/tzWUzV0oQnmBuCJqpReP5/DuwyKSNkkKHWDxjvCr//5+PZAEHiKGj8rWikDKM6qA0QjMs6/ZFfhxrkCOoq7JXEXBk6qJWtuZDPm4or9z/cPhsMSlvv7go+Hot78fytUFMX+x1A9XVIct29aHJSuWmDBTVWWtOha0CRTRjCrqnFCkUSIhqyIJtIwOq7uhMl896tVWU4xGMC/0K5166PCBcHD/gVCg97PZqTtiFKvl8POU7WhspH1TOvyKRskqYAAwjGQMSFMig804chcDiuOzO22Ggck2y4HzGX5vUZFaxHDy/O6cJHpbFHnhaAAYGzZIbZESi81FiFEThs0ImTJ6ZDRwhBha1yzA4WFE4HhYDT6Zmsk5ktngfZx/v8AS50Jt0yWf+S4Y63wXgITIkNo78t3jckzR8cdIi+jUnZF3dODk/GfUY9MEPY9q3UHx3TgLS58LLNr4bmWleGF4ZkqJ+zHSD+Ll3ufOL3IzYqYCY8y1Gb9C2SGXv4aQxvWS8o5lEV2vAKhrUYyqu4U2RtaJsgefy7XsRBzdbiWEpNzh5+brMNO5xqxCdJi8jwwI2SeOCyCNpaM4J8VJmnFdYtaEV4HWCtKt63142YHPntdz9OUHHlZ9/rzoRgLhundILt997+32p6hcQ9IEKq41U5EGFb7efm/jvY/ttTzTXAPr4uufXocMYMhoGDhA8ff7e7x8AGCPz6Wibj3bkJz5e6PAO+WoSYHrHukodChaP33iXPjIn/1/YbAtTpadFPAdGx9Q+XG9Bmlpbs/cMhEZpVSr1tS8JOPkJcT2js5w+z13adDeFiMtVgtI2HRdXRMEXOxEFJ6LAO5qoCKC76gvwh9fEw8qINrC34Fjge2oU/syXULsWbKfNSLvVulZO3++xZ7X2P0j4rdsIGtx9pgyEpoqW6oZPXNEzj2iAGhA9mvNlvUir6s8BGdHJRbGEjBa3o7dO6hBc8fCpvUbw/Z7bjFt23512Rw6cNAE1iL4UOZRQRf7PSrjSttC2jmLli6JXCPKgowcQFJca14xT22r+r5maf70NveFw3tOabKx1DdHi8LvvfM3wr/9D28UAI+t8RfFfSHBBYGTjO/sa3YFfpwrkDM6rIHRclz5UgK0oVtK4+4/dDx84xuPhscefzqUNWv41tzxsE5aE+vWrJDOhEodIi8iGqUZ4GqHUovogJjJclhoD5gDVeoPsEEqv6yCkoVY+nIKtGce1sbaL1XLcW3YefOrNa5cfd8CJ5XiPSxYtNCM/4UOTQxURNCnjTgkx0/GgEgVg05HSFOTRqPL8ZuDV3bPIt2kswOg4QbUiIHiZjC22GZmKFI+pUmocD0gk5IZAdAALlDTxJhs27rVjNwTTzyhNrqVqpGusO9xboWRv0ydr9hIW0OKtj36nz+v1jIhkNzQQnDBrkjC1MRGnYOPhka5D/BByyHnHksiydyGZAKnXUdChHTHCEPeyZVW82eiZEJQ5MFx4+rGGEfk0TigwjgfigY9qo2qmxlFxuyH73JG3d/nGZA0qPC2RzsvcVdwgIA+SKi8r9tIq9Fxjw73i6gmRr0N+CJtLf6EnEuh3mtAQtFu2imno30/hyudP9fLvUNJFccFT2a+yHn8zLpDVBNPgwq/HiPKIdGuTQEXx8GdAw6ySK0i+H32U18xNVbJqUhISeWPC63hzpfdokmld6h+ru6Pwuk6FdllijSAS6+1X1OaU8G9BFCbA4ZjomvzZ93BRxqY8DM/Zjrrkb7H3AMf9ualCgIEwEuMqqvlLKVIKad6UY62e2AsfOQDfxN2PPp8uNitUpUCEZ5l9GJGxwbDK+67Wx1N3EPSnSoT6V6CNTmXSGaWvRCY+LV//5sqkQ5LURaV3GCZPMBblUoHvm+uBGTT1+VA0Nc2gnjZIzRcFBTYtFGZK4AEGQu4TTyXzk+h1FanwIGMBuvLMwK5k3+TToCI3S3ggO4FBOIzaoHWjg2LFcCMK6PRek6gUtcICOAzXCsdJls3bgr5NXPUNk677mR49NuPmC0hcwGxda7aUaO9JLMqwK+S0RLxtSiHDCsQ6BSYmBQVZFSiV4MDXSoXaW6LMsqt5y+E8ycbpLy5L+zaeVaDFyfC7/63/xp+9e1vDGPiwEkzPoqKzepY/Dh96ex3JSuQMzE6NHlRdeNuOa8XjzaGbz/0nfDCY0+FSc0zqFHGYcmKvLB6w6awbO3qUDZP6cI5MgJCwF2dipikLTExqoddJY2cyUKBElofK5XiVD21hLZIBLyjJO6RI8c00XGXRT0r1E7F4Cy62EvnoWMhyWCVKdCcYIrosAxMgQzBuMhwkti37hCOka/Nj7E703DWyilEvaMiKmFMCpJ0JilWDD9DfGwyosoQF2RI2OQDYuwDCNasX2fZAdpCSX36UC7UMTv0XkopZDXIhjDczCWGMWSlAjcAA5fNLlRaF9ADmOF959S5gsPCMRJV0z+PsYbY19Mda78LFtYaEdUcFPNSQGR6xaFYcQ4I30Wt1CTQk99btIoyRVJn5//OKeDfsXUztty6EyFSMaDB+OSEF8A5MCI+RoKXcjDSxtwBzOWcXxpUOG/DFUQNwDBJUedmEzEF7lg35Izzta7MgWDwmwk6yViTnTGejDo8EBADbGIc050dnAfXn6e1NWdiUHimUkEkjca1lzCavhcgCq/DQRy/g6Vv90sOg/9nShyxXJYDochaJSOY8wgY8HNWA+z+6bNfC93aK8PiHYiKp+ezJ9xy1w0iat6sLF2xHEoUS/JShTu+ay17+L2IPBqIk1FV1Msfftx0KWQa6Ewi/suBg4I2mwAAIABJREFUCl87i/IVWOAUWQuT4IbzU1kXRgc6Ra8Sz6VEui1jheEd/+V/hL7zmpHS1BIGE/U0ukgAijW1c8LNt28XD0COXOJ2ObrPxp8CWNBxpXtL9m+RujB+9tWvUgDREmeJMP1VYANQ4XNhrgVUGLBOXaM/j7Z/AI7af5RuUAKt0p4D8Dc1nbXSC7+39m99HsCLbg0dKdiYFSJdUibp17kukSrokIT1+tWeWoRgmgIqpiDXqt22X+vSL25Nl4aOjQokkUWka61U31sAWFe2Zq5kvc81nJMS6SNh7epV4YZbrlc2o0MLoqzuHGmmDAtMqz2UgQeUixetWCY+joT1dL/bO6QZQhu9zglic9lcTWbV8wj34vzJUyJvNoSdOxQoDReF//yOt4f/9PuvDxdzBdAU2E2OaR9JLGv2NbsCP84VyOnV7jt2vCl8418eDY9/64nQLw5DlSZ7r1qiSZsrJam9dYM5YhQfeUFKMrU90oqkYPUndnMUWR2ckgO9+Z5KPS/C064dO8WNaDUCJiI0OIyKaiF4bRB0AmgRZbBWvzYqUsHoSMBKt1Sz0rJW506GStlMBm0wDE65DJSl2OXYafO0Pncx+2uF9CFnokzZdlJIXp9huNdasbfp3CAqwrhYHXWJBpSpxvn8M8+ZIbGShOYSQMhEkKpABgnj4+zwEbU88iL6BozMrZlnDtNHYmPkTEJa32/jy1X+cFY5LWT07KPZ4CRMv9lXygikI3F/31SKW9GgC/kAXKJRjXoX9N8zxdA+r5AbLMKaxtbUJG0ssOGOxZ2fOW29zzp1LmbSp2mA4SAjzg/JaGJ49MfPOB7gjymvkah7UVmtXsu+RACkcofWk89w3gWmR0HrqLITCZjw7M1MTjH+LENAvZIT8mvMjtz5bufMeGSfdlSmSCqA6wDMMwEAniYpvP7Dp78S+lp7woSUYXlmu/rawp33qfzxiju0Z8pDaaKnkW4pTZcivGTkz0F21sUJtfzc5J1ttgVy7LGjJJ2tSB/D74mXcWbK5sTziIA2rotPRo3CWIA9OBUTKu30CAAOSYq/vGJ++PD7/jacOnAytJ49qcdKoFmPCO2/7KNBlfU2bFkT1m5ZLo0GZegEwscVfJSVVsrhChTnjIhDUKSBZP3hLf/mV+RH4+A82kGR2LdnRoC8lOgeF3uVOXbxvjhJ8VLxMPQhYmulMgHoOOg1KGInNoy9Xqfgg73LHndxMwIN9jQ6Kq0igQOKIJX6MDUGgh1RxpXuCpSAyWShxsk4dMqRGI4+2pcFSCH58mw8/+QLIacsL9z/C/erLKZsg1rdc5VEMZlzPUuAr2INJBxh8JrGFFRV14a1EtobUgmZtmvGIAxLswXwXTV3nt4nQS6dW9vZhrBvx6GwV1oWnX154ff+9L+FX/vt+/Us9ocSukLG9JzosnM0cwkSKyMQRkeZjRJl4Q00z75mV+BHuAI57/nLL06+8OyT4dyJQ6FaD/typeYWL6sLK9euUovUUhvfG/vQY5oYI84kUCOf4Xj0e4xCmQ12im2RgITTpxtNW//ksePqBa+xVH/sR1cvuABKmQSrrNQhaWBTp1SGgLonRoTN73X0kYR5zzWT6mfzW4SepKfZjOQ2eT+sbc6LKIsyB6WKOg15ql+7RmnFZfZ9mB9a56itr5PWxIJlS+zf1ERjurcsLFQmBaVB5naQNeE4GCA35GWq0WKAAA2nG89MlQ/4PWvBq4e+c0XHlHfIZDCNkxc6EyblnWQfflhQ4eTIOCI6tm/yhwxFBC7RmWNI6YH3CJkA0/4tQ+8gIg0qvDU2V6AkO6p2Q+4lD3dY/N+dNJ/hGGQfyAbwb85ncEiAUDchlqz0B10K+Bh6n+lRKGJEwyRzLlEt9HKgwh3hTE7T19bBkB/Do1n+fzlQ4e9xUBEdb3Rg/IF4CKj47Gf+OXSfj2lqHGPvYFe465V3hDvuudXY/kTAM2UqMgBoeiR5OVDBd45qrbyjhmcvzalIAxUHFDM5XAdXGRuSdirxXPw+WplFJc2SwnLxD0bCsZNH5PhHwz8/8Iiu+UJoOXtaJQwRl1UaaVPrNvuWLEOvMhv3vupOTSGWGJwSSoUSbSJrRzdXfpEyPnoAxrSXlyxeFe4Q+OpWdrK6RtLV4iqYUqayW3ArAG7s+Wt9pUGl3ycyB/7sIahmLdxaO4CuBRZ6BuFM2ZTjBEwDJvg/dmHRwsW6HhGKdS4EV1beUICDTgcziCply44dPxI2bVLwpWCETAf2j/2NpD48iAZlgFvONodXak5IzbL5CsTyQ7/0J5pPac4IwoICYrWQzkdF5JRtKJOtEOYXgKsKK+rXqFwpUKfuEcqGBF2cQ1X1PNtbVmpVB9ougZadzx0NXb054Xf+4J3h99/1VrWeqvsNUrHKnYhsUUKm08wyeArWRpSFQQBs9jW7Aj/KFci5ccObJ9UpFhbWFoU16upYvW5ZqF28MOSVzlHHk2R3BSZ4CIna00xinOccRSYoTLJRMXLUxWnPa1C9r10T/nBylBEAEajIoaZnY7wBExfaTXd/UBGOORvaMnU8nDWbBv6FtVmqO8CNp6cqcT6xRVHfq2iQ75jEcSor0CQn36Y2sho5ciaH1iHJS8lAm9y0EaSbYUqJMjBwJvIgYOpciADIfAAAjAGuCJWaOYbOa7x8Jyl0jJcN+1KdtYRUvY7tNW6uGZEd3kuLItEM62bp2ARQeHTpUeSlhv7qtzgTneHkYoTmI7rN6SV8AdL9rGOP6rMYUje2KH8aEVL3Ip2Z8H+700pnCtJnZc9EQiSNDjeqaaZLC1wnY6OxbBzXshiqJRP5x3tJWhr9AFcQ1VrJWVML9o4J53ykeSPT1yvjlC+XqeA8OT+/Vj/fmUCFH/tKoMJArc7znHgz/yhORWdzp2o4cpaKiPuGusM9r7or3H73Lab0WqSynl+Ln9/0a4nnnw0K0k7fzx9Q4ZoeTlxNA6Q03yTNsfDr9WOmgYs/O/F3GXKka6+UKHrOlaRuv6LkGpEFP/7xz4TvPvR0qCyUSFyz2qnpdpDDZehWp5RFLdMgsaw5c4vDnXdpDeZzTxFnovShTizjXVEepBQ2EH7u518XSdXM3BGAMC6HHme6xCAyXglUpLN7l4KxRDOF7GXCLeFYvI9gyPg8Ws8W8SH4N9yqLjgMyXMCkddawCX1be2oyiiQkcCGAJ7InDJHiE6zM2pL3b9nb9ikTCjAA0dvcvty2D0qh/VfUHZO22DFmpWhQIEbPKoxDUx8TLy1+XWyOcpyWDaVmTbYP9lRZtWgC1SuchCKwGR3mSgLeZxpzMwuKldpZULgoFegrEsg57nHd4QXnm7UseaEX/qPvxh+/89+TXZZdlSZiYJ8VIcBjJQExeFgXpOVWa8dtF3dKs2+Y3YFZMt++ZVvmpynGv/6LeuUoZDEtdJ5bBwcP5uKyN6cj4woQkFsUIu8JT/Li0gGQwDJiYFf1BqJRJH0pkRCtL5p29awVBNBEW8CMFDqGEIVUyJPg4wLVsqbFCPM5yKl56wFTMAAkRnKLZ4SdSBBRwHgA9ITnAnOs0nvJW25QFLf9atWm+IlgOBMq85J50f2Yst128xocP5W59WLMe0Np07bgC3qnd5yOKxUM4YVHgegwvUL2NRcr3UiaC0o9QCwuC6imxL9m4wJx8fJExWZo9V3RTAR5xa448829Nf6UKbLIO5MYiYp1v49E+JGknHVDC3ivG1MtDgB051zjFDT9Xgv5TjQSDs/Byd+vs43cD6HZ3UGVWeGW8P7jYypyI0uo1jyiBwFzpUoyuZtJC1w/p2u/Dm9ZBC/NUbiGaP4UkCFn7crs/qsD34+U/kjOuaYqXBQYeWPT34pdDWLGzIuQ63ad4+i9Fe85u5wpzIVTK3NFzB/KaDi0muInAEDpXomXdMjO/uRzk74v9MZpjSwmO6AMzoYaVDBfeQ55VWu0gXzO4qL88N3Hvm+lT8u9gsMqb1cD7+ieU3k1H7ukWhdT1evlRQmLg6FdetXhU23rIucJ5W0IEcyKyQCj1ITgFq8elm46aabbIKp7SORqPleeFTsu8vd0/Tzn34u/f1T4Fm2wkqkAgHOmTGuhfYugQBZNOwWz+NCae2wh73mAtDoELmb9lfImwRWvp/4myCkQ3uKwIh5Rgxbw+4wObhP2Q10OXj1M4NEFmBU/y/T3ssvKAvtAqJPPfpkuO1lW5TFXWRZEc6da86n+yXJiAG+KlQirlcphFlCxg8St2JcdnFco9iLBVImJgq1foOhUW2su5/YG44eaA6tvcPh3/3ub4ff/aNf5ZuVadGzKwCk1bdzukiXmdilL2X2z7Xaptn3/XSvQM7H/uefTKICVyYykVhNxr4noh0WKalMSJiyxoAeYAwUolU4JAwwO4zN2qFBXzh/HDtOHxTPZwdFirTfixlfv0HT/KQc1yemP5uiWxmKHFqp5GnrBGTmC93DsMbpIn9sNX9lDiB3nj1+zLIbCOPwvThrpgJyPjhRAAEbslpdFxAtASZkIkzvIemqILtw9MRxizT4PFK9nCvGpUXRFYZkBbMPZIAAH7zG1BUAgaxc+goxlSkyln7njpbND7DpEYGL3/HzpeomAXx4OyXgzMsm0cBHB2FGMFH0xMG6UXwpj6IbVW+jwyA5qHDFRXdm/H9I9wQHzPWb5oayA25k3eFwbt49EltRY5YoTZRMR/tpjgX/9tJUBhBIBVSOA20KjodDpNziZSxABePlvVRCp0ea0OiAIjtL4et0JVCRyeREkJXOVHhZIJYU4nh17qdHtP63rYuVni/lVABsyVR8+v88EC6c6wx54p5w/QOjPRr69Ipw6x03WlcE5aeZAECmFBOj57RjnP4cZEAFnSoukjYTRyM7E5KdrfD7nHbUzqmI3xmfRdbF27KNCyNOBeWPSqnlfu/7z4UPvOevw7hmnfRdaA6Tyt/DkyrQ89yvvdvR0mHzearVhlkgvsQt994o3lGV1DaV0ZP2DaUt9ibfYR1hApmvf/3rTcAKLg3fC0CHU8Gz59eZXpN0hsJJmun1S99fX+fsZ8CvsRCRKJ1Lg9rn+e46lTDIWPhr6eKlBoYb1I4K+ds7wbxrBmXeY1JsXVKnOTbKGOzQ7Bf0buYvkjaFwMqwnH2xBLQ62qRlIns3NCygdrEgPP3Ec2Hl8lXhlW9+ubKyg9YtxiRma2vVHi3SnjEF4NwoUV8kcLFW3SQ8rwQIQ+ImIWkPgbNIdmpIOikDPQOh5cSx8OLzL4TmpuFw5HB3eMtv/lL4kz9/u75S5Git/8CQWrbzNQhNPIuL4yqPqLw5+5pdgR/lCuR84+GvT5YpQshVanAgKUXQBlYo3gB1xKE+tT7pocWBooTnqUO4EK04ZLG3nf9g5EyVICBtoUlA3zbp33wZi2oNz+G4vIfsxSK19a1euSqUztfcDJsRQt1v2Bw8HQ0F+gP34YQIUThniFKcB2AAljhlFuqX1ao/rlSGASVMOj9OaegP8zsAP52KHqqURly6YrkZ4+MnT1j9dF61xK/0XQCXPBlFlPJwtoAGdP4BIYAD42eIW8HPrdZrIkwI+kB2GrU0J+8hPTlX73eH7IYwOuXYcx/Z+wl/gRR/klHAYV0OVKRr4tk33Q2rdzCYjLmuietwJ0xkPZV5MPJmFIqKkufxepyQ6Y7PMxzuVLLLBumsRdpJeWTrGRg/96g+GaWUrXNCjHfIbHE9RMAle5Mqd7gjdGfnTiHjhKcTM2fKVGSnxdPZl+zI1zMVDiq4pnSmAiIdziBeT4ZT4aDiHz/55dBypk18wySlrsF7r379fVLV3GxgCp7RtXAqZsrExHseu3diJkhgW8+hRf5JO6k/F+nP+78vB8ayQUtmTTKgwkGltYFqaBbcEsSVBvrHw6c+8eWwV+q63W1NAt9RNAv9BzBid3uXlQXy9B/KIBuuqw9bt29UBlTZKLWPss9ZEwAMejR6IsK2bdsUDCwy3QjWyoICZTJcQTZ9jf5vv8fZfJn0c2LZChU/XSzNW02NAJ6U63xPlgjoNKhVlH1dLR5UnwIrzoXR6ZRCeOH4aRmnxMG/+S7sCQEV5RAGpR08eCCckmNfvnyp2QUyN4OaRponMH1Wpdk8dcmdPNmoNeoPd0uvY84SOpLEsRBx9ejhI8Y5oyxTXIKdYW9IIVOBB4P06hYuCmvq11qQh+4FYnvFmj3TOaIgDVG54ipxW86KOHwu7Hn6gDQthsMLB8+Ft/3GG8If/fl/ljotzzbcJhr4RvR+ho7Nynj/KB3q7LFkKx/+1iPaeaptS8WyUNF0uSIKNvqwnjz6pmvFQsap2wbTe3CwHeJLABpsyqDQL73gcc6DiGQCFaNC47QKxrRngTloGN1EfWwIapQQN9mQUJNNelgGxQynohwG9QwqA9CutGOnhJI8ZU9kQ4mDzAgRA0BimQADpRlSmBja1WoDpf7JOGOABQYCYS3OATCDQeE4cCr4PsoZABQfGlYj+W+MeCRn4ggjucuGfekPkTd8CowS5z9fKnyeEneHy+dN7VGf43pYB88a4KQ8ojfwkfjIbGeXTuPO9KBmHGcclNWhaZ8cF5KZkUXF6o78BsmU63oRnKL2y7nBQWHugBtgBxZ+jg6K/LqmR7bJJMqkrZX38Ps0qEiDKshkvNUjbDIVrAkvauuw0X3dMpyAOBwsO/rMdijpTEX2+qWBhX8uuxzAZ7ycwBq5s0mDCjoQPFPhmSZzREmm4vPq/kBRs0ApaNZ7VKDi/je8cgpUmFz1DC2laUeezlRceo0xfR+BadRj4f0zZSqyAYZnXLKPPz3Sz6h6pssfzo+hLJinaBkdmzEpNB4/qTkUjf3hnz//lXB43+5Qni8Sp+Zh9ImYbMJzKpH2doqgKJuQoyxETd3ccJd0O0qr5PTU0knZLV+lLrKCTEJG9IlhfzfdepMFCzy77FPkuvm3ZUX1ygZd2eUPB4PZ+wZQwc8gijqQT5foWFfWkixfkcp02AMCo7kSxbKJtNo/7C/KGjwrCGhhTyiHOIEb0NGsiaJkYOBQNcs+7Xr+mVC/YmVYKV5XU1ODShfqjimpCGdONgmoaHCh2u5rF0uMT11O89TN0dbcHr7y4INhm8TGIK3Smlxbp98ruLLzFbiE31S7YGFYtXadOC5qhVYmo0vlmXG6qHRv6MCDuI40ede5C+H57z0bTh/tlfJnW7j/TW8I7/3Au0PpXO4yY9CY4Ku9O4spZnHAj3gFch564HOSolcErvJCgZjqiNMw72Ce6nho3o+KKMlmJIMAOqe0QaQZAYU0HFTSQGqWNs1uAQ02e5lSl4LA9rOFyxaGxSpJsHmZ8jmqz954y81mSAa0aSdUi3ZhKWrGBdrgajURp6JZKL9LmyqmYzkWmxuAA8ESh855tWvzcWzqnxBH3cENoYsg4KEfRIa/nDkgw9nz1ID5eb+MIe9bKR4G39OpoT6UYNzBES0QMXGOXaqN8l0YEbIZ1p6Z8EzcyE1F+vo+i7oZJJ/iKnjZg/toDnkGUJF2kDM5x/QzgNw1dWGyD5QTIIfSQRGPwaTDmFKm/EH7p42cpw04yWJgtD1qcyJsunzhkaBFfTC99HIQMnUNCajg87zSRFSIomQTAI7m5GTkYeHzb1pKARV+PD9ncwL6fdoZZoOGzBpcuQ8/XQbJdjgzgQp3YJ5W97bGCGAy9xJQAaeCTEVrU2tQ/C0QOqjyR68mlP6snOR2PVflcliZThZ3jNMzCD6OfvqI6ozTzJRvXMjMs0f8nQYX2SBspvWL15Ee/BZBYQRcmbX0TEUx0y6l0EgXQ0V1efjoR/8ufO/RXeGVd94XvvxPn7VImY6O02dOSbxusQjS80xxEhsxpm4GiLh33HNzWLJardtqI8+VbSEIQPejTF0QuepMYE/cfNvNptNi04CNWCwnTKku4VVcCVRc7jmxdZLTnMoSClj4esU9GcEKYM2u3wjOOUYg71aJwUanqzRhpVbZC2wML1dlrZWstsnLQ2bXF3FMCNE5uvZJ7UnaTstUMtl2/WYFQpLp7hvUTI9J63jLLdS5FakcWbpAJY7C8Pyzz5uezs/df78JwnV1q4zEUDER0U3tlRk0aNCo7Fy3eFlYuWadOBsaUTDSHMa71B2lkdKDw+0hT228uXkipLd2h/bzjWHv43vCvv1t4WzbaHjtv3ldePf7f0uKpwB7DXnU+6Rg8yN2KbOH+2lfgZxHvvmQ9l5Uc0SD3to+Vb9jo7NJ+rsvqMTRYan+iyMXlZaMuvyDEqpC8AYRLOqhoq/FgU029a9E7U/9autsCPVS4VywCEnkHClZqlYqlH/brbeb0BUAZlDZDzY9bGZGXgMqAA6QNQES+aO54Yh4FZ06j+3bt1lmYgwRIBHHMIJstijvG7tQIFPRPuX8ggKlbYnMiXrgNwBMcMC818iauk4HG86nKFFJxFKvilxGFDHxGc4RIIOhwch45waRePYr7QAv7wynfyr7fRlnGFO1XKs7OoAO10LGBEIYXEWuB3EpI7MyEVGpZWO4q8RDRIVBYg34GellaxdUaSpH7Wq2ProvGHTEd7gvdG2UaEAcCeoIAKKoFt/jx+IYOE3nU+CIPKvDOcd1jqqO6XR1OlPjo9vTXI20A0lnLGbarJ4pufxGTkSs9PxN12SIDgVAxvk7UTPtsO0+k9NPSlR+33k/E1NPqQ7/pU9/Ve2CrVJUjKOmO/paw2vf9Opwy+03GKcCjpKTVv260td3tefD0/OsvX8/4Nuj7jQgcwDovJQ0QMrmVzi48M+kAQlr4KU8OxYlK31/hSauPvO9HeH3fusdYf3KtZr7URr2nzoTFmg2RkvzOU0X7ggbRCikFNAqETgyfSX6fLlmoNz7up/R8D8p7c6NBOkS7VeksJmRwxqvXrc2LFIrN8+1Pd+QjiF8CxTHLFJmhkVcs7gfPBvjz0E6G2XPnJz9tN+l5PS5No7B317u415xDPYIWYslIrHzb14875Q+eD98Gt63TPwsMrVGsNRnzzedszEEaEIQ5BzeuydUqWRSv77eAhaCs3ydF5o82LxJ7Y+m4w1WGrnpjtvC9jtvDeelKNwn4NHV3GYZsVh+EVEXTRmuRytcPW+BsrJrlOkQD03jCXol660YzxR++Qy2vOOCSlFNzeGZp/eEIwfPhyYRim+7687wwY/+RahZXCJQwuwduCsAL+0HOsxNxIwJw+JCEXzwi9nX7Aq8hBXIeeyRb09ai6acCs6cFB7OAQdr5ES1VfKK3RxCuNKNwMj2qqbXqd7pfI3hBd1jARB28ki5XTLbRzUsrFS1QVpJLeKjLVU8ja3brjN+BZ0BwxbNQF6SVDNTAWVA4E5wDnRZXFQf/IlTJ81Zbtm22bIddJFUqjc+l5YoOUCfx9EssSteHAPHxVjyucrA4FR9oBcGCefKd3C9DYogolpnvjnVdGrU0rBSvOS9USo8Rv1uzKy8QYEy6/WjBBVkG4j8cX7RuKpHPgFcGEtSoAArwA4kWa6FWjWiO61KySIo5N0mOUnnAqfrjseIogJeNlxJgLJWol8VmoXQo2wNnS2TOr4DCTfOGH7e744oClnFejjXznMDEOPfPA9u+NNZDwdIOIt0ZiLb4aaj0Gt9rtPrj4H0836poMIcdyLA5GDD77+Dis99Qt0fbXI6iub5roHxXit/wCNANZXyR7r7Iw0sfP3Sf/s1pjNUMZqOxj2WmVAfjWDNwYKDBD9WOhvi73Mn6u/h51cDFYAim3uistWk6u8nj5wOz3//hfDNr/6rgYe5C5bZOZ3QdNNB2QTryKJ8qsyUtYnr2cwrzQ133nubWiqXCUzoGdbzyWAxQEWRshY8fzVSuFwjYMGzxf4cVgDCswmxM3J/MqDCsyoOVtPPTDozFUFhUjqxwXsRmHl5y/kpnl1Mc28AEFzDuTOnrdThYlnYJLq7ShWQUIrluwEaNggPSXoUd2VvsJFGRNU+OCaSOC3I6zdpdLr4Zn0CFzhr1IPJoDYcPS7mRG648fbbw4iWo1R2qVOE19OHjlp2By5UkcBXiXRPABVDChQYWlah0u6ylfUW3JFJ6Ra4sHZTZXogxvLi+86ePht2iwNz6mirss3qxrv+uvDuD74rrNqAqrECR11TDDggLmvAmXwAdgZux+xAsmu1OrPv8xXI2bnjuUmbECgnwebCAcNZAP0amNAfRumaA7MSQJdFoKjA8SAWq//55MnjJpd8ww3XT3EXhvXgt7S0RXlcAQCcHzwDNCPWqs6IwBRETwwkbHFqt8bE17/hW4C02dRsCh56DAuES9KhZBf8fFDxpGURXgRODQDAdXhtlmjDI22uEwPAZueYRgwVaKpEbAYOiQijGMVOye4yxZTMBMf3UefeKeDO09shrwQqruVRy3acmdR3jPA9Q2C8FhlbDBwGm59TRqrRwDY2f5MU/TzSQ0PDwJKiD4u+ZOjTwlQcF+NTomwFWR/jE+gezFNb3TIpi5ZrHShrWfZH0ZzNUYDcqmeAz3HOxoRPQAciOoCJFrXw0t0BYGPdERDz9XPHmF6TyLmIpY6ZIvj0z2Zay6tF+j8sqPDuDwcmnjZHoMkzFe2SrB7uJ4Wu0k95rmUqVq+VoqRNZI18pHRXi0fT7tyvdg383rkUEcBFUJH+fHaEPsXhSUCwZzTSTjcbVKSPMQWeNWsCfz4ifZHKiuqwf+/h8MJTu5Q6LwxffVBqooq2t23bHo4fPmHy+UTncyRZjwS7dT4pENHEwrBuW314+SvvUQu4CMMibtPBZeU5PaCsD3L4W9XyzfdaYCM7AJmQFuO4fhlQEdcyk/3y9UtnxDLPSvwOfufcFD7voCz7mfI1cfCBaBydIdikEe0T09DRdS3V/3kPtpKM53xlE9gfBiT0+zZ1pPH/hQJLfN/uF14wR719+3bbv73an3y+XVmJcQVX1dLlGBUQKRGwnycS++6dL4Tvf/tRtSf/DD1j9t10yBm/TbZ3WGW/0hcQAAAgAElEQVSXUYGuuSo3rVy52jQt2O9kL+GyjBKEyE6O6eeTyga3NTSGfc8eCccOdYbGlp6wSADvg3/9fql21ihwUtlZ2U1IoeMocOp2IIyVp4mzjFmYfc2uwEtZgRwpT07ysMPYppuCFKZFjomTh38MqOgSuuahpbzAxpmjhxvHXa3BYQcP7Tcxq7VSrrTJnXI6GIIOAZRJpdEKkdDWC0PMoByQOGifrAOgAeEcc0CKtHFMpr6pDYQBZzw231um1D6AgGmgBiQELtjgbDK6RDin+tUr7dyJIIgGLIsgZA8g4bNkO7z8YRwPnKMiBVpWS+T8UM5DkIdJqQsWLLJuErpXZorouB6PAGda8LTxvtoNuZxT4RimZooYjtaaXn7Spx658jvKFowVPyn1UtZ8oYimDZrw2irjMkf12FGVmZh9EIl+UXvAU9twG5gq61NMiRiJHpnLcKuiJiaG0pnhzsv/5n5xPNLU8HC4Z80SEULYivtPRoSfcd5LlgqgJG2szi3xtYkRYgQU6cg6+/uu5HSv5pBJk7uz8VJVJnNBRK1n2q4l01LqUX86UzHFsUiUV3mWT+q5++zHHwg9UkecGIX7IGMuFcOf+/lXSRNlg4FpykNXy1Rcy/U5IDMyqCLIbCDm//c15jtdSTKdWcsGFelnM+2cHVQUF5ZFqWmR+wpV7njskcfD97/7ZLhp2w2mScPgvePHT4SX3XVf2L1jjwUKdHLwGbKD2vA2f2Ku5ga9QTX9smp1dagLxCfXsj4FWvshDTHbqmF+dIJR9uD8yVzmyC5EQJQ9kdX5PbEc6/fHQSj/j/c9SuJ7yc2v30iVsgcO2n0vp/e6AQudDCABIjh2IpKfJyTu12pEcbKDKAeTiYAkraHPkeCpF3aIz65ZvToUCwgcOnBA5cihsGmLMq7aQ2c0O6ZAx+9obtU+nDBblqPMDjZozw4BN3Et7n/zq+1455v1Xn0H50f7PHvVCOF6HivVzbZ81VplkWOJplsZZNWqpb6p6bLS0ijOk0aM7lXbmY7wwnOHw4t7T4dz7T2agbQhfOhj7wvrlLEYnWCGkjJX6k4RlZ1iS1IWmZXxvpr9nv399BXIOXzowCRgAvIRHRuUKyyKFbsYsRYMRw/GQRvMItNk6NWyxUuUcq8WcTMajwMH9tlDTxsVNVKvsxeIHGX1akUipAeNdKTSRyWOXJv6vDYen4fHYO2i2kCUYtigtLCOC4Tw+1xtXk+lk7E3zQO9yEx4KyWiWmx+XoX6PoxqtfrOMSBsbrIsHvW7I4PHwb+5rkqRU+lMIU0OaQzGONES65EmJ6Zr126kLvdgXd3pXfmRxLAB+rhGskj87dGct7px/5BKZs7CGWUrAB+clzHaiVYQMVIUxOf4GWDMWzzhXHCOrBXOnyFGOTLgt9xxp7H5x8cojZRFfgshDPVgZXlK9JzwOn7ilAlascYcB8ExylwG1HQ/i8TL8NZVB2Ju8O14CajIzk" id="384" name="Google Shape;384;g20fef786c6b_0_5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1\Pictures\download.png" id="385" name="Google Shape;385;g20fef786c6b_0_50"/>
          <p:cNvPicPr preferRelativeResize="0"/>
          <p:nvPr/>
        </p:nvPicPr>
        <p:blipFill rotWithShape="1">
          <a:blip r:embed="rId4">
            <a:alphaModFix/>
          </a:blip>
          <a:srcRect b="21974" l="0" r="0" t="12075"/>
          <a:stretch/>
        </p:blipFill>
        <p:spPr>
          <a:xfrm>
            <a:off x="0" y="0"/>
            <a:ext cx="36507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0fef786c6b_0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0fef786c6b_0_50"/>
          <p:cNvSpPr/>
          <p:nvPr/>
        </p:nvSpPr>
        <p:spPr>
          <a:xfrm>
            <a:off x="0" y="0"/>
            <a:ext cx="3650700" cy="5143500"/>
          </a:xfrm>
          <a:prstGeom prst="rect">
            <a:avLst/>
          </a:prstGeom>
          <a:solidFill>
            <a:srgbClr val="002060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20fef786c6b_0_50"/>
          <p:cNvSpPr txBox="1"/>
          <p:nvPr/>
        </p:nvSpPr>
        <p:spPr>
          <a:xfrm>
            <a:off x="3933825" y="1158700"/>
            <a:ext cx="49434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B3B"/>
              </a:buClr>
              <a:buSzPts val="1600"/>
              <a:buChar char="●"/>
            </a:pPr>
            <a:r>
              <a:rPr lang="en-GB" sz="1600">
                <a:solidFill>
                  <a:srgbClr val="000B3B"/>
                </a:solidFill>
                <a:highlight>
                  <a:srgbClr val="FFFFFF"/>
                </a:highlight>
              </a:rPr>
              <a:t>Start planning early – use allowances annually</a:t>
            </a:r>
            <a:br>
              <a:rPr lang="en-GB" sz="1600">
                <a:solidFill>
                  <a:srgbClr val="000B3B"/>
                </a:solidFill>
                <a:highlight>
                  <a:srgbClr val="FFFFFF"/>
                </a:highlight>
              </a:rPr>
            </a:br>
            <a:endParaRPr sz="1600">
              <a:solidFill>
                <a:srgbClr val="000B3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B3B"/>
              </a:buClr>
              <a:buSzPts val="1600"/>
              <a:buChar char="●"/>
            </a:pPr>
            <a:r>
              <a:rPr lang="en-GB" sz="1600">
                <a:solidFill>
                  <a:srgbClr val="000B3B"/>
                </a:solidFill>
                <a:highlight>
                  <a:srgbClr val="FFFFFF"/>
                </a:highlight>
              </a:rPr>
              <a:t>Trusts and insurance protect wealth effectively</a:t>
            </a:r>
            <a:br>
              <a:rPr lang="en-GB" sz="1600">
                <a:solidFill>
                  <a:srgbClr val="000B3B"/>
                </a:solidFill>
                <a:highlight>
                  <a:srgbClr val="FFFFFF"/>
                </a:highlight>
              </a:rPr>
            </a:br>
            <a:endParaRPr sz="1600">
              <a:solidFill>
                <a:srgbClr val="000B3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B3B"/>
              </a:buClr>
              <a:buSzPts val="1600"/>
              <a:buChar char="●"/>
            </a:pPr>
            <a:r>
              <a:rPr lang="en-GB" sz="1600">
                <a:solidFill>
                  <a:srgbClr val="000B3B"/>
                </a:solidFill>
                <a:highlight>
                  <a:srgbClr val="FFFFFF"/>
                </a:highlight>
              </a:rPr>
              <a:t>Keep wealth outside the taxable estate where possible</a:t>
            </a:r>
            <a:br>
              <a:rPr lang="en-GB" sz="1600">
                <a:solidFill>
                  <a:srgbClr val="000B3B"/>
                </a:solidFill>
                <a:highlight>
                  <a:srgbClr val="FFFFFF"/>
                </a:highlight>
              </a:rPr>
            </a:br>
            <a:endParaRPr sz="1600">
              <a:solidFill>
                <a:srgbClr val="000B3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B3B"/>
              </a:buClr>
              <a:buSzPts val="1600"/>
              <a:buChar char="●"/>
            </a:pPr>
            <a:r>
              <a:rPr lang="en-GB" sz="1600">
                <a:solidFill>
                  <a:srgbClr val="000B3B"/>
                </a:solidFill>
                <a:highlight>
                  <a:srgbClr val="FFFFFF"/>
                </a:highlight>
              </a:rPr>
              <a:t>Communicate and educate across generations</a:t>
            </a:r>
            <a:endParaRPr b="1" i="0" sz="66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ryll-schiff-7.jpg" id="394" name="Google Shape;394;g11495ac6704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625" y="0"/>
            <a:ext cx="9209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11495ac6704_0_58"/>
          <p:cNvSpPr/>
          <p:nvPr/>
        </p:nvSpPr>
        <p:spPr>
          <a:xfrm>
            <a:off x="-50" y="2051525"/>
            <a:ext cx="9209100" cy="1425600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11495ac6704_0_58"/>
          <p:cNvSpPr txBox="1"/>
          <p:nvPr>
            <p:ph type="ctrTitle"/>
          </p:nvPr>
        </p:nvSpPr>
        <p:spPr>
          <a:xfrm>
            <a:off x="1637400" y="2402675"/>
            <a:ext cx="586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GB" sz="4100">
                <a:solidFill>
                  <a:schemeClr val="lt1"/>
                </a:solidFill>
              </a:rPr>
              <a:t>ANY QUESTIONS?</a:t>
            </a:r>
            <a:endParaRPr sz="5700"/>
          </a:p>
        </p:txBody>
      </p:sp>
      <p:pic>
        <p:nvPicPr>
          <p:cNvPr id="397" name="Google Shape;397;g11495ac6704_0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2300" y="-28975"/>
            <a:ext cx="3331400" cy="1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11495ac6704_0_58"/>
          <p:cNvSpPr txBox="1"/>
          <p:nvPr/>
        </p:nvSpPr>
        <p:spPr>
          <a:xfrm>
            <a:off x="4984639" y="1564698"/>
            <a:ext cx="45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FCA No.551744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g11495ac6704_0_58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2648025" y="3639950"/>
            <a:ext cx="3739750" cy="13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11495ac6704_0_58"/>
          <p:cNvSpPr txBox="1"/>
          <p:nvPr>
            <p:ph type="ctrTitle"/>
          </p:nvPr>
        </p:nvSpPr>
        <p:spPr>
          <a:xfrm>
            <a:off x="2188700" y="3639950"/>
            <a:ext cx="3228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GB" sz="2900">
                <a:solidFill>
                  <a:srgbClr val="1A2855"/>
                </a:solidFill>
              </a:rPr>
              <a:t>Claire Calder</a:t>
            </a:r>
            <a:endParaRPr sz="4500">
              <a:solidFill>
                <a:srgbClr val="1A2855"/>
              </a:solidFill>
            </a:endParaRPr>
          </a:p>
        </p:txBody>
      </p:sp>
      <p:sp>
        <p:nvSpPr>
          <p:cNvPr id="401" name="Google Shape;401;g11495ac6704_0_58"/>
          <p:cNvSpPr txBox="1"/>
          <p:nvPr>
            <p:ph type="ctrTitle"/>
          </p:nvPr>
        </p:nvSpPr>
        <p:spPr>
          <a:xfrm>
            <a:off x="3311575" y="4110600"/>
            <a:ext cx="322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GB" sz="1900">
                <a:solidFill>
                  <a:srgbClr val="1A2855"/>
                </a:solidFill>
              </a:rPr>
              <a:t>claire.calder@ascotwm.com</a:t>
            </a:r>
            <a:endParaRPr sz="1600">
              <a:solidFill>
                <a:srgbClr val="1A2855"/>
              </a:solidFill>
            </a:endParaRPr>
          </a:p>
        </p:txBody>
      </p:sp>
      <p:sp>
        <p:nvSpPr>
          <p:cNvPr id="402" name="Google Shape;402;g11495ac6704_0_58"/>
          <p:cNvSpPr txBox="1"/>
          <p:nvPr>
            <p:ph type="ctrTitle"/>
          </p:nvPr>
        </p:nvSpPr>
        <p:spPr>
          <a:xfrm>
            <a:off x="3387775" y="4495500"/>
            <a:ext cx="322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GB" sz="1900">
                <a:solidFill>
                  <a:srgbClr val="1A2855"/>
                </a:solidFill>
              </a:rPr>
              <a:t>01344 851 250</a:t>
            </a:r>
            <a:endParaRPr b="1" sz="1600">
              <a:solidFill>
                <a:srgbClr val="1A2855"/>
              </a:solidFill>
            </a:endParaRPr>
          </a:p>
        </p:txBody>
      </p:sp>
      <p:pic>
        <p:nvPicPr>
          <p:cNvPr id="403" name="Google Shape;403;g11495ac6704_0_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6650" y="4535100"/>
            <a:ext cx="299200" cy="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11495ac6704_0_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16650" y="4188463"/>
            <a:ext cx="299200" cy="2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11495ac6704_0_58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362025" y="168050"/>
            <a:ext cx="1864401" cy="15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11495ac6704_0_58"/>
          <p:cNvSpPr txBox="1"/>
          <p:nvPr>
            <p:ph type="ctrTitle"/>
          </p:nvPr>
        </p:nvSpPr>
        <p:spPr>
          <a:xfrm>
            <a:off x="504600" y="288625"/>
            <a:ext cx="1601100" cy="15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Scotch Corner</a:t>
            </a:r>
            <a:endParaRPr sz="1600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London Road</a:t>
            </a:r>
            <a:endParaRPr sz="1600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Sunningdale</a:t>
            </a:r>
            <a:endParaRPr sz="1600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Berkshire</a:t>
            </a:r>
            <a:endParaRPr sz="1600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SL5 0ER</a:t>
            </a:r>
            <a:endParaRPr sz="1600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sz="1500">
              <a:solidFill>
                <a:srgbClr val="1A285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161aad41f7_0_16"/>
          <p:cNvPicPr preferRelativeResize="0"/>
          <p:nvPr/>
        </p:nvPicPr>
        <p:blipFill rotWithShape="1">
          <a:blip r:embed="rId3">
            <a:alphaModFix amt="83000"/>
          </a:blip>
          <a:srcRect b="0" l="0" r="0" t="0"/>
          <a:stretch/>
        </p:blipFill>
        <p:spPr>
          <a:xfrm>
            <a:off x="2533200" y="3655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161aad41f7_0_16"/>
          <p:cNvSpPr txBox="1"/>
          <p:nvPr/>
        </p:nvSpPr>
        <p:spPr>
          <a:xfrm>
            <a:off x="2533200" y="455700"/>
            <a:ext cx="40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Your host:</a:t>
            </a:r>
            <a:endParaRPr b="0" i="0" sz="1800" u="none" cap="none" strike="noStrik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data:image/png;base64,iVBORw0KGgoAAAANSUhEUgAAAhUAAAMgCAYAAACUJJDUAAAgAElEQVR4Xux9B5ydVbX9unXund5bZiYz6RUIoQkIIgooCvpsT0UFFAWRLkhVERQL2NBne/9neXZFUaqEFkgCIYGQ3pMpSab3cvu9/7XOnYuRRzITM8m08/EbJjPz3e87Z5/v3r3O3muv7YhGownYw1rgKFog4Tj8myUSycfW4Tj4xaIJFzyJMJxuL1Y3teHOq7+KzK4Y4nkxfOv7d6KypADxeBy63lDXSo3aYd8xh7+AE+QKh/osj9Szk7rOod7/9WZ//etT76sJsjxwYgQ+bA5ijMO1/0g9D2NpvRwWVIyl5ZgcYzncN6KsNFxQEXM44Y5F4HB78GJDE+669h5k9yTgLHLg3vvvRFlBrgUVk+OxOyKzPJRneSQdyJEAFRMNUGjBLag4Io/9QS9qQcXRt/mkv+OhfBAfyFjD/QCMO11wRRmp8Hjx7PZafP3Ge5Hb54BvSpoBFYXZGRZUTPon8t83wKE8y/8OqEhd/9957XBmlbr+cN9Pw7nmWDlHkccjZbfUHA9l/d/ILkd6fKOxFhZUjIbVJ/k9D/eNuH+kYihT7g8qHl+/Bffd8n3kDTiQOz0H3/zel5Dj9xpQocOmP4aypv37oVpAz/rBHMehvBeOhANi4u9QpzTmz9//fXwkbDbmDTDKA7SgYpQXYDLe/lA+SIeKVAwFBGL8UHdGInB7fXhw9Tp8/4s/NKCiZF4x7vnOrcjyvjGoOBjHwn5QTcanduTn/O+8D0b62ZtooOL1nwcjba+Rfwom3hUtqJh4azrmZ/TvfJi+flLD51RwpxgOwpOWgT8sX4Uf3/0zAyoqj6vAV++7GX6n0/Az9OXkv18Lax6EuGk/qMb8IzamB3i4z/+hPH/DvddESX9YUDH6j74FFaO/BpNuBMP9oDuYYYb7IahIhUCF15eJXz29DP/99V+iIOjA9JOqcfe9t8AzWPlhQcWkewxHbcIj8fwPF1gcyr2G+54aNcMNceM3iloO105jdU7jcVwWVIzHVRvnYz6UD7qh0h9DmUKgAqEA0vxZ+J8nnsXPv/VrAypmnzoDd3/jC3DGWV46yKmwkYqhrGn/frgWGIlnX2MYrrM81PuNV2BxoDTocO10uOtqX/9PC1hQYZ+GI2qBQ/1Q2z/9YD4899OheKOUx1AfggmHC85YGC5PGu5/6HE8fO8f4IEbx529EHffcTUiKjcVS3zw6/XXsx9KR/TxsBd/AwscyntmqOdzqGu9EXdoqPfUaC/aG30mpMaU+ttQdhntOUzk+1tQMZFXdwzMbagPtaEiEYcLKuKsVBeoEFHzuw8+gse/+wC8Dg8Wve0YfOW2KxGOWlAxBh4TO4T9LHAo75mhnOdQ1xqPoGL/zcb/2QQMbkKGsot94I6cBSyoOHK2tVemBYb6UBsuqDjQh8dQu6r9QcW9f/4bnv6vhwyoOPG843H7jZdZUGGf0jFngUN5zwzlPIe61ngFFQdatKOhTTHmHpgxNiALKsbYgky04Qz1oTYcUHEg4KAPkKFARUJpDUYjFKn46m/+jBX/bwm8FMQ67cKTcONVF1tQMdEeuAkwn0N5z1hQ8c8Ft4BibDz8FlSMjXWYsKM4lA/I/Y0wFFgYtsFYJipQIU7FF//nN3j5188ZUHHWB07H1Z/+EDkVccupGLYx7YlHwwKH8p6Z7KDCCl0djSfy0O5hQcWh2cuefYgWOJQPyCMFKpyxqGko9oUf/QLr/7gCHvYDOe+is3HFpe9BJJokg1qi5iEurD39iFlg//fMUKBhqEEM9f4bb+kPW+Ux1IqP/t8tqBj9NZjQIxjqQ22o9MfhGkfpDxfLRh0uL264/2fY/JfVBBXABZeei8s+dgHTH8nupBZUHK6l7etHygIWVPyrJQ+mmnsg0DVSDddGak0n03UsqJhMqz0Kcx1tUKGuHgIVTncarvnOj7Dtb2sMqHjvZe/EJz/6LgsqRuGZsLc8uAUsqPinfYaS4begYuy9myyoGHtrMmFHdCgAY7icigPJdac+jCKJKPwxF/qdblz//R+i4aFViDviuOyzF+HC95+DWIQdTMW7GCxF2z8cfLD+H6lFGsnw9OFea8I+OHZio2aB179nh/u+HO6AhwINQ13HvmeGstDR/7sFFUff5pP2jkcLVOz/QRUlqPDBi17e/Mp7voW2pzYD7jg+eeVFuOC9ZyPOZmMWVEzaR9JOfAgLWFBhH5FDtYAFFYdqMXv+v22BIwEq3mgw/wdUJNzoobLm5750D1qWbmElCHDFTZ/CeeedzkiFBRX/9oLaF054C7zRe3b/aMXhRhoO14A2UnG4Fhz511tQMfI2tVc8gAVGA1Qo1eEKOdDjZfrj1q+hcflWRiaAa+76HM4540SEbfrDPq/WAge0wKG8Z98Q4CescSebBSyomGwrPorzPZQPqMPJ3e6/ezKgIupCfSCIW2/+GsLb2xGMBHDZrZ/Ee845DSHWlNr0xyg+FPbWY9oCh/KetaBiTC/lURucBRVHzdT2RofyAXUgAubrrTjUeZF4BH6XDy/W7cFXrr8LuWE/+vq6ccGV78Wn3nc+QjFWhliipn04rQWsBawFRsQCFlSMiBntRYZjgSMBKoa6b3gQVDy5ZRu+cd09KEQ2gqFenHf5Bbj8fe9AiIOyoGIoK9q/WwtYC1gLDM8CFlQMz072rBGwwGiAioST4lZRJ56rrcX3bvgWnD382RnF+278CD567hkIRdlyzEYqRmB17SUmmwWG03tnstnEzpcKxdEoJQXtYS0wShY4FKDxRkMcinuRSMTgdXvwyNrd+OEt9yAdfvQGBnDlLR/Bu8852xA191fU1D1SjHL7oTlKD4W97YhZYCSFtEZsUPZCE9oCFlRM6OUd+5M70qACiMPjcuPB1dvwo9u+gSxXJvpDQVx120U476wzEY1FXgMVKWtZUDH2nxs7wuFZwIKK4dnJnjVyFrCgYuRsaa/0b1jgcEHFULdUpEKg4g/L1+OnX7wXOZ5shCnbfe0XP4G3nn4KGKmzoGIoI9q/j1sLWFAxbpdu3A7cgopxu3QTY+BHGlTE41GT/vjlU6vwi7u/j1xvDqJI4Ka7L8NpJy6yoGJiPEZ2FgewgAUV9tE42hawoOJoW9ze718scHRARRp++uhz+N23fpIEFdSuuP0bV+KkYxey9blNf9hHcuJawIKKibu2Y3VmFlSM1ZWZJOM68qAibiIV9/91Cf56//8iLy3bgIov3Xs1Fs2bQ05FMv2x/2GlfyfJwzcJpmlBxSRY5DE2RQsqxtiCTLbhHGlQoeoQt9OF+/7wCB772Z9Q4M81oOLOb1+LBTNrCCri/8KpMJ1JbT3UZHsMJ+x8LaiYsEs7ZidmQcWYXZrJMbCjASrY2Bzf/O3f8dQv/4aijDyCioQBFXOnVVlQMTkes0k7SwsqJu3Sj9rELagYNdPbG4+EBYYCJc5EHBG2Jf3Kf/8Ja373GDIzsxFnl9L7vn8LqsqKEaNMt47R7rY4Eraw17AWsBawFhhtC1hQMdorYO9/WBYYClQ4WD4acrvwxR/+Duv++ASysnLg9LsNqKgoKUQ8Hreg4rBWwL7YWsBawFrgnxawoMI+DePaAkOBChfLRwPkVNz8nZ9j81+fMaDCl+PDffffgrKCAlNSaiMV4/oRsIO3FrAWGEMWsKBiDC2GHcqhW2AoUOGGk6DCgc/f+zPseHgFMjIykFmQaUBFUQ7LSy2oOHSj21dYC1gLWAscwAIWVNhHY1xbYChQ4WR2I+h24tp7foT6J1bD7/cjpzjHgIqCrCwLKsb16tvBWwtYC4w1C1hQMdZWxI5nZC0QTxhQcdXdP0DjM2uRluZBQXkR7v3+zcjxp5FTkbydJWqOrNnt1awFrAUmpwUsqJic6z5pZi3NiQG2Nr/8S99B27INBlSUTi3Ht753IzK9XgsqJs2TYCdqLWAtcDQsYEHF0bCyvceoWUCgoo93v+z2e9H5wmb4fF5MmVaJb3738/C7XPyL00YqRm117I2tBawFJpoFLKiYaCtq52MsIGVMHU5HDC0JN268+RvoerkODpIsyheU4wffvBMxTxjuhICFPawFrAWsBawFRsICFlSMhBXtNcacBVKgwkUQ0Rhx4YYvfBV9a/fC6Uqg8thKfO/rdyDqsqBizC2cHZC1gLXAuLaABRXjevns4A9kgRSocLscaAjEcP1NdyO4sRkudxzTTpiB++7+AsIOCyrsE2QtYC1gLTCSFrCgYiStaa81ZiywP6io7QvjuhvvQnRrq4lUzDltDr7xxc+zBwjbnieSnAp7WAtYC1gLWAscvgUsqDh8G9orjEELvJb+IBlzV3eAoOJOYGcna0djWPiWhfjqLdci6rSgYgwunR2StYC1wDi2gAUV43jx7NAPbIF/ggo3tnb04LobvgxPfR/iiRAWn3Mi7rzxc4gw/eGEJWra58hawFrAWmCkLGBBxUhZ0l5nTFlgf1CxsaUD117/JfgbA6wKieCU80/B7dddgQgsqBhTi2YHYy1gLTDuLWBBxbhfQjuBN7LA/qBiXWMrrrnui8hsCfPUKE6/8HTcfPVliMRCcDrd1oDWAtYC1gLWAiNkAQsqRsiQ9jKjawGBCEltp+S21dJcv/N44ni5uw9fuvhW5PayY2moDcdd9Dbc8pnPIt4Tgyvj4CkUK989uutq724tYC0wvixgQcX4Wi872kOwgEBFCG48seJVfP/2+5ARBPoDbTjjw+fijluvBatLEY3b1ueHYFJ7qrWAtYC1wEEtYEGFfUAmrAUUZVi5rQPXfPTT6NjXiWyXHwlXBDFHP26/73Z84D/egVgsZuZvIxIT9jGwE7MWsBY4ihawoOIoGtve6shYIAUIFJnYPw2i33/px3/BL6mmWTF1KnyeLDApgvbanZh11mz86YGfIxZNRiossDgya2Ovai1gLTC5LGBBxeRa7wk524OBim/99m94+Bs/QV5xGaIBIDM3D3s3bsTct83DT372bcRjFlRMyIfCTspawFpgVCxgQcWomN3e9GhYQGCjMRTC/V/+Ntas3gx/wg9/Zga87ig+d/uVOHHRXEQHQYVNfxyNFbH3sBawFpjoFrCgYqKv8CSenykrdbvw9Cub8OVr70ZNTimaW+pxxV3X4D3nnAFXIIqox6Y+JvEjYqduLWAtMMIWsKBihA1qLzc6FjhgSanLg/9e+jz+92u/QrHDx8hEO/7zrs/gPW86FWkRIOY6cO+P1DVHZ0b2rtYC1gLWAuPPAhZUjL81syN+nQX251ToT/pZgEBaFfA48ct/LMNvv/pj5OTkYKC7F3d840acfPJsCnSnmfPsYS1gLWAtYC0wMhawoGJk7GivMooWSIGI1BD2BxUOjwff+d1DeOi7v0FRSSH6u3tw051X4y1vWYRoyMFW6BZUjOLS2VtbC1gLTDALWFAxwRZ0Mk7nQKBCUYj+WAI3f+unaHj6VZgu57E43vPx8/CpSz4Ao3vFrqX2sBawFrAWsBYYGQtYUDEydrRXGaMWGGAf0mu+/B00P7uelR/p6Ovvx/sueSc+cfF7gbDLRirG6LrZYVkLWAuMTwtYUDE+182OehgWUASjm9mN6750L1qe3oCc/Ez09PXho1d9CB9839vhirmNGJY9rAWsBawFrAVGxgIWVIyMHe1VxpAF9q8EaaZOxXW33YveF7fC53ejPxLCR678IP7zg+8AxKnw2C6lY2jp7FCsBawFxrkFLKgY5wtoh49/kebeX6rb6XSihbyJq2/8KvqWb0F+YS6auttwxR2fxoXvOAOJMLuauqwFrQWsBawFrAVGygIWVIyUJe11Rs0C+0cmXg8qHn7hFVzz+a+iuDGEtHQPOgI9+MQNF+HaKz8BZ8iJhFqV2sNawFrAWsBaYEQsYEHFiJjRXmS0LOByutAbHECa3weJYzqibHceiSHh92JzYyMuf/fN6N61Dcj3Ip0cikAIiEfC+Obvv40Lzz4RkQgVsPQ68i9eL9U9FsSvHAkXYglVqEThYPlrQuOUtkZC351wqaSF4ZZwmJIcfnJPIwNwOR1wU+gLEQdiblvdMlrPpr2vtcBktIAFFZNx1SfSnON0nK4EnAQX0XAAPqcXcLnQR8f77Esvsu35VzC3qBCdsT6kJ9J4ng/79tZh7tnz8Mdf/AAR9v5IgYmx2P/DIR4pQUKCwCJFKnUQRBBOmLRPKB6Eh1ocrGMxQEOd3J2kiUTjYTiIN1wxm9+ZSI+7nYu1wFi3gAUVY32F7PgOagFt4h0eB//nZAQiRAFNggpmNIJ0xJt278TnLvsyit0+9AcGkO5IR0ZmNtaseQGX3fRxXH/dpxBhZGMsg4qI5iTQQLlxCYTGNV9Nd9AqYQIIB0KEFPxKeBAJueHxehDVCY4wnBZU2HeQtYC1wFG0gAUVR9HY9lYjbwHt2mOJZLTBSffqJLiIBINwMx2ixMbvHlqK3/7XzxHvBzJc6Yjy3MUnz8W1X7gMeTmMbtARp9IfIz+6w78iuabmSDANIkChw8nwhYNfCcQYeSGAYLQlGu2Dz5fGEz0ID8QMCHG5nYhZca/DXwR7BWsBa4FhW8CCimGbyp44Fi1g1DS1K4/TyVIt083URyQaZakoIxb8/YaOPtxy1S2INgbhdaQhkhjAXffeihMXz0Ag2AOPO31Mgwr1L9FXgpN0u90EC2ayFAYNJ1Mi5Ih4fJkg5uB82JSVGCmN/3ZEmDehbSyoGItPrR2TtcDEtYAFFRN3bSfNzPbv9eEiqIiJWMBD/17WsBd33fYNOOpD8Pv95F/04dZ7bsSpx8xFKMGIxmCkYqwaS3NIHXHqikcJmMSt0O8d/GKsBcFIGl5atQdPP7Mcxy2ajXPfcRwJq0x9JCIEWSRs2sNawFrAWuAoWcCCiqNkaHubI2MBAQqBCBfTHg62MZfD1c9Khbhdbqzc14Trr7odec0uZOVnozO4F1/9rzuxeMZMkhyjcL/GTjgy4zvcqwpESG9DUYlYPMKUho9fHqMDSl0vbNm8Gw8+8ChefmEjdmzdhcqqUnz22ktw4QfORJipnjQSWe1hLWAtYC1wtCxgQcXRsrS9zxGxgCFZMvWh7wZQ8EfjhAU0+POKXftw6833oLiVjtjDUtOMftz27VuxuGY2BniOUgVj+UhxKgQoNC+Hw8v+JcDK1RsZnViLDS/VY++Ojejetxv56RmUIe9HwufCtV++ER+6+F0kb9qS0rG8vnZs1gITzQIWVEy0FZ2E8zGAQqURPOR4U/8WB2HJrlp89/r7kNYXRJy1lonMKO79zu2YMXUqCY5MEagU8wgeFAIn5iHcccQ5tqT6p8anSIpSGMGYE343kZA6pkozw830DSMoYUIkTxqjEsEOJNIyKTnhpXAXsO6VnVj+5HJsIqDobmolj6IJPr6mrDgP5WUFTPH48Mrazajf14urr70F77/urciMkV8SJufEF2GNiBNudm71GjsRdlki5xFcfXtpa4HJZwELKibfmk+4GR8MVDy6dSe+d8O98A+Q2MiKCGdOAvd99w7UVFSYdIIEpI7kkQI5MQIL9V7XzxKnMvpVJJa6XHT04Qj/RH6E10eowQoW/s0pXgidfyjNjd7+ODavr8VzT76IF5euQHPdLgKJCPKyfMgrzcfUaVP5VYnsHB9ycrLQ3RXAE48/j03rd+Ciy67Cx648i4TUNDgCHgIVggtnkICKWhcCMgQk9rAWsBawFhgpC1hQMVKWtNcZNQscDFT8feNW/OCm7yI9kAQVnnwnvvu9L2FKaclRARUxlme4WPap0s9/aYhK4KDginiYMQMuyA0hByIY5vkeinSRNxEYCOHFlxqw4tnnsWLJUrTvbUI6dSkKCtJQNa0YFdUlKC4vQ3llBbzZfla2ML7Bryx/FkLdQTzz+LNYsXQz3nPpJ/CJz34I6QQwbpafBqg46ktPH5y/bag2ag+uvbG1wAS0gAUVE3BRJ9uUDgYq/rpuE350y/3IDEYoCOWCv9iL733/iyguKKJTDTIZkNSpOGKHgxoaJsXC1IvEq8j/YIjC6EwwOAFnXKRLVnSwRNRwJjw+9DLNsfyFTVjy9HJseWYNurubkYj2oqwkE1Onl6NyWgXKq6tQWFqGvFwvwtE4FTTj6OzuRE62D1mZGYgMBPkVwquvrsMDv96It5x7Lq68/T+Qk0mAQ4EsB1MuA864JXIesYW3F7YWmJwWsKBicq77hJr1wUDFH1e9iv/+4o+RGSZPgVoP2WXp+P4Pv4z8rDxKRx15UJHiUGiM4nikRKsSRBj6dzTUz5REJmFFGlo6g3h19VY8+8hyvPL8WnQ1d8LraUZZRQFmLajBjAXVKJ9ajuz8AnjT0imC5UV/qBs+V5rR4GjeuwftHU0oIr9i2uzp6O7tx0BvELvWb8EvfvYYFp/xDlx3xyXkX6QhNJCgvoWiJ5bIOaHeDHYy1gKjbAELKkZ5AeztD98CBwMVv3xuJX5518+QQ35CmP4zryob97OkNNufTW5BiJyKIxv+V08Sw5+g806Vhcb5CymBOshniFJWvKsngjUrNmHpY89h4+q16Gzai+x0B6qmFGLaCRWYUlWJKdNqkJ2XD1WIJgiQGPcgHYJVLkxjuONu9LX38LsKYYJobm2ENysdRWWlBBs+tLRvwY4NDfjlfz2LOYtOwN0/uhWF+WlwB8iv8NourYf/BNorWAtYC6QsYEGFfRbGvQUOBip+uuQ5/Oaen6OAaY4wUwSFNXkGVKR7qKRJUMHe50d2/pK6ZIWFAAVYAeKiGJXceJQ/9jPN8fTzG/H840/jleeWwTUQQEGOFzmFbsw4phILF89FekEpyZd57OfB6EKIWhUkcPrZ20MFI3G2Jg3wauFADIV5hYxStCIUZOO0zHS0tbYjKysHWbmZJqrRtG8H2mrb8LMfP4HiGTX41v23orww34zNHtYC1gLWAiNlAQsqRsqS9jqjZoGDgYofPf4Mfv/NX6PY5UWIDrloWr4BFWlO9sk4CqBCZExTSspOJCmdicaWAax4YS1WrlyLTY+8QG2JVjp/F2YvrMScedNROWMqCsrLkUb5bQe8CAT6eIEI0n1uRiJi6CP4cLCaIz0zF7maBkW+Qop+eJ1oqN/NxmpRZKVlYO9uRjwqSpCfmcmKEie6ezqwb1cjfv2zh5BTWYmv/IxVMNm5o7Zu9sbWAtYCE88CFlRMvDWdVDNKAQp9T8l1G0VNenIpat77l0ex5Ae/o35DDqIkMk4/dRa+/rXbCCqoF6Fun0OUlCpNIXls8R+SAlva2UuESmWhvAb/zcyK0ZxQSsJJeWzTRpRggIUWcKkLGBW2KEeBuvY+LF26Fk+zyVnd6g2Id/aiap4TM+fNwrQ5M1BRU4nconyjDBoj+TJGNU2VnapLqYMaG6YPCO+RluaHPyODDcR8nIcDvT39pmokMzuLXUqDjFI0IxwMmH93dXegomIaX5PBLxfqG+rQtq8Df/rNP1hJUoybCSwWVuURmLgY9XAgjdodLoeHImLsoZJgh1TOyh7WAtYC1gLDtYAFFcO1lD1vTFrgjUCFnG+KGHnXrx/AMz96AJmZOYj39WDOmfPxtbtvobOMsUOpIMHBdRoMsZIEz1R79KSwVhJURKXaSWfvlrBENGS6okZZvRFWiWisH5meOPqc2ajb141Vz2/B8kefx9YXV8AV7cCsuRWYtmA6Zi5cgMKSQmTlME3h9yJCJDIwMAAPAVGGL4PVIGxlTlAhoCTJbp+P7dsJKILsxNre3o6G3bvQ2NxKwJCGRYsWoZjX6unp4le3uU5ooIfn9aKmZibSqWsR6O9CR1s3eRsD+O3/Pki9iyzc/YvvoLomB95gFDFGQBKOAHxM1UTjvL9Nj4zJ594OylpgrFrAgoqxujJ2XMO2gCIGOpI9MpKKlSlQccf//A7L/vvv5BfkwtHfiwVvX4Q7v3QDIwhszsUQg15zsEO6DyoJdbupSsnbSJNKgQiVg+q2jugAd/TqO+Ij1FCJKP/HzX2A5zT2t+Opv63B2uWvEEyshYdRgNlzSjHv+OmomFWOnIJ8uNOyGUVh91TTvpxlpby4l47dxy6rxDMkchL2MIqgZmhp/F0gEMDehgbs3Lkdzc3N6O/vR1YGq0dCUeTl5WHxSYsxheWm3b1d2LtvH8mbYfT1hdEfDFHfIpeVIQRX0Qia93Wiq60Xf/vfh9EeysEtX78Nbzq1klmWAaZWfEbDwpdIs11Oh/0U2hOtBawFZAELKuxzMO4tkAIVqWiC+ZlpAQGGW370v1j168e5u882oGLR+SfijluvpWJlhPyEf0YgDmQEl4tln0xFCCnwiobTAKY0BCrUgtxFbkaEYlKKaMArxYkEWlv78ezja/H4X5ahfvOrYB8zzJ5ViHknzkbl3Nnw5xeZ7qFq0x4nKEmBIUUkDMhhXsZPiW79LKluzae/t8eAidraWrS1NCNGFU7TwZSpkrbmFqKdOHJzc1FMUa/ZC+ejYlo1BpgS6dizGwMBKnY63AQgvfD5XYxaTCXR0429e5vR092L33z779jTmsAd99+Ic94+k/PhfN0ZjKgwf0M72sNawFrAWmC4FrCgYriWsueNSQsQF5iGYgYhGy5Dsr+GnGGCP19330+w6YGlyGAlhHOgFye953TcdMNn4RZfQSWZg1GOA01O14ywJ4eTaQ6PR0jCtC1jNESVGHTWUT/TFm4Eecvde7uxce1u6kw8iV2rViOTqYP5J01D9fwaTOVXdl4uPHEvUy/kW0g9M8byD47dxRRHgkBC3w1fglEJr5eiVqzuiIUi2LVrF3Zu347uzg6CASe1KyiYpYgMIw4Bgov+vj6CJEp6s22pUjoz5s3BopNPRkFJMYFBH0FOO1raOpHO8tPO7i7k5eSgpITlprzHnpYWRLva8Of7H8KO2iC+8OPbcOZZs+GNOBBkdMYrTog9rAWsBawFhmkBCyqGaSh72ti0gECFggQGVEj6mi5fvzPqCwQWV3/9R9jFCqw/8MMAACAASURBVIsslmUKVJz6/rfgmisvYd9wEiophT145gEnJ50JqWAqEiHCZpROVkDDQylt9emI8J7bd7Xg8UdW4MUnX8JAcwfLQoHp8ylYdTz1JaZXIz2DYlUepiiYgohG+pneIJBglCHGclMXuRNe9vxQVCKNfAmntCsIeDo7O7GP6Yvdm7dQUbPbVHSIS+ElsBGfQueId6GQSYx/6yOwUPQiwTkLaEi6+6y3vg25hRmGWzHAipGOjg4ZBb29vQZgFBeVMmriR3tTPSJNbfj9Tx7H5n1x3Pa9W3H22xYQeCVtaQ9rAWsBa4HhWsCCiuFayp43Ji2wP6jQrl8/p0CFvl97z49Q+8Sq1yIVZ/3n23HFpz+KGB18gk55CEqFccIGqjDtoeiCm3wDlmJQDwJobQvgV398BKueeBZdO7ajhlUUs46rwNRjpqNqxgLk507BQKIL7hBBCB20w0VNCW8YIUp3u8hXIHOC40o34EARChev29LShvraXYaE2c1qlXBfr1HiFFEzJCDEQ1UfAjaKZLjZU0SgQSDFdD1lyqO7q9dEVqZMqcSbzzkLU1hW2tLSaCpBguyB4iE3Y8+ePfz7FN7fj7z0fOxt340u3vvxX63Eqq178Pl7rsN/vvssy6kYk0+9HZS1wNi1gAUVY3dt7MiGYYEDgYoYAQUlp3DNXT9A3ZLVLMHMMpGKcz52HkHFxxAfZqRCJZ2mbSirIVTWKW5C7e4O/PWBJ/HnBx5Bxt5WlM0owoI3zcKcY6ehpLTUpDkUJekZ6IM3yohGGkEJG4Yp4uHiz35GJnwZlNZOZ+kogYTP6ydPogXbN29Hf3cPKqiEWVxUgL6eXqx+abmxAjGJARbJclX27SCQ6CHgcDHakUkdCjcFsRTBMACEnIi6XXVobW7DcWeciXeefzZKy/JYnhoy5E5FPlQtomhIrrcYniLCm5xsBPr60bWvCUt+8xReXLkNV9xzCy764FuGsQr2FGsBawFrgaQFLKiwT8L4toCIk9zpu6JMRZAm6WB6wMnwv5MEyjb+/Lk7vo2Ox15GBvthxNCPCz7+TnzyovcbLkOEBExPnE7fze6ejCLEpVkR9XL3r/IOyVUxAhBmx1C2HxdI2b6zCw+Tn/HInx5GX2s9ZbSzcfxZczD/mIWoqp7K1uVMp4iDwUoO8RtEusyi89YREaCgw8/Iyib50v8aATJC8uSmTZsMACgnICkj1yEYHEBL0z50dXUhOtBvOBERqmm6KeCVmZ1jSka7WN2hVEkauRi6XpTpGX96piGNdrS1o4NkzgyfH8GObkw/bgHOfv+72ICMnVkZYukjN0MlpwJkIaZCnFTrLCgpgdeXhoG+AGq378ZTDz2NjWs249N3fhkf/vDbOR+WyFLrIsIqE5eHHV9NBIdRGyM/Pph/0gfKIK/lX/gt4/sJs6O3FrAWOAQLWFBxCMayp449C0iOKs7dvpvqUgIV8LAEk70xBCqaqUJ5+Re+BtfqBkQp/NTZ3YJLrvs4Lv7we6nXQC0IVlY4XXwNyZPMSDA9QUzhDqGX4MNJMJGDDPR7I3SyXXjkt8/jHxTSCvTWYta8Qhx/8jGYOWc2SqdPTVZv0DQCEiJ1uvizEaZS+3KSOeVgFU1QRYfEtJTm6GbVhSo5andtY6lnAaqrp5lS2FYKV2Xl5qBIkQryJOq3bEFDw160MzXR1dlneBX5RYW8PpuJSWkzzPkTVwUYeQnx3kqJ6N4iY06fXmOiIH958AHMnDsH5134TkPeVOXK3tp6AgyKW3kdaOvogotjq6ioMGPoJIjpaunFEyScrnxpFy6//jJ87DMfUKEJDaTUjWxF8ESiqJPt5FMAQk/H6wHGUETYsfdE2RFZC1gLHI4FLKg4HOvZ1466BV4DFXESHKmtkKBUtZONNVyssGhkuP/ym+5CeNl2uLOzGakI4eLrPoEPvOtsBEhcTM/00+nTsWrLTk+rFuIeNufyKFVBx7u5sxtP/WEVHvvrn1mauQ0nsUvo8dSYqJ49DflTqpEg+TLuDBpHrtSDyJY5vI9SJhFyNjyMLDjIWcjm71xMmyRIqAz09mHLps1o3LMXGf50zJoz06RpRKL0MrIwbeY0E9HYx6ZiSnGwDhTbt+0kz6Ke53QZAFJczJQFIzJ9jGK4Ex4T6ejvHTA6FVLVVPdRzW32nDkoqixHx94m/OPBhzBnwXyccvaZbJtewQQK0N7YjNb2Ro4v13A4lBLJZN+QDKaKuqn22bivHU//6SmsWFOLS6/5DC677kJmgSiMhUyocMXl62FahuRStWwfVBi1IGLU3xJ2ANYCo2oBCypG1fz25odvAfIVFKkgChCRMsYMhIvgQG3B94QHcMWNdyGxohZu8hwGoj24+OqP4SPvO49VGCGzKxeYcEhoilEOAQodqzfU4uG/PoP1z61FNysjZi8sw6KTqlE1swq5BVVIS8/hPWNMc/RRDjuMMCMEqqZQiaaAgMSr8ungjc5EegY5DhEECWK2bd2MzRs2IpdOe9bMmcaJd1HxMp1pi5LyMhNhMATNnh4WpwQYqeg16ZMBRiy2kW+xc/tOE03QV4RCWX0EHCwwxa7tO0wHc0UvfOl+5JcUoKSiFAsWLjSRki4qbooo+vDfH0LZ1Eqc8ba3obRiiqkg6WCr9Ajbt2qMne1tyM3PMSWtbm86+gdCGGjpYGXLS3jm2Zdx0WUfwhXXXcx0keTIo/ASeEWYftlfIl32e/3Ph7/G9grWAtYC48UCFlSMl5Wy4zyABdQPg7wCdhsVqIjS4bmllElQsTvQg89e91X41zYhziqLvnAHPnvbZ/Af572FaQo6ZBIvATpQRhoSBATralvxm189ghUPPoH0eDcqazJx+ilzCCbmIJf9MxwEE3G3Kj/6SWrsYIPPCHLSswyXQjwKpQLy8/MNwEjKedPp9oeofrkTGzduJIjwYNasWeb3vb3dJpVRNEVgIh2hAPt0kEMRUPknha70XfQEvcbLyEXzvhZznYK8AhSwu2iETl0Rkt5uciB27mKzMb+JYpSUFSOvmP1D2Hwsh8CmurqaIld7CX6C7J8WxxOPPsZqkCqc/NYzUMAohpPj7iLvopM6FlmZBDWdraYle/ZgZ9Qeghv0tuEff3gaTz6xE++99CJ87vYPsecI1T/Dfs45OU9FKPQlQJFSKU0pm9pH11rAWmDyWMCCismz1hN0poOggoqXMepIROjkvKYkxIPtfZ244cb74FhVB0cuSYuJHnzq85fg3SyzVPMvt7Qm6BPXb2vFX/60FCvJIXCEmzBjQTGOOXkBZs2YCU9OGisqWF3h8bPLKaMH/Z3kFTAyQXntjLR8kjsDpuIiPUstxk3LUONUpQUhZ77t5XWGlFlaWoxMVlh0kZjpIYCpoEPPYlokxGtJaruvm1EPAgtpTYRI1FT6RBSGGMWsjC4GyajdBB2qANH9xOFQyiXMfh2q6Mghh6KwsNCkP0QyVfomJycLFeVTkMt0SVtHOxrrGlCSmYfnnl0Kb1YWTnrbmZhSVMLpxCn/HWKkopXzTKCts81IkxfydaF0NjAjOOtt6MTSpzbh8WfX46wLz8W1N1yM0nyKcPFGrzVXGwRSFlRM0LeanZa1wDAsYEHFMIxkTxnLFmA3TylkE0RIQjvsjBlQ4aB+w5budlx11dfg39AIRz5FoKLduOr2q/Gut5+OIDmO9XWt+NlvHkbdqpVIdO/F/OOrsZBgorSiHO70XDpmEivJ0WBiBX1dneyvEUI+d/ASq1KfDo+X+hKMVIgzITARJ5cjxsE01NVj3ZpXsad+L45ZMMukE8KMCKi6oqqmGnmMZihNIk7EAEGGQIWqKgQY6KKRke4jYAiQoNmg/IIheCq10tHZblIqRUVFpt15Eys8+sn7cPNv+YVFBmgkyKJUxMDHeym9ksYmZQUEDvmFBUYkq2F3LXIys7Fi2XKTbjnp9FOZ0ik0lSVdPZ3UsWAZLKtd2ltaeTUnMvJZ/urO4+/7CXq68NSjK/HAH5fjfR/6IC6/7kPIL8gwIEcaGYpMpKIV+zd6G8tPjx2btYC1wMhawIKKkbWnvdpRt8D/BRUiXgpUbGIo/9prvobMza0YcLPLpyeC2+69E9VFU/D/fvJbPP3kCsz0xzDzhNmYwa+isgKjZ+FXxIGVIwnyLmIRL6MTXdSUcDGtQTBB0OBlRUVONlUyyZ2Is3rCRCaoL7GvYR/q6bSb6/YZzQdVf6QXZ6CyshIzZsww0YR+ggVVdagxmCINinqoYoRSmEk+BAGHIgydLBtVdcj2VzcmUwq0q5x2FdMZpSw9VbpFktv7autY4ulFdn4u1T3jpgJFIKWQfUBKi0vgYEojg6AkPzcP6Yxi9IWDLF9tRoE3EyufWgoQFJx+2pvZ3KzQNBEboJZHZ0cbgQQrV1hemhhIIL28BCESQyPs8hppasYrK1bjF79agnMvuBxf+c6HDTgR2NGRSvukohWWuHnU3xD2htYCo2oBCypG1fz25kNZQHoIJjfPkL5poGV6bkgEis28JHUd8Ri17XA0mYZIMGIRYpmlmyzC7fUNuOpTJGqS/3DMwumYs+gY7NvdhLVPLUM6m3+ddObxqF48i2H+IuMYUzvuUJCOXn03dB8yNuQw1aXUwwiF+BI+f8bg75iSYJXE7l07sad2J7kJbOylziB8XZxAQ2ChuakT5573dsxbsADNrU3G4YdDAeP8YxEqYpIc6stIRymJmh5GFzJYeqqoRAvFsFSh0bCrHo88yC6rrMqYM2cWSqaUop1RkyCFtTJJAg31hRhx2cNmYkzFMFKi6EeE4GDGrGmYzq9AoNfoeCh9k5HN6hBeX6zO1uYmdj11Y8PylxGiWU84480om1JOOXASTyXp3dWBGKtgQkzLuMjP0BhlnyDJm51NHVj13Epqdvwdi079MG760icxY24pUyHMJZEQ6iTvRDyXMIGSd7BrbKrBm+mXxvPCBFOapxEXs4e1gLXAhLGABRUTZikn5kS0003teuWsUy3NNVulGlzkK7DfqPnyUqvCzUZY6kkeTAc2dNTit/f+DTVFeSQg9GLN2le5+w7jtONPwvwT5sJXTFVLIhKlCdTTQymJAJ2mDoEHtSEXW1KOWA7QRSKmyJUaj5y+pK4b65vQ0txILkTIRDKUJlBjsBidq8bb1tZh+BbV02pQVkb+AgmWIYIKRSvKpL7JluwCNTonRCCj+8jpirSp+yvasfzZ5wyfIp/RiCAjDXlMZahdeg9/l6DoVzOrO5r2NVP8Kh3l5eWYPXcW9SjyCbDiPIciV7SHUkSqklEnU83NQ9EJRUJENF22bJkZ71nnvM0IZMXV7IzAQg3MNJ7uvm5GMeImkiIFTxoLbSw33bx+Ex78zRIUTJuOm795OxYvno5YfzfSWWob49jjnhgJtER85v7J1IjmJnDioA3DAlXJdq/2sBawFpggFrCgYoIs5ESdhna2yYhBUgtB4lFygMn8PTfhFKeKM1qRpvpGOq4oyZgOOuIQhateWF2HlU/8DY07tzIq0I+Zs2dh0aJTDCchSH2JqI+75C4SIgkCeljGKX5nplqkD2ouyPlJwVKOVcCDG3eCgQG2IN+D3bt3G2DhCidYhUF5bKlp8lBKw0eFSjlm09PD7zMlokbDIp9S2Ry0gMUcakjk8dqFFWXmdSpL1TmalwBHmJEMI7vNe27csAE7t2yjmNV0lFayXwejBgI2QQp4NbPteUc70yBsPlZeWYW3vu0sNhQLkL9BZVDaJMefZcCPJLkFJNIzM0yfEXEwFC3ZVb8bOVTKXLNiJfopoPWWd56LovJSQ2QN9fajmaRNzb2HfUg0NmlhUL6L6Z5e9FEbY92Tq/CXJ15E8fSZuP2rn8cJx8+Ak+dFaBMPBccCA1HzetnURJa4lpp/CjxN1OfWzstaYLJawIKKybry42TeCo+btAadcSQWfq1DaGr4qnj0+ln1EesF/0qUkYutG/di6aNPoXbTFhIpA5g3fxZm8cvDslIHCYlq5aEKi1gixPB8WlIFk6BAaQ2Vaepe2tGb6ERaOtMEyc6gdbt3YQdbkHdSBlvjkqNMo6MOU8EzyNSDxKnkdAUE0kjiLCrIh49pCznTCCMhAgs9TCco1XH66acnu4WS56D7K0oip63fqbW5yJ2bN28mNyKbPI06NO3Zh4XUnTA9RdTzg1EHk/7gbn93XS3aWRK6+KQTUUUVTYmApTGSofEV5ZfQsfcRBFCam8BAQCIrM4fFMdTSyC9Ef4QlrGxAFuzswSur16CYfUdqGOmomTaNGI3lpixvDZEHEiMxVZ1SNU6NzUdtjS5KfQfbgljxzHJGU15BRkklbr/3yzjmhGq4WCnjY5+TBDkn6vCqOWp+AhgCiPrZTfCnFvL2sBawFpg4FrCgYuKs5YSciYPh9oQpq1SuniF1RgDkkOT45aw91KOIMkgRYP5+6+YGPPvoCuxavxFFhW4cd/w0ajJQRjvdQ3Dg5u5fpEhWiBA4xKUxQUVLN0mOCYbg5SzTJG89KFolIGN26L0B7OVOv5adQztYcinHqpC9gImAhrgeEaVhXGmszugxUYQICZ6lpXmYScfcx1SH7quxyqHvJdHxrLPOQjk7hBqyJtMm4kLo31HOS8qaurfKQ1UqumfnDhPRkAKnuot2E3T4eY8oS08lxe0iAAmoZSrBRg2jBf4Mn2l/7mMqJotlow6KY+VkMxdE593SvJfpmDZ4SDBVKiSPPAyJbinKsWzpMhFT0MN0jZqiLTzlBGQzhZJOkmcPG5AFpe5JkCE76foqhxVvYoCRm05Gbjau3IglS9bAX1KO6+64BmeeuZh8EfFPkzLlLoZ5ZHdFWNQ2PhV9Gqr1/IR8qO2krAUmsAUsqJjAizsRpuZiuiNqUh0st6Rjoi9kYN4xKLbkAN0p1q/eheVPvow9dbsoDAUct5jdQtkgK40VDmGWhCpKwC09Yj1sEEan5qTjlTS2mxcTMBB4kJOUE9Yhxxdii3CVdNbtamDqoJ1VH+ypwWiGKiTiJILqHHEs1Ciss6OHjpfOta0LvYwKlJblY/EJC5iOKDZRjC6WfZoKDx49/X1YdPwJqJxaZdIA6kQqZztAAqeHYEXOVl1EVSlSRtXLEEtOE1S8XEZtiZdffhlvOu00zJ0/zzQN2751Kx17shX6rHlz2AMFaGltNSWu6ksi4GUIpoy0pKV5zdgVZdG80ghQXHT2gb4INmzZbCpJ3ORnJMilEKgpqC7DiRTIKsrLN5Ujra0t5Fh0mihFPwGQCKfiWGSlu9HW2oXOlk6sW7kWK5/bwBRLOa7/yk140zkLkEbw1S9JdIIcAUMBK6WwdA/xOvU7e1gLWAtMHAtYUDFx1nJCzkRkTC9TCXKQqmzwehhdIFDgP02jrd//7Qk0bliPQl8CZ7z1ZORVlyORTj4BIxfpJAl2h/rQQiethmH5dLCqeAgxJK/yy0zqUGRQkEqOUpGEVM6/vbXDcCbq+NXbpjbhTEcoAkAoIgCgnb4cY39/AJ1dYWzbuA27dzSgu6OXjjKM2fOn4R0XnoWCUrZAHyQnmmqPwdblqqQ4/oTFJjoh8KL7SvgqTMErAZz+AKMCPAQM1OQszPuoJfrWzVswbfZMAzg8BDUrX3gRTYx8LFp8vGkyJvcs0DJ16lQzToETH8FDGp2/AICbUY0IIyO7tm1l07AWAoxWammwkoTASqqcU8rKkc10zVnkZWzdvQP95EWcetrpqGQHVoEA8TIUqRAYUuWK0jlZ5E3klExBM6M4nXv3YPMLm7GUEQtHTj4uv/lqXHjBmaya4RwI6tysChGIiJLo6eUvI2r8plyRPawFrAUmjAUsqJgwSzkxJyKipgmbM//uJvGRvglrX92GpUtXYhOdeVVWnI2ypqN8ahFyC9nenNGHGMtKB/rDVKWkIwtSW4Glmj4SFB1MfUQjQXizM0zVQ76bfTkymP4YdPxywrW76tDeSp0G8imU5ti0ZoPp6qmdtoiPGou0KoLs+dHJCMTy5zairbETXnY6ZeEmiaJh9tvoxgUfPBcLjp9DUSv153C8RlBUlYmfY5nPElOBizBBhWlGxrmJc2C6hNJ5Ky2y4NhjkFVA/gP5G13sHKpxCiC4yONw0zBdHZ0ENgMUoCogl0Qt0JOE0jBTI4bsSZDiIxjwMc0T53fdNzuDXAh2Qt245mVWcsQYoQBaKdLV0dTCCpR05JYWYNbCOeRrpLOypQ6NtMniE07AVFavKMWiCIUqSiKD6p/qG+LNZKqIcwn2BtG2dx/Wr1rDipJNpHOW45O3fADve98FBGJMFzFNo6iKAFYayawxgguTR7KHtYC1wISxgAUVE2Ypx+ZEJEOgnbjRJyAfQuQ/HZKBNt8ZTYgxjBB3SU2SKQVGGBxRAgP+J4ej6ICDEYUuijBtZKOvZ59chk0rX0BhRhwnLZyBitNO5O5abcXJrWCKoZ/pBDk+vV5ES/1euX85aS+rHopYMun1MP3BqIGqIOLRAYbvW9nefCfaWUkhZ6rqEPEW6urqmFKpRy/TJuoTogiFiztryVq7CVxWvrAaa1bvNO3DvQQFDmpOhCMEHLxmzewpuO7zV7BCZA+d/ADluAPm9ekca4Lhh5y8bI6l2MiECwAonaJogCpAVInS2NiIY445BgUsN9XvFSEQoNGcjL4DAYbmqaiBylzl8PU7D21tZL8pnqXMgpMiYJIPVz+PDJatZvFLzdTWvryaY6a9I07Tl0SRiryiYixcvAiLTznJSIwLDO3ZVYu95Fyc8KaTMYORE5WGKpVTX1+fFL1iJU4L00M+dkWVzULsddLX1oPVy1bhyceWwO2fx+6m/4n3ffydSS4Kl99FKfVwJAAHSbBs1WLmkEyJcN0J2ASslLLRfVLlxGPz6bajshawFni9BSyosM/EEbVASuxosC2EcR5yFKkGVAGCiSw6aDYJZUiCipD0sok08h7ofbh3RzDmw+oVm0nAfAZbNr5KIBDC3IU1mHvcQhIKpzCCQc4FnZKIi2rCpV2w6dZJh5eSjTbERzrnNDbukmNWV1A5TDnOhl3bjQPXUVM1lQJRWUb4SfwKAYBVzy0neZJExX5yMujkMjL8xqk73T6sX7cJa1fvRn8fW5KTdyCpbfI4KcnNOhR3BO96z7ms9BCZEsaZS6ZbZbBZlPpWa3IXnaiXpEWBCs0hJcCl76r8mMlOpuWVFQZoKJohJ5sCFRpvKhWh82UHHRqjIi4DVL9UhUiCIE1aG5qX7KBxdLS1oK2pkeRL8jjU04RkS9kgKzcHmVT0nM8IiYCKgIMkz1WSurN2N05gdUk1yaciXgrEiJuRbBvvIJeklxERCmz5M9k/JYbGhma8/OJq/IOy3j6mQj52+cX44MfO5/0I9kiu1TgdLlXzsCkZnwetlWygQ+NM/c4qch7Rt6e9uLXAiFvAgooRN6m94P4WoIqDiUswOE9HIS2J5F/lXHU4XWygFWbfCDpAFyMZbjBdoBbiIT/WbWvGE395DNs3r2F5Rzfmz5nKdt5UwJxazspR9tPgjjfRkawGCSmFwN2thJ30sxQbxZUoE/Cg00qJZimD30oewlaSHPexoiKL0QqRJrWb76H6ZDolssvKypBOpypxqHpGMDqbu5gS6UAXSY55eTnIzs2iYqYHDSzzXLNiBx3yXlabsLcGOQIR6lYEyTfo7u1gl9MKfPzS9yIziyRF9uQwkQgCgMICNupSa3OSOrOz2PmUDlUtz1XGqvSFKj+2bNliCJfTZ800QMKkXeh0BTD0sw4BjVSDMQluGY0LRjkknBVjNEKRAYleZRBEiawqPols0dhQb4St1FMkYfqXx8zc3FQMzSspQmlVFedIgEFQtZeKnrJdE0GHIhqnkShaXcOyVUYspM0hGxrqLKNKXe1JsaySolJGjPqMfsaLz66kHPorcLIB28cu/wjef9H5tDWjJpL1jpJHYsiaKV6FKkOSeh/JShFGfyyR036gWAuMKwtYUDGulmv8DdYphqRSHdwxKw2hQgyT0qCzMGWiMYbyXRSicjAc7mJqgODj1VX1WPLgo9iydi132B5qJpRi5oIqRhvYb8OXxXRDsmyzq7vNRCjkiLWzloNVeaWIjEphyIkr/WJC6KzS6GM55u4d243WhEpDi1gqMqWswoAA5g3Y+6PURDSkFaFeHs1NTSRfUtuhL4ju1k40kRial5+FXCp0Ejugh+qbry7fgXru4tV6XKApyHN7yHMwpEzu4D/48XNw4omLTGml+BAqC+1k5KO+odZwI+Yfe+xrUQGBCI1d3xVtUARjxiCoSOk8pKTE5YiNpgYnaCpRREBllKaLJakigLpkW+l2cEz6vdGWII+hdtcOSnSTP0FAIB6HM4vVHF0shSXA8Psy2L2UMuQsYRU/w2hukMvSxuZidO+mrHXdunWG63H84sVcVhJmqWEh9c0I7a41GWDPE71W0Rjdt6e5k9U56/HY35ci5szBBy79EC6+4v3kVBBoUv2UgZqkDLsUOAe/S8ciCaCkLmp1LMbfu96OeDJbwIKKybz6R2PuJAOm+BOmI7lRxaRHdrCoUwTJGP8q50/QsWFTEx7++7N4ecUKFKRHsGhuBWYfO43RgyKSK/MZF6dCY7gHfXT0cZZC+p2Z8BQmVSjlxLNYySEwoUM/K2oh/oOccx2jDnW7dpu+GzmZWcjJyjZlliEORaWbOYwSKLqRbEPegyhbge+j/kIPZbdJETVcgZZ9jGxk+0kILVCLCyQ47nUrd2DThs0UwSK/gD9L3EqRggQnKxLjm86ei89e+RkCFwKa+lqqa/YaGxQwzVDJ1IabkQtFBBSpkCNVlELAQTt+aUqoH4dAU0qbI5Ua0DV0vjQuDGdFtiGYkHS37CFQEaFCZh8dvuxcTAVNtTYXQGgkmTKDc9frEgRTGQJpg5GQ3OJCZOXlslqExFbeI5+8D0mZN5LMKcKoxqnS1oXHLmJ566nwsNJGxNYBCXKRRdA5mgAAIABJREFULKoxqGmaJMNTQGeAyqPrnluLZ5asp2RpPt564VvxySs/Rp0MyqOTeSvMl+RTJPu6SMcimf5QRMuCiqPxNrX3sBYYKQtYUDFSlrTXeUMLOES8pLORgJV2skxYJHs/kFth2mTTYdfW9eLPDyzBiqeeRHF2DMcurETVjBrkV1TxXHINKCMdpPcXgVE74jjD5j6P+lhks5258zXRKnEL5AgNn4LOSUJS4k20NDYZR59OlUkBDTkunVNIcDCFVQ1y2EoliJPR3UmtCepOKMTRSmcYVBqFXUkTJGDKKXvJ98hgiiTGKISLvIpdmxqwetVajocAx5lm0goCJYo0yDnWzC/GO971dgMqouSL5BM0VFRUoowdRGMkrToULaADFYhoYmREXUqVAkjxKDLJhdC/X8830Gs0jxCrMJIcjySoGCCA0hGnAqY0MHoYOSgvLeO5bG7GFIakugUCWhoZrWD0oodS3IpYKKoQ5zrNXTCfBNIiA8TyCLyiXCtFgXIZPVEEp5V9Rjr4+lWrVuHUN52OuYtYxTJodzUpky1FkjXlrLy+P4+lox1BhFr7sPFl9gp5+Dm2p8/Guf/xTlx5/cUoyFY0QjLlyfRVqqzXyLEzdyPAYQ9rAWuB8WMBCyrGz1qNy5HG2eTLSe5DnA5UkQpVQEiwSToTnR39eOCvT+LVF55DoK2e1Q6zsODE+cihU9Pu3CdxKfiYtmhjjr6dnpKEw/R8AyISJPnFHGzxnVdtnJ5xbHSY0n1Qnl+VG710bE4KPulQWkGOeICgpJSciaqa6iTBkOJSCtn39/ZhgA5WPTdSmhXbmCZh/Si5CD6TvhHwcLFcISOL1RYqE6XaZ2tjO9a+soVOPI0cBvIyOtrpzCmJzbJLyWBXzChEzcwq9uzIx5yF81DASIr4JBqv0h8RdTSlV1XKQ1EA/V7zMdEGRSAcLFSlY5ezfo0Xolbog+TGAY4/BSqUDgkRWJguoJQhVwong8BA0QwBIultCITo52Y2IFPpalcHSaIcwyxKc5dOrTAt1HPIGWlniWmYBE43S2nVL0QNzzJYhqt+J62NzSaS8/STT+F0alqccPJJSVEsRnlkoz5GLRK8poikpJ6QN8IOqkxT7WOfkW3rd+KJx1ex82k23vrOt+LSyy5CUTErUpglY2zFAAsBHAmLaf6pVurj8uG3g7YWmIQWsKBiEi760ZyydpwCFExQEFAwVcF8ee3uNjzyyFI8tWQZCmJdKK4qxrzjZ1JkaQozHNqlM/xNoaoBii8F6KBjdDiGE+CnU2Rppot/y88rY9qgkM41qYgZpqOU3HR9bZ3Rb5D+g0L6LupGSF1TKQalR9Tbwkk+gXpaBFhmGuRuPkInJm5GjF8Z1HEoKCk2UtQvrnoJnQz7uwiEnByXQvRehvvzCAAMfyIQpdJkK3Zsa2Q5qrQmfNzFS1RqH2cJSnWX4vSzT2IjsxqUTytmeaWafLEkVKBIvUx4X/1s5MYZjUhVxKjyJFlW6SHIoUDUYBt1rZsAho5UpELpHENu5HiTVTCct4irTNsEyO0oKSkzEuN7WamhXiSygwCPaYzGKM6++lYcf+IJBFlVyCjKYREOAQ4FsAh50MKqjyAjHi6uR5TpFOlh5JAr0ci0UFdzO2JMr6zasBaz2Rzt2OMXsUw21wACA9AYVZIERV83+TJeVnzk+EkIZRksIx3rX16DF5ZtJsgsxZvOXYhLL70YxSVZJK8KVCQ1Pf4p5X00n1Z7L2sBa4HDtYAFFYdrwYn+egMKSKSjhxAXQsTAlFMz5LoY/57gLpoloNx4c7vJtEacTs50+iSXL8pW4j5FHJxo2NuPB//wFJ577CmKRXVh4ZwKVC3ULn4KeRMZZsdsSJVMlYREdqTAlI+pBpEFk6WFTiOnnZdXYCoPxJdIcFxNexro1JuoEtk26Kh5P9V2ckDdlI/uZOOr89/3Hu7a042jVXdPAQpDfmTpZYRzSic5MZuph2w6TVVhNDXvM+H+fbubyCFYhVzu1I30NwGMkzt+6T6EWO3Rz93+uld3M9rB6IBap5NT0dZCTkYigBNPPwannnMSprDPh5y5nH+qY2eSW6LkD+3KazlY6ZBOroccqmkwxujJgKpDOF9FIESalOS3rmMiD7yvHHw0HkrqUwwKc+n1Wq9uym4LiKUThKhcVCWkilIkq0cY/SGoaGY0oo9poZrp01DJRmQuzs3DyIQiErKBpMPbW6gUyoiP6YWiKArtlEv7dxGY7N3XhHBnM1pYOZJbWILpMxntKJtiJM2bmvaa/ipuNmbp7OkkoOK1eW+tb6CzD6tfXIXl7DcSCZfguFMW44rPX46qymwkQr3JlIcnCwOkU3j5LCSjMgJXSVJnElwxrWJ1LCb6p4+d3zi0gAUV43DRjuaQk7tGOlHDzhdxTnlu7SaTIkjcWMJNZ6S/yTkrPZAgyEgJGjnowFrqAvjHg8vxj4f/RqnoXkydkYviKcWYMrUGZZSXdqjkk441wpCEQui6bjp3x0oDqBRSDk3ONSMz2/xbDsX0zWDef926V01Vh6oZJEBlog5q0MU0hwiD/a3d6GKKYNaCeZgxewaJgSzNHOwK2svXFzDUX5BfxOhEiQnxu3lfzbWltSkpRx2Mk4hJ1UyCFqUm5KhVxaGdu5y9yjE3bWB/kPYBozLZy8qOdvbCcHkTOP2tJ2DRm49NlqiSy5EqB9X1XytzHWy0pQ6pUg0112SlypZN7MfRxRJWAh2BEkU9hNIEEFQO28YS1xNPPJE6GCWvaTyoqkZRD3FPlO6RAw4NCmTFCaL2EXyJpCmdDtlKzc0UTShkZEYy3/7sTANspKeRnZVriKcxltlKslycDLWIl3BYAUWy/NT8kJZG675anu+nuBhbnFO5Uy3dS8vLTVWIKW1lmkRpr9aOVrOefilpEgy27G0yc3xx6Qa0dQdw2tnn4MprCCymkj9DFVRVflCg3ZA/dfyzMiRJwk2lgpKNyexhLWAtMFYsYEHFWFmJMToOF/UVDGBg6Fq8Ard21YOyAvoed7DjJ0shxJWQgJVxLhl0RpxPM/kFf/n9S3jmH4/BFezFzKoCliNWo6iqCC52zkzQgadT3logQjtvaR+IqGh0GeisBSBM2oLpADlkOUzdWt07d+3aZaojsvzkO/DQX+IEAUFKUyuX3z/AsDt/zuK1QgQrbvbuEDBRLwxdV7l/SU/nFeSZe4owKWJgjJPVeLQ7N4JMlPpuoKrmlo0bSBhlu3BKgadT4ClEAqdSDupLsn1rExp2tzIdEGS0pIMAhKTQXC/OOf/NmLt4DoqLi18Ttkrt1s1cVBZKgmJJcZkRmBKPQIBADbzyGKFZv349WtrbcAJlssW3UKolwfsq2qGxyWnPmD3HgA4JUWle+l2YaSOpccoOAmoSmhLHIcCUTy0rYHZu2WbAiyplBOaMvDdBQllVBUtqmaZRSoa6IQJRWQQBuqYiN7K3xL9kJ429rraBwaBUO/NkSsbD0tSp02egiiJZ3dSqCLOPiQiz6QRiakhGOS6uKSMSBEia04YVq7F8+SY0tUZx0plvxvW3fo5pMJYWS4GUi62CZAWpkhVEauKWTP9EWAacBByWyTlGPzrssCapBSyomKQLP9xpx2PM+zMykAzUa8fID3Tm2dWyWsQ/OZdeajO4GH5PY6MvumGG2nvx7D/W46+/X8r8+l4qYJZg7rGlyM5LZyXCNPImMrkLb2VUgyBAglFMVeSSUJhDpy8wIN2IbO60c/PzjEBTUubbaaoxduzYZqS4U1UCaq+tI8ydeDLKwTQMz9eYlalJZ5VIDrkEPpIrg4xiaPc9wJx/Dq89fcYM41S1M5eTVQmonLVJP/BacsqtTa2Gg2AiFZyviQDQEmpbofGlU+dh6+ZGbFq73fQWEahobelATlEGzrvgLMw5dhYKyEVIqWUmK19ozUFuhNI4EtlSpYYiGuKBSJxrx7btqK6uZq+TsBmbnLkAlq7Tx8iL5qioSQN3/JWVlQYgvLh8hfm9SmQFNPT3PtOcjKkZEjhFOhVhcy1LQuXgp1ZWEfzkGnntNJ5bxIiFOC8CY7qO7ucl0MliBKOF6RNFLPy0gQCXSKCyd4gloTmM8KSRYOlRtMn0J8miTPlcqoFW04Y8jxEh2VB9SASM0sgt0dgEIgPkv2x6ZTuWPvESQWgQi898Cz534xWYNTOX5M5+PlesDlF0jIRVkTlTYl+ak0nHKQxiD2sBa4ExYwELKsbMUozNgST7RyRllNX3QbvDZJlfsi9HtIuttXMZZud/Td1RPPPIRjz6x8cRaNmB+TPyUDWbegzT56KwcprhVTTSOTsZSveq3wejCh7uyJW/FwKQQ82kwqQcvsoR3dwlq4mldsg7duxgfr81WXbIARhxJI2LQEA73jCBTlLfIc1EOtRBtLWlHSedfDyyWNEQkg4Dx99L5yYnd+757zTgYKA/qUopHoBIkSm9Bs1Z0Ywtm7cZ0qNfKReeo/JL+bE0pitKy8sIVnxY98pOSlJvYqVJjBoaPUxNdFKZMgvnXngm5h4zx8xPTjSlMZFsm57kqgjQNO1rNFUVWXTiIouqLbkUNRV9KCdAECjJpmNXxEavG+B4FHUxPUMYIZKTV1pBPAyBjmkzpqO9q9NENDy8fpS2UYltQhEhRj721TeQW9LHPic+FE2pNIDClLEyYtFBLoaiCEYIS3LZEhYzqRsnVTX3mtbpsn+Ea6foksCFk+kaDxdKKR4HCayEJMjIzUdx+RRMra40oKiTapt95LYIqDQ3UxadfJesHPJDyMkZaGlG7XpKsT/1CrY39GHhKW/GDbd/DvPmFZGkmySe+hhJERiLELjpu55D8SxspGJsfm7YUU1eC1hQMXnXflgzd5GoGTKEOHLn6NCjLNFM5rSTvSbIxGM0wo+lj27AX/7wIPP2mzG1JhNz51eglLyJisoCSl6XcEfL0DzD4c0t9XQmrN5QmoMlmC7u1FUxkJGRBBdyhHJOOhR2371jp3G4qs7wpwtkJAFFjBGJENMNvd3ctTPXr9beXpIBsxjxUCRiT8M+E5Woqq4wPS0GGMmQQ+6leqTG/+a3nElIxDA+UzpKOQTpqBWZkNKmwIecmMZSX7eHu/p2AyZ6uzuN085VFQUdvEiL3nQPXnx+I1av3EBSKsEVm4+1cvddVJaLt19IHYf5c5JpF75OYOc1gqb4CnL0kicnSAkykrBt8yberw4L2MFUh2Su1XJd9tA15FyV+lGEQIBEvUE0VgedumS0JZMtQKDUjKIwmrd4Imm8ryFwimtCMNHIFuVKhYj86WfkRWAn1SFVayEip8ZqlDh5Xw9TPLnqicIoRxM5GZmMmkgTYx9t7CXBtKujzQBPRXF0LapvkK9LQEKOyEymZyTopb8LhKjc1E2Aonn4uV6uNJawpkXRUb8LuzfvxUMPrcK2+i6c8OZTcMMtn8NCEnl1xAy3Rmg2KXQmCe/kd5v+GNYb2Z5kLXCULGBBxVEy9Li9Das5okyBCFCI1RdmswbtjuUIxSl8mJoDS/7+GHavXYfKonTm+KnNMHMKimpmMrReSqfDkDjD2MH+LopLkYDH12bl5Cb7h9FJZvsykclSTzlppQKUy1fqobF+j1G0VGdTgQFz0HkKUAgEyKkZ4iN7d+hQ9YiiAaVlJdRoCGPdmldN6+8iEhDVnTNMZUbjxE31igNlJBNWTqtmB1KCCaYTROAMkYsg569rq2dGUVEJp+xkpIRVEr1s0kXQoXsUkXcgsqaEsP2ZaXh6yWo2FttKZEARLVaWdHR0oaSqEOdd+GbMpv5DKm2xP6hICVrJgWs33ky1zt3kiWiMAhByujnc7RcWUuNhsDeIriPCZk5+gbGBSmjLyoopk81KGYKhzSSULl36HM4+5+04lT06FK2Qvco5V0WZFNmQfSXQ1cO/ZbEFvIMCXjm0vQCLql0ESjSGFOfDQcCm8TgZsmplCiTG66UxzdFLTY89jHiECFIUSellZEivySPgSqp/JhVNEyyznVpTTa4Gxb44hqT8eC8jIRT7IrjJzKA6aSzAKA25G0wdbVm7k6XGL2JXbQtOPPUMXH3TFVh4DNuu83kL8TlSlYspt3XT/gwZWcXNcfvJYgc+QS1gQcUEXdiRmpY+uE2fDgpYmQgFnQSzF3jqqTX45S9+j65Ndcgv8aFmXgmmzZ7KzqEVyYgD+RVgWWUnHW070xdSr/TRgRr5ahPOTkYrMv0k7TGc7eGutS/QhwbqTIhT4JTY02DTMc1FIXQ5PQEFOWc5ZeNsuwgICDxOeNOJprqgi84yncBA1QUiWBaxARi3xoabYBp6cQfdQ/6Cylgr6ewGyOFQZUOChEalD4xkNp3uAO+jSACZAqa0s5udS036go7T7P5JEPVwHG6mDJ545AVyKnYgxlRKoC/A+XZiyvRinPfeM1gNMcs4V4GRVMvylC6FHH5rKwmYLVSiZLWEFC5jHIefVRQ6eln2KdKlzhdHQiWtTqZGktEEL7o6e7B92zrze7VY2cWojkiRc+bNNfLfOsqnlJk0kuGBGCIrxakISNTQTK3PPVQr1fj0OvEstHapRmVGVIuRgCzyUWSbhj11SOd81VNE5FxxQfp7uzBv4ULyVdiUjFGjGCNZPoLDfLZ272O5rs+fy7H4Uc4mZdII0TPUT1AxwFSIGp51sKw1jSWqYS62m4qjQQK4nRt2YsnjK0le7cO0xXNx2+03YQGBRSwu9VCCVEZinA51fB2UfB+ph91ex1rAWuCwLWBBxWGbcGxfQDtTVQAoXCwfLclsBYwDdGJqMBWKki/gZekme1t4KEEtkr126cEESyv573Ty+xJsNx50ijWRgdUv1OK3P/wTtlEYqoy9G+aeUMrceQnKplcin30j0hgaVzQgwJ1riH0npDmhna6iEEGmMIxwFcGEShe1K1ZuXM6ldvdOAyZCHJfKHBWq1660j0TAHlVicCcuZ6Yx+5mWSHEKNm/aahz7gsXHsLNmUtNB91c7b3XezGAUJCVxrQiESk2VghB4qKKj8zKF0UbyoDgd2o3rEHioJ59BoCI7L99EKPRavU6O1pSVcgxGHyLNjX88sxobV25GtJuCU7x/F9MWVRVFeMdHz8U0RkNSoEKvT3EXWlubsZ2Kndqxi0ORqm5RekegK0mCDLHstvo1ToaJtEja/LWunty9UzlTfJN0cidiBE5KGQkoCfTMn7eA0aJsRieSipyp3hqdTFeoesKolqpHB69XW7eLAC+d9wwYBdGA7k9AWExQIk6G+p6INyGdD1VjxAgqdu6uRRXXfTZJmT0EOPsI5AQ+VBGSznl5FXliJEmN5GIEANNYFVJZXUNOCHuUENgoQuTn2iuiolIPEw1j2VCYz83al9aQp7IKO1+JY/7p83DpjZfg5NOONUAzwWfCw4ZkelAcCZbh6tkwPJUkYNW/tYYikSZTJvawFrAWOFoWsKDiaFl6lO5jwv0sfTQfsnQkcrByJgIbxjnxQzzC3aXTQ0esVEcwwd0oP6C5K3Qwjx30srwv7sS2V9rwp1//GSuXPUunGuQOfArmzJ2OwikVRuPAR75DkL09TP8JOmHWa5hqDjULk9CU7m8iEyonpC0EcpRq2NNQZwiJQYbRRSaUU/Wo4yY1H1QpEOZ45SSyB4Wh8hnx0PhF5tR1Vj69DGGCprLKMnIImP9nBEOcCjk/lYAqsmCctKmCoJjSYJRD99Z1cktKzXhF4MwgcTGlZNlHp6oIQc2MmWbnLievcQhQpHpzmJ4dFPZ6/OlVWP/CRgMqehjV6KRORc3UUrz7E+ejpmZqsjRzsCy2k/wMKVlqHQSMJBCl65nmZ/ydSKly/sXsoKqKDvETjODWIFk2xckwvBLZi2MMElg01NUa0CUnGiW3Q5EJ0/qdlSE6VJKp18qZe3hOB8t9dV8/ozsOogSlUnIYkdD8OwjGlH6ZXj2dPU4YMSF5k4xYgrsuZBB4iLeydQsBEcmqeaV5RoQrixUfzfta0EjRK0V9FAkp4nrHeM80AosY11VgdRrtKTCnqJOZL/udiKzaxUiQ7G26zTIVFR4Im3TOSys2YsOGWlTPmE/y5vU4/pRZbDsfMF1T4xEPrxk280zxKzT+pJYK5eH5ZXUsRumDx9520lrAgooJvvSSk1a5pZFy5pHMlxNM8IPXCFRJGTKQ3Nl5SJjTbj0cZpml0hd0TUvZhfPh3z+Kras2wU/HMmt2LiW1pyKnrJBlkyWMErBvA512QERHOvPEYB+LDIa8tdN28ANfIXU5TVUNpEopVckhbQZVDyiiIRKmHILaaCvnLkeu16RRy0KRFl1L4GjW3DnwsReFOopKgbNxay0d4h7Dm8hgaaRIgEZciqWQOvS6lIqlnE/qS45HjrSIZZwiGNbX1xsQYsZJ56avJjrWeQuPMTaTM06VWaaqN0w6hLv3vz22DK8uWwdnIII+Ovi+rn4DKt5z6QWYPn2qAVNKLzTwHhqb4RoMRmmys5PpBoEJgR/xH5TOSJEnJQqSaguefE2SX5JSzhQZ1Qhm0UYNe+rN31NEVzluqWSq5FQaIyZiw2sonWN4DbRHBsGO0h56XSDIklymfdQ7RSROgQWlvkRUFXCJEpSq4Zp5VtSWnIC0sFQkTDUdyzJA7tVXXzVNyxRl0njTKfnNYJURxnJwTaQHMrWqmk3V2HJeYI2RKc1dZandJMJK4ruIHA39TePdtnMLXliyFrWbOlDMBnNX3noFTnvbcXxWKP2tsBpbygd4rkS5lA7RWMTdTHJuBKQG+TgT/H1up2ctMFYsYEHFWFmJIzYOyg2RNJdkyQ/u4gYdlZHSNhLckqrijj7I/Z8+g+mP123Yg1/8/DFsePwJVmgEcMyiKvZ3mI2SinJKWpNoyaiGlBT7+rqSPSeUTqED047cpCB4mYJitiynUJScuvQmIuQHqGOowIR0GST97eT2NbXrliNQ+F7gINX5Urt5OZiNGzeaXewxixcZPYV2OkKBjUBbd5LUyOoEARlFXUQIlOy1HJauI3KjQJXRiuCOWfeXMqXuW0EtiGkUamrmjllOWE7diDjxfEVKpjBcLyeqygUdAkgp3Qx9T2Ok4oGH2K596Rq4md7poWMVqJhaXYr3XvIeTKuZgp07d5pSVb3WQ2CUahqm+7e3s407MZ6iEhqn7JZUI1XJpCSqk7oWWjsTcRj8vUm9cIwB8jgEIhQZ0DlSzUxGVJIgLcAUQIg7/9mzZxunK46GCJuqnEmBijZW12hsmn8HHby+1zDtIoGxQH835s6dy9+3Gn0MpaW0RirdNUCVACKDayzCqX7/zDPPYNasGUbwSwRXn4S1mIpx8sGSMFaE6y2Rr+kzmQohSBhgakXE3M4WCmuR/KrX6PlRRCopN0458J31eGXZy9i5rZWy7WX49LVX4Zx3L2YUhW3dGR1T+aue3wBBneYt+yUjNrKjBRVH7KPFXtha4A0sYEHFBH8sFAqXSFXScSdD7XJMJkSuHaSLKYsQw/h05EF+4L+yehseeWAZnn9iCT/kw1g8azpmLCxD5UzunpmCcLry6EfoHNjKe2CgBY4YnYZ2+PxgT2lZqJQxm82l1JQrw5sM66vd9l6mOrRjVzTEwwiK6ePAcahkVF+qIigkEJHTy2Q0QrtlRSDk/FatfMn8vpyRBQEXRSlM+aRkt+nMfXQm0rRQiWU3yyU9dHJ5dEwphU4BAO2I1V5c9xVA0d8GGBmRM/dyDupsqihBKkUikJNJdUs5bQEMRQc0phT/QY+O/v3nh57B2uVr4WDKRo3Kujt7UT21HO+66Hz6+aC5lzgcphcHnayuI8ettEsR25Kr5NKkp+hMU4qbUe7ETQWGWsenQOAgKFREQ4fhdRAPyr4m1E9ApShUfX2d+bvSGSHqOgiUpYCFzpXTVqRC4xLXRammVBdURS30e0V4xPvooIaEIjkVBJOmlboiNryX1sL0TjFkSelGuMgR2WmAxdlnn2XG08TX9pD0asAY7SZNCd1PwmQi506bNoPpM1amcEwRrmMjIyTZXO/2TkZtOH/TWTZKsNKzF3vrt+MlSnrXb+0j8bMAH/rM+/H+S85n47O4saOkx/U4JcWxkjwKgWkrjjXBP+Ds9MacBSyoGHNLMtIDklNiR0zu6OS49OEfIrGNtDgTug/TEWsv17inC7/+6d/x59/9Cfk5cRx/7DQsmDsP2dPp6Omc3XRW6hYaDcWNY0kkVN4XR2ZasdGaEHFPyoxFZPhLM8KE5LmLFbu/rZntsuWUpXYpzy8iJR2Zzkk2zhowHS7lJMVdkGNYzM6ZcryMOxjZ6p1UmFRlSCGJk5pHDvP6cnxScIzTeagSw5Sfqj8F/11YTAVP003UacBCqqeIIWhWTzWOU0cb0zBKpSha0ciIh9gHAi3p3FUbB8Xoh84V6NHP2tEnw/+cM3/Wvf7w4JMGVCTICxmgg+xm9KSsvBCnves0VDFNlIpM6H6KeMjJC7xUV5MoyuoLw0FR1IPz15xMiorzMGkcI0ye7LmiddR8BAw0VzMOAjyRT/Vv0/mU6+xl2L+hoZ4EWHJjmIZQGW8/IyhaN0UsdA2BO0WEkuqZyXtpHFqTbAI6rZcqdKRnoUiLAJjAl0BDkH3rk9UnnYbMqespolDHe86fPx/zFsxPAkmKkjXt2WfmnE69DdkxzStRM/JemGbR6yqnzzS2F0CRXZopBObm+FtYEaOy3fK8cvQTwPYFSATduQcvUSBr25Z6eFgx8v5LPoaLP/5uk+4IBqMElkn5ddlb80j1WBnpd5S9nrWAtcCBLWBBxSR4OpI73WTVgCowYkxdpLFqQRvedu7U//SLh/D4Hx9DGoHC7JnFZPRXoLymnCRG7i4zc6l+SSBCh9lPMp2H4ELOwWkcK3fKdHr6WV0+Fd42hEKGyNsZxpaD0E43pXuQZOSHDI9CH/o6V6FxOVMBAJ2nMkWdo94Vcu69zPNLn0LS3FKe1O5VvADl08KMAAAgAElEQVR1zDQ7dt5L0YmsvCyjDKnrCTgoctLB6Ih4E4YnQUemiIDC6kqXdBOwVDP1IVKgVD6r+G8BBUU5RERURYaZC3ficlJysnL85v48NOZUNYYiFVtf3owwyZ4SMO9o7qADLsJxZx2Lgsxk+kWEUzntispyVNewI6ghWAZNZYSuL0BgVEIlGrUfwTBV6ZFMhfxT3TSl36FIhaIsijwp7SNiriJSIp3Wsc8Hr2r0NuTgGWYyQE3lqck5JVMNaveuNUzxWNqpuqk18FFOe6Cz24xtN4GZ1mP2nJlmXXWdzPQMEi2bCYDYSl49RwjOxN8QaMgiH0P22UqlTEUMpEoqIJLNUlOXUwRL6Z2QzkudjAISfUXgFLlU91XTMz8jOmphH3VEkJvDSI6D92AEYy+lwl94/iW2uO/inKK45JqLcfkVH9Ejwi9FevisauwULxPnQ6qv9rAWsBY4ehawoOLo2XpU7vTPEkR25TA7XHEh/j977wFl2XWdZ57qylVd3dVdnXPOQCMDTCIFJjFYVKDCOIw9yzPjWRqPrTX2kixZ8kiWbFkaybKXHDSaNWNbXrYp0yQIEEQkcgbROefc1VXdXdWVc9V8377vdD8UGwApkQsD4D2uIqpfvXfDufee/Z9///vfdenKteH0yGOPp0f+zXPpas+JdPtdK9Pq9UvSgkULUhslog226iaFMNk3lNovt0cnUVX8DdDMebU8t62VdMAsxJ40edK+mnW1Qr5zJ06lLjQLVnPUIZy0AsN9S5nLGBgoZTMMzHY4dRVsUDOov/HGGxGMDN7qDPRtcBVcr9cEwcKUSpRGCiRkFCxPsO9EM3bSVH/YM8QS1K6Oq+EwKcthSsVt2WVTSn6AtIZ9NlooN+2nnLG9vSPNBNQsXb4sgqU+ESEyhKUYpMumYMignJ0t3X8GAgf3H0pPku+/fIpyWM59xEZZgIp1a1elez57d1rYOjOCtRqDVazIBT0BhtSTMKZT5vzVtZRSCBEd5UtKZaNqArJppMdkgI6KBjwdsphTkeJAqa25YGVM5kKxKVfkwsWz8fm2tvmkFQqRpczB2rVrAVwX4rxmY0ZmamjJkmVp5crlwUxYgTMLG+0xSnMvkjKSoTl4+FCkcLZt2ZouY7VtOmQWwELgJmgyVWXaJqpVSHG4r29/68kACOostDlX0LuIlIdCWquRTO/Imy1Ay7J+00bOHIdTUibdgDj1L1cnOebRutTWDMDlNrt8tSOdOHYq7X7hYLpyCj1NzUT6/Bc+nX75H/xt7mtACQZZDfVNnLNiZH6qKqDiXZl4Kjv9wI5ABVT8//zSu3qbToNHG+hST44ZqPwmCDBw3UzHkOXMoVaRTjHZjqGMr5NKn2Q2nmRlzX+6R6bS408+nx76Dw+mruOX0vrNVFRglrSKSb9p7uwoDQ23R4KpAjp1BfbhcPVvQHdFPIuV7TxcHQ0wAyWKXqvmdsyR7CsxRZMwjy+aZwEqXHEOsUo3SEQ5KEGsm8AvBb5h0zoYEcCDfUX4zpmjJ9IFTasWLaSLKY3B+I4vqzqsDHGbc/h+kS8nyMKOWEmg14XBUxGmq2aDoBoNW5q7Gvc8/K/7VxchyAmBIwFY0WYLYCS6iUZAmsDs6lpppTsW3zNf3wTwcZuuuA3CloaePX4WOv5U6rhwLfX3wDzABF3t6Uxb79iUfuTTH0OwuTTAj2OVBZ45nZHLHj0PX9lyOgPBG8BC58gbTmAyEb6yAdjb3cINsAGnz5wKQDaHDquCuuhxQirKFIw6Bv0yHK9lKzGoYgzcl11ifY3iW+E16KYE1bE7x7Y8zvUwFo5zD9fWTq2mkQovjKkQbmKlGYDl6N796bZ77qTd/Yp0+tzJYLEGACpz580HYOFVQoLL1xj31dx5C/AG2RDj1M9nOts7UyOY62rvtWhC1tQC+0DbdO+xs8dOp0MHDqW+izXpIm6t9//kF9Iv/tL/mlpoljuFaLWmFn8MrpnYTJxWxYPBLRJdaGMs+Yfi0SnpjMqrMgKVEfiBjUAFVPzAhvKHs6FYbJm+kN51liwFn+w2OcJEWcNqXTAxCVU8Wot5EXqJminsq/uNPJhW4QPQx68vP3cwPf6nD6WOI4dZLTak9duXsDpfEwHcVeYk4CQYBdMT9uNgpa57pN091UfY7Mvg4yrdwGu/iiuXumiBfRJL7bNh5CT4qOazrvgnQDd2p6xDKGqgMLhmRuIY7o9+5tbbbo2Kkj77WbDvga4e8vAXwrpb/wvLVAsnTzIxbFuQZWCcZRAETEhzG7xkQdQ9CDqk4P2bQa7Lvh4wBbmhV/Tu4LvqC/zd4/L76kEMqDYYM+h0Y2Al2JBSd/yXUqngdj1mqyIKcWBT6r3al3bt3I+QkLLLXppfwRh0drWnOz60HZvuz2LpjdhULUHJa8KAnIWX5SCiHFTkO+mGQLPQVGQwUg4qysHGze7AKZpuCT4uYbHtuLXCLHUzxr7XBSBoZUwdiwXcAy14iNgPRRAVgEsXUiMxLxuRqYPR1EpfkQmOZ936NUVaCibDqguZC8FAbXUdYz5KS/OXoprmx3/iL6URypH1ItHldBwwKQNTx/i3LWxLg6Sg1MQM26129lw0FmuDFbPUuAPfC+/7AdxWs4+F3x/GrK0dG/fXXtgBG9OXuvsm0/0/dn/6+7/+C1inC4a45rUyJ0XayLF03DIjpEFYI+com1Z5VUagMgI/uBGogIof3Fj+0LZUnld3J+VeBeQeeMNQgFkVYKJ6sg4ra9gNXA3rGqrAFTPSay8dTk8/8kw6s39vmt8yAxvnlWkxjbZmY/xUzVJQNb8gxaBjEK8j4MhGGPT6CCSmJ6zocOI3GA3je3GBCV1WoOvEhRBCWh6q8LCGVasaB4GIFQfNMAk1fK+FbqTmzhsI3nWkSo4dOYq2oZO0A/0soMP1oNDnYAwnTvtw2F3Ts6oFVSnYM4WCeiICkbqIOtIIHm/HmYsx7gKI1XTnNM1hoO1HTGjaJKytTTPw3lJafXvMMg0yIwawAaykBTu2XBe8CBZGhkYjPdAOE3Hs9NH43RSD4CMMukqiyPCzoCna00+9kA7tpfySlJKVDH0D3enuj92RPv3FT6V5bbOvA5oc0HJfjXxc5cyEn8lAIYOKXEaaQYUOl75yJc873XiRrgHYnafcVFA0j+spy2CwvnjmXFFlAqPhOJgSMpUR5a2KNxHSmgqp1R+DJb/jp4BTAOf3LTe91tMV5mGWq5r+moBNKLQRF9IWQKOt501ryDCdPnqc1Aalptwn6loauP72C9F+PMqAAzDODTdTy1a9HrJC0kbafiv2jbSXLeABkmdPHU+7Xz6aThzsTNcGRtO9P/bh9Hd+9RfS4gUzEZH28bnZpF1I+3GsVp0EMLerKixYYYxVcdx8p/un8vfKCHw/I1ABFd/PaL0Ln51OhefAUuTXmRxhF0aglOtYsds221VcA+yC/pEv7jiaHn3gxdR5aFdqqxpIW7etSAs3YRtNwGieOQcBZi3VE5hNwUz0EgwamNjbCDiWa0Z6gO3MQnAX7AOB2QlenYIrVftMKF5sa5qdFpG+cBXqyr4PY6WZeEYICkwX1IwRmMaG0jLsqucsaCuCIaBC2lwhoZ9RsJf7YSg0lCURRMgkqL3wWKIsk4AX5Y6soBV0Rq6fZamshCyDwMeg1G2FAuyEDEwV4CHSMATIS1D0aincnloJhZqelxoDz6UFXYXBkJqJdOTQoTjWRcsXFoGI3H/oFEpVGpn5OHWaioTXdqWLNMAavOZqfJBVdU+69/570ic/f39aQEopHEwN3BxDrsDJgKGcaZjOXLwVU/H9gAqZHStIYj+kjLrRK1xCA+F4GVSv8PtjTzye1tHV9I677oquqVUcq8BL8Hbm1BlAEZ1SuRZef6+dgGQu7eTVXuhUumXTZkBZX1zTScSaAitBR3iDzFQ828R1pmNqbVM6evAwzd7eoK35Bq5tQ+qGJbFBWwPaDMdIO2/9R/zu7XfeHSJQhb2KbnXRGtArg+uxkCqjYe6DYRubHTuZdr26O+3fcz5dhZ37yP2fSP/wn/xd+tDA0AE8WmYqrp2B3gIjNIDKaDAwN3xA3oXHurLLygi8b0egAireA5c2A4u8ss3Ww5GjV3NAOeeUZaKNiN9Il+w7dCI99sDT6Y0X96R5Vb1p3ba1acOt69OcpfbmaA6jIntp2CRLB8NQ5cNMOFlLfc+mM+Y8RZIEpAZW6K5Wu1ilX0HQeBnzKvPnCicXwQJQexmtt6OLJwHC1WO4VlKWKAC4dPpi6h3qSxtv2ZpmQr27Dz0J3L9dSK1ckF3QHMoA0MT3PE+ZB6sL6ltbAlzUl0o4O9i/WgZTM7IQ5uBlLXwFcKCy41X6ktxFgFT/MIgfg0yL2zxNLl4BqKBi0RLABSvqGaVSSkGFCQZZGo/n6Se/TYXBGZqkrUW8uDJ8ENxG1mNI+avTaCRYvvDcK+n8yUuR/rCh2NBIX/rQp+5LP/pjn0htiB1DkFoCNuHCWVJeZgYq34L5/Qwcb6apKKpECqbC61b+mr69uG8AAX4+27JrC27A18wqUhyAQZkmx2Ut7MBl0hyNuGPmVuuhowBEmiJZSfrHbXpdZCxMBx0/eSLEl2tWrQazjAWrYHv1CdIuamnq0Po0NsN+QArUVNUFQ2XX2w9/9N50BYZjqAdbc9IxrdiuO+5WkIAyA/CYklu1joZsXGvBmo3prOeYAkj3A2b0vqgG7F3qOBv35s4XD6Yjuy4CPKbSHT9yT/qlf/z36TWiGdt4XNsAtKUup/ZJiZbwRUax8qqMQGUEfkAjUAEVP6CB/GFtppz6zkEjg4woSyTg1xOIUT2kA0fa06MPPZtef/a5NBtTq3u2rk5LNrSmJWu3pMnG2RF0m2umUh+Bo+caiZFaTZlwRSyZK5maaKX+35LAsIEGoOgzITtx6sRJmkq1R+OqJTAdLYCQCDArFqXF/PsKfzvGKtQmUfb3kIEwSJw/fTZ1Egzmw2bU6q4I82CA0LCqn2O3EsV0yBRsi2WfNfbfsG8FaZOFiPkmoakFFafRMdQDhubZZhvavIXAZoA/j1ZA9sEAaaAx0Mo2SOO7sjYACmR8T8CTG4IZ/AQXUum+5+/ZQ2KCCGhQFTzNAtQY7JsoMy10CF2xHctTlxlkAXX/+T99Ne19nYZiA4wZDpbD40NYSd+bPv65T6BZKPQUOVWRQcWNqpzizilPdUzXSeSUSH6/HFSUb2c6qHC72UsjBLeMozoY0xcCiT7KZxvts8LYyD54fbx2jmeXJaIlF1DvM8dSfUS34JKxqwNUmqayB4sgzzGxcsRkwqVLF0O8aa+QATq2DrKdtvmLeb8znaIk9I67bk+bb91CBRIVOu1XovOsqSqvhSkyz8P01TBgYHZrW9q+fXuMkefQA0jUuMuSWoFn6yzSaQg+u2lo1gmA3fnsK+nQnlPpfMdQ+uinvpR++Tf/BsBkEUJQQA0YbDg8PXBMRfchK+a9VnlVRqAyAj+4EaiAih/cWP5QtqTWIYAFk1/hVVBqlAQVHC3E8Zs41d6fHnz4hfTsY0+lmuHetG3dwnTLLWvT8jUr0ljr/NRYw4zK6nmU8tBrVijQNWEWuewZtDMfR61voJ/Dat5Ug0FK+r8HIKEgsZN+EpYMegymCxQ5jrMKbSbFsRgtRBWBVjFmD8FmjKBu2iHSJYACRaYjWFafQshpYMoVEB73GCDCVz0CP0GFDpvVBLVqmI9WjqXVVASiPwOYXThXsRK+50P3BZsR+wA06DfhytYGVa6k3W9mOQQJYUNNoyv/5grdl/vupYzUAGYw1VsjH5fbswfIbJxDTXX4WcFFM9tVeNjLClwgs6Tk8xCeG2hOvvqfv4YfA54Qg5Q0mv4Y7Uuf+NyPpB/9wv1pJiAsNyHLmopypqJcP3Gz9EcGDTndVc5UZKBSzmiU34TxHX0aWM2H6RmApwAvUwGkLlw8h9D2YjA5YW7KmHlO/lvmQpAVPhaMlcfmuMv+aOU9QvroxeeehwnAvp2gv2PHjvjMhg0bQhDZeVnnUu479CkCgWbAyrEjx+mIW5/WbdzAfVMVWoshmrAdOXIk0ipxPUpMkaWpAjDbv2v3rp36LNJbcUyAkJHSvTY+MUiKjkqhyWpEo4CUyxfSs0+8mA7vvkT1yHi66/7b06//5q+mtVv4jI6rCEYdA+/xyXHGgmeg8qqMQGUEfnAjUAEVP7ix/KFsydVU+BFoYxTuh0VeX12BwfIr3zqRXnjs62m883i669bViDCxPmbF2Mwqf5zgMTlkuqFYhdez6m+cyXIN+ti0hnS0qQ5TENWsXnVHvEoa4NJZRJgnToe63jbWy1Ysj1QDzUpTLUzCwuVLMbtqQRjXl6Z6hqClKSdUTa8Do63Fqf4YK7Vcp5AyWI4WArPMQ9GF086pTOtoOMarxtNcAo6gogVXzVnzsc4m992JqdIlRIRjfdDcrIZv2X5b6rh6OV3EZ2Ljti1p0WIMnGBWZgCuXEX7srlWeHGUekZEd1D6lKgpUGQ5hN5jis83EFAbYEUECFP4JWgCJaAw0Pqdcd1ASelYSjkKY2OwU9Spj4WpFu20vR5elwGEpX8GqDi050Qa72P1DMggiZQ+9rmPkdv/MOdd9DHJAKC8rDTMtUoVPRHoSmmRcqCRb6oMKvx8uaaiHKDcLP2R27lr4mW5Z/hYROkngFSxY9+1qN7IvhvubxTwUMuy3vRGF83EZC0EGWHrDUNhzkDB6tFDh8NtNRxDAV96jMgibN68MdIMFwCjDaQyBunBYsrFMW3kmgvU1AA1MDYyFG+8/p3oQtuGp4gslNdB8W6YgQE0BRY1XOvtd9weaahrHNMA37NvTD/H6pgvhV0ZmuhPXZzPZdiPVx5/g7bpx9PFweq0mfTfb/3er5GCW4leg/szvEFIHQK2pqLvTeVVGYHKCPygRqACKn5QI/nn3E5VNav2MUWAqN9hJWy6VQf7UEVVB7EVT6lhtkxYJBehGl/75s6uofTtp3ekRx9/KaXzr6VV61fTn2MTFR14IlBlYbCeQmchmBi4diXYh2qCQeTgWRHWsBqcjd21K1JFeQaRKxc607mTsBIAiQsXzxBIh6C7F6Uly5bGPmsJpivWrg4nS4NseFiwKh+51hsBOxwxCQKSyQZbxXamI2oIZrlBloHVgJZXpLIFOnO6EjVdooZD34R2cvijBJLFVKcs3bQ2mAjp+bOAjFZWtzpCFhUwjEspENv3Qg+E3NvCv5sS6aONt30kPB5TFYpIBQiOiaDsYntRDRLtzB0bAZyNuEjNGODmLlgY4EMWxFcJAwQAiHJURIRf+8oD6fj+U2m4Z6RY7Y8PpE989mPpo/ffF6vrvP3MMuXqnWCeADxvlfoo0h6FH0d4k5QMsfJ4Zk3F9GoRjzODkOlApTy1kn8XlF3GFtvNe028Rtdgn3RMXYuJl6DD90zjeM84LjIYBQhrDB2GqS4tH3bv2hEVRFvxPrHBmSBydIx7mPHvpJdIHaJcXUBn2keGe/zKlWvpyNGj6TYAQx1eFB2d7Wmwh/QWgGMBqTjqaWI/3ZSrzm2DgQNcikkFBjqhNlDyO8yxWHKqsFhwaoqn80IHYGVHOvnauXSuayAtWLcx/f6/+N20ZSugtR/bcO6DsSls6zVS48euq+Ml9qwaT5QANCUdz5/z0a58rTICH8gRqICKd/myV08wyWrKMwN/BKlpUhPm9J2E6xtYSdGGnK5foZnoQAj4Ct0wn3rg4TTUcTptWD4vrb/nDoIyJk+s8Gv4XLQJh5oe6DUo4kuAo6MryRB5MuEaHEO4yApdOtv8ty25B6GhBRUK6RYtXpA2b90UZXcaUOl0GOZXlmqSfrDKpI+ALJgYISCZEtHDIJwu+THguMIMEy3y7r6C+lesCIth+aIByp8FgBbTHNcI/mdw4rR6QwfMTQg7rcZwhStgsTmYx+B2FN4ZZN2e+yqacQ2FADQHWrcjeKHgtqhkQQOi74WVJj3XqFRgpevf7UnhS42AY5RdP12VWyHhOLnNQttyw+kypyVMf3zlP/7XdObI+TQ6AJAi+A2N9afP/cQn00d/9MMhPC0HFTkFknUSOb01vdLjButQ0PMZVLjf3PzL8ctMR76Ny7eTwUX+23StRgE8KETmGvfSdry9/WKMcQH+AKSM4QyqJBSqOl6CMPepnkRNhr8voiFaH2khx20K4Duzmb4v3gukPmxn7ncECnZnHQEwW4rsPrxHTU0dPHiUKpM56e5774n7q739ArqNrhB52gK9levua1TTLL7ThEbm7nvuC6A4NCi4Lcy3ilRN0fdDsa2gWrbLlvSvvroXN9FR7rUl6Z/9y39Kp9s1XCNao5tyA2jaCTZbrufrksc8A8B3eZqo7L4yAu+ZEaiAinf5Uk0ysdW6EoWW0K54Bjn4CCNTw2nGJJ4NdAXt6x3HuGpnehAwcRF9wrqV89O9d25I69csTTPm2dabckW+pfCun0l8AjdE8/gtCNj6xp2Im+j+2BKTuZPuGDlpxXX+9CCWm0FgGbRqAeMnA7RL1kaC7cpVy9N8SkGt9NCHYKC3B1tr/kuwMcK6rSa0DW7f8lCBRbmI1IDXKLAwJWHjMlIOpg80mmokaKvh6EC1b5plqLc/tcGebNmyJc2Z34a2AlEhY3IR5sKGU5pc6X3hvpz44xh4GdhcadtEywBgcPFvudoiymQJTjWAHCs8rlJSKSORDbwMoH5WgOX3fN/W6o5fOHDSAMtXkVa54RES2hPLUfnOv/+TP03njl2ioyYCQ9uKc91+7MfvT3d96PYAcMGC8JONr3J5aYxVSTMzHQzcAAJvpucNfuWgohw4lDMeGZRk0DEdUNy47XMKhp4hVInYiMwxzs3Nco8WxZsCBMfIbfmZG86l82Jcvb8EZ5b7jnPttEhXFOnxtl84E43fPN/TlKkupwz47BlKQAGmGzdvitSKaS4/e/jgoWCdhthXgByMsARmvYBkWZF19Am57c47olR0eGokmBQb3nmPKhSWNQkRM3qOa6TmXnry5XRkz+nU2w8QnTsr/aPf+41034dpegYQzb1W8nkGEI4OviiPrA6pmGO9yzNkZffvtRGogIp3+YrBLdAplDy14MIVKbR75L0REHYTT3a9/EZ64oHHMa46mjasWExeeX1asn5pqsdUaQj6eFI1POWc4XZY0gQUwcueG7WpjWBggFBDYHriMqs3A3UPeekQM7LKUxegik03RN9bu2E9fUBWR5qkixRGWHazAh9Fke9+okvonNnhC2HPBifzTjQJnZR76pjo8RtQZCXqFV/q0RC/I8IkfVEHcDIQWAkw0TuUZhFMZCbm0nfE/ct8aPUdlQpUXfhygnc7Bm1BhNsyEGVHxEH0EtLyhclRTQS9ot14c4gvDYhNAJXcCMzPzMQ/4RpUvYxFXoEryvQYsn6lYAgKj4n8yoHaYzqLlfSD/+2bqbsdMSgdXAU1vYPd6VNf/Hj60Efvjm6quatpTn9kcJEBQTkYmH47KnYs33cGFX5OAHQDfNzoGVK+vXIm42bAQqbCzwhMA6wATgUWbkMdhRUX7tOx1cvC3wWjhbizKEE2BSIzVWynNqpmdu/eFToHPSYWcV3n0pelg34hwWbBgnj9gyUBdMxqoWkd94Qvr/Grr74e4MR9KBgOYa6gGPOsAa6937Xh3D33wG5Q/WFJc3eIRwHhgBmPWVtv748+7tnu853p+N5jadd3jqTufu4rno/f+r1/nD7+ie0AV1IzGLfpX2G6RgGxQCNapkfKsSLkfJenyMru32MjUAEV7/IFi26NzltMXhOIFqt1/ZuqTTtePpEe+dqzae/OZ+nsOAOF/WoAxS2s4hey4m+Cvh1JHV2XUt/lrlDUG0SbYAEsB7WiwZJKm2tVAVhIfKQrrNJPHjuO3wQtre3ASfiIMkNWePaCkBVox+HSufSW7bemVWvXhAmWQMOukVLa9QAQNQkL8XhYgN6ilsqNKVbnelgwL6e+rmtp7549US2yCC2C+fmqpkLbED0zCBQaZMlqhB8Gx3fnLbfRCHU2wk46YVJpomvn6tVrw/5Z74yWNrpdEoRCx1ESZAo6ZBJ8bwCQYZmnASEbUpkuMTj5fjeaDys5MiMheJAuN1D599mYe3kckd5xKwTG66WbUOzVALcMBooUSFF1UwCdmnQeTcCL334x9Xaygh+dimO098edH7mV1fS2dwQV+fa7WQVHcRyFliL/PaeX/LfnkoHJ9Ns4f+etGYriG0XDMo3N0CRwncZgtiz37UQQ63cNzN4nWQCrnsUx8Do6brO5xlcYx1l0qVV749j4HT0+rlFlYz8Xq4hu2bqZz7cUHWJhNUxhCRCVxJiuiH2T9vOa7tmzL1w2N23aRFfSM3Gd5nL/yHYp0PUzBw4cSLdRdbL1vrtDBGzqS++NIj00EiCyeZaGWs0cO03RALCHdh5JZw+187fJdI19/epv/2b61Oe3AXS0erFrrlqU4ppXA8hHES6rr6i8KiNQGYHvfQQqoOJ7H6sfyiermXVtv11NA6RR8s47mPQeZuV7eueuNJ/V/Zq716Je34iz42L0EnggkLqYoLzRBl1WXNiZM9PpagwstVQcKDiJ8kmcMk+TMrkCYLA6QkAxxqQ8zt+iEgEF/RWaRRlkRwjegoqZsBAGDBuJNSPW0+jIQL0aoLEQVb6VIgokteO29biNvtROuJY/RzDZv3df6BFcac5aOC/2E8fBxB6dQ3l/I6ZVOmF2IJrrpc+GgUEgsWD+orRgxVL6QZBKUX+BKi8aZ7GfYDoAFB7r5St0BeU8tISWCdB7QRDj79LyXQS0WPnSZtugFTQ6bJBMgiWOno/HqEA0CyEzoMiVGB63K9YseiyCcNFDIjQdplv6R9I3v/4tGmfhLnltiPcAALXjeCR8KN117634ZBTH5Dnkyo+30k/cXA9xQ6Dp/jM7UICaQutxs9fbaefMSHYAACAASURBVCvKP+9xGYAdu8yCeJwyCDpmqqnIvVLcpuDC6+fLcTYntNDKC0BntDIv9TbxWpmOm4DlUqy5H4v4rVh6L8SvRNAp+Boe5od7R0bKFJuskgDEviLbbt0e6bFumKDLfL+REmj7kyia7UMvJGO2b9++tJx78pbbtofOw7ExneJ+a7kOgpFWyk0nsbGfwY/Om+f2nUnHD55PB4/R16WuOf3KP/7f0uf/0v3hdj/A8QjMi2ejNjqoAvV/KM99ZaOVEXi/jkAFVLzLV7baigWo471nLqWH/suj6eCzb6S59VWswFamNbcvS4vpVzExjPkQugoFklNTA6mfrowGy4ULlqWhYcyvtLNGp2DDL10ILUO9jMDRdIQNmXxpLmXQiGoD/p09CfpR2kcVgoGP43AiV3/gZw0uo1R4KJxcg9tiI9tWeKjvgUxD4TeBtwB0saDhGgFbO+Wr/Dj5O9Eb+M9dKHLnAhU9CszP+30n/QUrACmslmeSN9fIqwXmwHMYtaQTSnycckSPL0oemeD9ji6gcU6R258ZK2NZA/P97kexag64lir60nCrF92GQXQx4lArQPS4KAcS5VUZWRuSV/r5c0U1RcFm+PvRU+cxHHsc59DLWEYzJtDpk9Wj6VNf+Hi6G01FBhUeT7mbZgYo0ys3Mki4Ub1R3KDlxxEt4LVoL+lBbgYs3glU3GBj6GTLsU0ibFSw6H3hvxU9+plLVMd4no6/KZCis+tIXNsAFnSnle2YCVNhisvupvpgNHq9+H7n+Ytcs6Jt/OGD+6OPShvsk/oW2RHvx0sXO0KUKVDYf/BAWrl6NT+rgnUb5Jp1wkBEvxd0NZu3bqHt+pXUgdma1Rp7du1K67mntlpuyr05yj0pe9XHvagTZydVLbNIxVVzbjNgAy8jRj2453Da+cphLMgvp0YYkV/+1V9Kn/7CRzCDQx9NObDHFOJNXWo5p8qrMgKVEfjeR6ACKr73sfqhfHLX5ZH0+H/6etr/7efTHBqAbbltVVp/OxMv6QUn64mRGQR43CBpjjSAmHJGdUME59o60hf0W5g/B1Ehk6n5ZjuJdpEO0cWym8CuFqKmDpfHEqVfeBxYHTIaK0UDe2ODXUWrQyQ3E7o4KHW2M0guWtp7EvHe1lu2p+VM8l1UAMTqncWbwk7bfA9QPqn7peLPs7o0oq9wZWsAMvgM4XQoc7IUzwNXmiNoBLoQfBowXPGOEew10FKfIcuivsMyVAjoYFGqmkjn4HkgVe7KuGipXqQzDFQNDQU930P1Qm5tbnOy0EzATmgx7kpZz4lldBoV7IwQ+DRXylqPzFToo5BX2u4nXEVLfhTXP1PIaOPl94/h4viNrz6YrpzvVlsL4OsFc42kTyPUvP3uW/BfmB3HUl4B8lYpiXItRAYVCh3LmRKvYTA0UQZZiEzfSpNRDjbyPqfvuwqHVa2gzC0oUMzeGQVbw1hTfKTw0u/J7nhdfbl/m45xgwAQroYduG6YtbiedqPXKdJMMCmkObT5nsv91U2Fz8FD+8N5M0y0ACT9sA6C4GHuR//rfqobaqLyx3RKlAl7Xfh9Bmk+r9+CtgVoNfpCK6OM9o3de/BOWZa2330nDp9tpBMnMMEqeVnUDqRrnbR9b12UZjTOSEOTfZGuO4nr5uHXjqbD59AM0f/ml37tF9NP/tyPRV8Qz9trKwtWARU/lGmvstH38Qh84EGFFGdQ2lD5xerzhoNlTMpMtHlVWX4fXF9hQnWP2UPChuPQ61F26DYw1YmW3Zr/IOCrx3uihn1U4QCIF3U6dKo7feXBZ9Oxx7+WZsBMmOK47d7b0tyFCByj/LOY5Ee7KVEkaLpyam7B7Ikc7ySTpr/PbUNbUM+KkX/3EVQ7EcJ1ULvvqjz7LeTjHIHaDUU9Qda2zzZwsmvj1auYYrGq3Hb7LbxXj8fCaACPQZT29uMYItVw/6c/FcHGQGzqweOxJXZ09CR/XU9Kxdy65aiWh5pmOUXDMT8zl7TN1q3bMFHqDmBgUGiBUZmF0ZXj44o1moVFy/Tq2Lf7yumCQYCTQdT9MqqhmzC46aEgiOggDRKeESXfCI8l3B8Zgz66WjbSOE0Q5nd8PwOF66ZRN3FpLg+8NxiD4rvlVRUGzYMnT6eH/utD6dr5a6yqSQMxRhMzxtJnvviJdMfdt8a5ZfMrzy+zIZkJyULMcg3EdKFlud4igwrHqbw5Wfk9eh0YlaVGpoOJcoak/LvlACYDKQGCGgrNw8Kvg3N07P17C2DW4zCt5LFZeeErV+DU0h3Vz3n9rNAx/fXM099OmzdsTOvWrE1n0G7oS6Ebqx1qZZzCTZPvWSVkvbWMmILJBjQ2pqtmtc7jupIu4/Md7VSrkLvY/53d9LVpSh/+9I+mBgCqz2E/Gp/+3qLJmZ1UTfGo6/C5unDxUji1Hn7xAP/twg6+Nf3Pv/g/pb/8Nz/LM9CVGmpaYPdIgYTgiRegy+MIoGS7HdiwQoNx8/TT+zhmVE6tMgJvOwIfeFBhnXpMpMwNTt7+nsvInCzLS8qmU8qxYsNmkrnSeIfgkVp9qjlsh52q6GHB35zXa7XJnhhIo0xU53un0jf+2xPp1Qe+mRpo6LXp49tp2b2aPhKLmUQ1p4IFIFg7KTsxum1X5DXkeGGoI0DZSCn7KwzgXaHXxEVEjqMYVtWXVq65gsFj1KTK7Sm0dEI1MDdQ+aCPxdHDx2AQ5qc7acBFy1NABCtGgwDAI3p0cEa33HJLMAmKOXPeXatkx+cqJX4GbW21zY+bBpHG7oFVcAJeQ7mg42bQcWU7ymRcVBJsCAChPsHJOvfdyKJJ/5YBjNsxsIUYlR/fl7UIZkJr8VLFR/hVsO8415JRU2NToTmJuFByrnL1Gb4dpZLOmz0h01f2WaRZLpj0uA4hJHzoKw+mLpgKQYXgdLJ6PEpKBRXRabXkqFmuqYiUUxxDAVSmpzCmg4wMQhx/zz8zFeUAohx83GybbzcTTGc18vkL7hxPx12DLPUXs2GUdB0NgEOKIJfNKsL0PdNb2fOjHo2C710gBTa/Dd0DoNX75Nmnn06rV65KG0lnXCOlpaeEgmLLSH2NTlBVwn1aV9PI9ynntR8M/1bPU0eqbO7ceaQ7sGXns6dop25678DBg1HifM+HP4Tt/LxCJ2T31GDYqjh2+ptwPh6v7qJWkRzfdQQn0IPp2AmEqdwnv/CL/0v6G3/zp+liOxwiTbuZarKWxzkLdf13Bu6VGFMZgcoI3BiBDzyomL4qLeh1LZOY2EomTuWrN9/P4MP3a3DlG2KVVdWIYBDra/5fXBA/4yNUHkAHj1GB0Y6d9WvP7klPf/2J1EXN/hbakG+7a32aDyVvOR+L+uj2qM2xaKKRidOSxz6U606magea8J2Yhe20E2M34kZXj/29XaEjsE6/gfedsG22NAECCSYBAWUzK7icAgmxI1R0E6s2A/N3XnwtNAxbb9kSWophNAymMlTTV1lmihviYspG1UJksOP+HRvdMbqZqJ1gF7JClQ0QwBh43EYYXFEtoiDSCT6afsFWOMnbN0TzIp0TTU/EqtdqkTC3KtiSovdGcb4KMbMOw7+57Rh/gJIljX5WsOKxzIMe91iCSgeMZVMur10AjAgUBcgwf/52r3diKvYfPxmg4uo5Om72DccqO9VOpi/+1Gei+iODiqynmM5UqD94K01Evtf8b75PM6jIpbM52E1nJ8oBRvn5Td/XdMYif3b6+9kozHJR75sF6Gz0RBFUeE5eW6+T19drITj0vvWaCCx8T+3NxYsXUp3l0/w8/8KzRafZteviemt0JguW/U6i2ofhlL0w/TEHZi4cP0uamdgHXWIViNo/ZAqgYFM7j/3jn/wUIs7VpAx7Y5saezVQZmp6zuNUE+I+e6jeObBvP31MXkerg0HXSG36qZ/96fS3/u7PkW4ZJx1SMGdx72jbHiW0VKqUzkcQWXlVRqAyAhVQUXYP3BDduSKJvHppZRsqcPO6ZWWG04V0VLSjCSjq2kfHDBCY/YS3gLXv+DxA3e985VD69gPPpUunjqdNa+ambXesSnOXzEcv0EILcI12mLxgAcIBEkDjqr+GdIcT9ExEbVLomldp5e0krVDNtIF/r6JBkhP0OBSv7IETYATYfnQL+jUARHz5+Qkm41sow1ODYaWIFRZHdu6nUqKw2Q43Qlbf9sfg/0KRPxHsxnjasJF+DggnDSj+29bjsWojiApqVi5bXvhL8D2PMZqdsb05CwpVfgZimSYvVosTGF7NiUneACIYyQJQjyNMq2rq43Put+i0WfhVeJ6NBCvfK5wfqyOnP3vWnDhf8/BFXhyupSSqzFUyrnrzyl8QWR60p08O5aCi3PMhezLsZZX8zT97KHWdBVQMjLFfyk3rJ9KXfvrzVCVs5Nq1XG99nktT8/4KIPDm/Mv0oJ8Zlbxvx8L7JO/fbeXt5uBXDkbKt3cz8PJWoCKPQ95vpJQAhs14fXjfWREkWPR4wmWV/woQHGPBgfsy1VUHqJaNEgR6T3gfWokEvRSgeSdt6gW5W7ZtDadT7wF1MIp+tfv2/lpFMzEdYy2TFmBcg+FzDAJsN7amJqqV6hWCHjiYpvpx7cQrpZ3S6U9+8XMYp62Le2pohOZ0peMaBGiEzwn7H52iWy6VQqcOn0qvPb+XawgzMzwZDeH+9t/7HxGHsrhAZ1HHM26H0wb1Q+hEfLbUFkUtdeVVGYHKCFwfgQ88U+Gknisdsl2vk5+TaHbUy4FluiAu0gQo/avHqZoIr23SHNUYSZHXvzpYk3bvu5ie/PrD6eyRvWnhnOp078duS/NWkXO29G4IqvdKHwxH4TJp+qXaFbmtwQEH7mvRgsWYTAE++N18dqGZILeNLXJeZWv8o1YijoUAG7X/TOyF8RPdR3GptITPun6Bw1333B2MRL/OiKzYey52RsMnPxvVIaVVmYv50CBwqwhCzJVLRzvpGxgEEDP0SgA4RNtq0iO5qsM0Sa7YcAyz9bNgRMARzc3C4nkRQX8svl8+5tmHwiB29QqshxUm110pixSQxyqY8X3Bh4HJqpQIuLAPATz0mLCpWintkQO0q0vHtAgMb15pvp32oBxUuH/Pbc+RY+nh//rNABVjgwR8u2A2TKaf+NkvpM1b1oZ+pLzyIzMKGehYSVL+ulkaJN9/WeNgkPRYCgBYMB0ZMN0MlLzdfPdOoMLteW2izLQE/jTI8n1NsAS8/t2x9N7LniReG4GiTJNA0Gse9vBqc2DBot0679mTfBcVHJpf6ZIp4OhC0GlvmQ50D8vpPaIZm/eufcA8Zxm9aCqm42Yj+prwM5mLm31NOn3gSPSNOUMHVqg7wMp2Kk5Wx/PlMdgwz/tnCOdN8dzMtpkhOL7W0ZXOHjuXXnl5B9uvonndQPrM57+U/t6v/A88l4wBz7bi6LCFB8CqR1LIWQEVlWhaGYE3j8AHHlSE2Q0UeVRGKBCzsZdmegTrWAVOW0mWr2qDXtfVEh2FHUGrZ5g+SPg0HErPPf1MOnRwX1rVMiet3LwiLdu0LPLtvTQ3qp8ChKBEH0a0WTtZG9URUXFhkyYm17lt8yNoRxdJmlRdvdIZPRH6ejCZUqOh0AJ2w4k50TukCNb9YS4VNtZsS3Bi2qMFR0dz3bt376bErpmJvTWMhRRk+pqkHbarfRsqGSiyoRIROv5uKZ/HcblUFuixdlCq6mc9xokSI3CV1d62bduKihHZm5JR1KKFOG7CmmTmwkDg33SajM6VvAxYuVrD4GEwikZUJao5569zrwvLSsU+gphZlKAW2oxCmxD+Apx/1sZIufv3HHzdVmYqYt+q7m7yeitNRf5oBhW7CWIPf+3hdPXMVUp/aX1eAhU//d/9OCmjlZxna4xpZle+X1CR91cOLLJIMvw7SizQ9woqpoOmtwM0+V7PLNP0/woi+hBCCki9Zh5PZtsEjKGxoNJG0GyqIu9bYNmP02Y0KYPN8/rs/M4bcQ/oXyIr1Q4Q9vNLV68M23RLnr2u3nP1iDjV7FxCpzEOAK+FcWigdLgVADMbgHH+1OnwMRGUWpq8YtVKvDSWRBrG47xANcpMU3FUIc2gX04r10gh5iDnsmf3zvTaK3s5PgDKiWvpiz/zifSPfvMf8NBpOqsniswFAKPUALDiY1EJqZURqICK71oZxuoJQDHOykO1unhiDEFjLUItUNd1kVYEYSbx8hVrLe6XU7VTaQBJ476D59Ljj76aLh47kdavbEq3bsZcae7sdLWzL1251IcGAQBhrr8WIFM3lWaTI25A1Kn1sBPz3PkLkjbR6iecnNVMdFKP7+Q3DH1rKWUdJYY6HkZgYSLMeoF6aNk6UgVnsFh2ct5++60xmcta9DOJ79u1L5qACTrm01ujTttuAvE49G8t32tmMs5OkTb8mmMbco51AEfKU2dORwMp/R0UbRpMBASr8NCYURJRniNXvpEUSXhbkIoxABkstGB2vMJPg+CqhsHv+57791hzF9BI7bCSzCyH411f6vvge7IkmWb3Ox6vLb3LV+oxHmVMRE5/ZJYp2IoAjUXay1Xn272mayryZ3P6YcfegzifPpqunOW4wXiCihmNU+ln/spP4O2xPEBFZio8hgwqArCWeV7475sxYeX6nRzky5mKDKa+V01F3k85WHknYBHaIgBDOQuSQdUgJbQyYQZ7/+61zecmsFCE2cN1DXEw957b0j9C0GjabtQurKQTavnuDoCFVTwaZOWGcI0tzbB1VAxRZVIPKxKW84Bcr9sIWqaOS+dTD83HZITqMc/SS2WKdMt+bMLrFV4T/L0f9HtZRQ8Z05PqlmQs6klp6LOh8VwL+xilydjE2GA6fuhk+s7z+9L5E5RnX+lOn/78J9Pv/J+/HsBibJK28I5FlBybYqtUf1SCamUE3jSHMPF/oJOCGSSMM0GoGbA64jy07iQT0hoaatnvIpcCTs9ZO4n2ECTPHb+UXnrslbR3x+swAbXpvo9SGoq48SqdP0/sP0J5GuLBVhomtVIiR6mp3UJrqqmwR+RZVTcjzWZCNkgaQBVIStN2ACjs1hiRihVSBA2ulJPyII2/JsNTAJFiE2r4UgvqYZw2d+zYET07Pn7/j4a/wzUm0FpcfVTX2wlUBb6eDrXkpgUYdXxfIy1fowRk8+TaeyvA1J/g0qkCpLhatAx0CeelWO4sq0HTGk7GTrL2WBCE+J7BXy1KVGw0FqWiRSqjYCZ8CTiW4FsxEw2E6Q/POa9y3V6u+NCEqWhiVRX0ueNkWuN6b44S0ZCDv8xDDsTlAfdNgBC6JzMH09MfN5seMstxs/THG3sOXAcVU6MI/QAV1Vzmn/trP4XV+WJWxDfSH+XgJwdembL8eitQkcFEPoebgYoMWMpBw81SKe8EKqYDDMfQIO4+MwiMstxSxY2GUlkr4ftecz+bX4u4n2QernFPmKLKVUkCC4FGL9fWMmdamEYFxy40FpYxL1m+JMBpA94UNfzMxMCqFXGlTFQAUcy2fCb6+jrSySMneEwA6mzvKtUeFzDsWkDp6Nx6LLplEElV2E3WNvZbtmyN7/f1XIv0WSOgoIfnib1zL3OteFYHrvamc2gsnn/ixXSpqz5d7DibPvGZD6df/vW/l+YtwlKe43LlUWk4VgmmlRH47hF436c/1Exkq+U8ad8IMDgtMj/MUg6B0ntEwSPMwysHTqQ/+IM/SF++96PpL//1n6WEzQoPM/VoJjDKkQEYoFz0OHqE3V97Jb386jNp/oKZacmyNqooNqUmAuULVFXUMqmtWtxSOD5mm2YDYsl4SbOnufOWhCWyAjRXXadPnESxXhgMsZAOdoIcQ+T+pe27YS1sS92K6r0GHcdUM8F23vxIm6it2PfGToyvuqOzpwr3flIsAhWDugZQTsQG3iYm4BB1lhZa6hIEBVZtnOIYTtAnZJLAv3rj+ugc2kBL606tsZlQTWnoY+GqdN68BUFtK/rUQ8DXEL871gEONOQidZIBQwhRCRAzZ86KCpWz58+FkE/CoJ7PG5RMxZh3t+/IBMfqeQSYKIlQc0DO4OHP82DngFvcH1m4+WbWojwFEmmTUqohsywe62t79qfHvv5YunK6M/DfEJ0vZ3Mv/Azpj2WrFoXTqcEnGqIF4Cn2UQ5QpwOBcvFmuR4ka15MMWWAkkue47qWBKzXRaglZiSf33TA8Fbj91YpkunvF2zUZDRqkw27ijiy0F4oaiya082YrE72C8nAsQW77bxfiRrTE37Hig/x4WlYvp07vpPuwHo7ngH0P4LYqNaAcbDzqGBYDwu/18gz1k6DvMu0V+cxoqHdabQV3NfcP4KhZtjAYjyquTYj4Tq7eeut0WxvkHv92uX22M8I5diOpc9ArlrZh7vn0adeTweOX0md/bXp7k98KP3ab//dtGQBVt48T/U1M/Ek0baD+7eqSKOODgNYZTi5zBRFp2rSm5VXZQQ+SCPwgQMV+eIW9Df0KExBLc2FlMsN4oTYgi5Bh8G9x8+mP/nKV2Py/4X//ufTxmVLmDwQ/TFxXOocTY8//Hh6/ttPE9hH0patG5mo1qRGmmdZ4thHWWUngb2NtuQTYyXq154bYWFcqOLnUqkQdfekPy5ePJ8udVzEGAgXzHD0owaeWSnKNtme3g9RlQLAUA3fhHHV1UtXoqz09vtuZz9MuARHJ9JLZ86lE4gHDdpqJ1owyQpnSwK9QdB9mt6IlA+T/iIalCnEdOK114PshOLPpeSgN6xbD+XcmA4fO0pemtJXvq/qXy3DPICM6ZkFCxYFaIoKDJ05YV1kHXLDMNtpuyJ0X20cjwBklPRNdzdt1AElij9Db0HaKVtA+77mVgaT1jk4JJbEo16zrL/weN3mX+RVgMwCUBSvN+sryhmKtwIVr+7eF6Di6pki/ZFBxZf/ypfS8hXF2F5304xC4yLN8b2Aigx8MmAIEyiONTdW8/2sq5i+3ZuxHtNBxduN3c2ARfl7N0AZgICA3Bz23ZZuEty5v7wnevtwQCXqGqxlwAYVWMJaCBByqm0YkOr5tJB+qwNwWhJ95NAB/t0U26iRTSsJUmXifE6zaFQAUFePIRzX8LzglHtcxYyaH0ubq7xHkBoHIFEvZbM+PtGE/mI5HhnNPCMD6Cg8Ju+tAcSbRR+Zoput73cePccCYSdC5zNooKrTrXdsT//HP/0VUoG4iw71AJrRR9VZCaXMiX2gdxpC+BxdWyGhKi7ff5EntPLd9+IIvO9BRaGuL4R7eeL1vxlUkCFIg5gV2cuzdrIuHT3dwepzb7ob7cA6Au5/fOyr6Ylnv50+/+M/ke696+Ppm195OB18fXea6utOG9csSavv2MCEOY8VkOWNdKjs1nMBwSPBclihIZOeE6jMgPR9dnd0otVl8uLZc2gdMIyKfg74U0D1yirAKUTQ7CDnO1PwIcugPTWMRDXiw30796Zeau7vuu+utGAxdsn8bYQJWeW7rc3DwhqxpisqV8tRJqvKk1nO1IR5ajuO4uIdeoljJ0/EflfTd2E9fT5kNZzsO8h9m55Zv2lDpDXs4+Fkv3rl6iK4AX7qmfQNbqHRUBTJ+DoxR9qDVbXn30Ju3H/r+DnIcXp8eWXtBO73BCMBPmA/5jP2OWDmqodysWV+L/s+vNXD91ar7ulMxduBinJw4ffKmYpXdu1Nj33j8QAVuKlzzQum4st/+UtpxcpF0Y/ieuUKoKL8HMrTE+UsWmYqytkI95mrLByjcsCR2YzpKZDp2/9+J6i3AxY3tl0YeIXGgnvA3y9dao97w4qhvpK1u8dsyan3WDtVHT4LbqMd9quNCqUawLwpjXaM3C6gC/L+adE2Hk+I7M0hEPX58d8yd7Jr7DTA6sH9B0JLIThRL3GOslJTcWPoJNyWAMQX64IAFmo0VqxafR3ICpabYSALG/LJKDf1vuzqIjVHRcpzjz+XDu+hh03XRLr1Q3en3/m3v5Fmz8eTBiQ5o4pmgDCZso2JhUmV7dIxv5uakAasNCT7fu+7yuff2yPwgQIV5ZNsQQmzUrX1OGxFFQFhkqD3J994Jv3GL/1K+umP3Zv+zb//wzRAcH3+xf3pF//W/57WL1qS5iKyXLGyLW25e2uat3JpmstkpRhQStqgG9tlLhkptYCewYrbIGwr8DkE5zDcYaJVqHaFFfwE5aEelwFDnwlXZU68ukT2k2Kog1q2t4bVGGFxTfWGlSknDh+lvfS50DrMQ5tQR/mcAdx+H+EBwISqzmEmrEZsE+rXlW2r7AVpl1GOwyqKkwcOR7ncPLazYcOGqETx2KJcj20sx5wrBJ98txNNhH+rA/gIPPrpKtqIqDQMiwRCiiDLwFu0O8cQzOoPv+dK1mPx5YrQcZHREEz4kvXQLTRX4xRpq6JHR7krZnnFQ7nO4c/zKL4TUzGdoXAfnmPWD7y0a096/IHHKSm9EqBCpqK1BCqWk/4oTKGKPhjlRluZqcj/vRmoyPvKQCSLI7OmIotNM5jIjEb598q3Xz4+00H2243dWwGzYj8F25Ovg6k8AXIvaTrvi9mAyR5suL1+wYwtpNsu97qVIbJmzaRDvDcWLlwUn7FdutUZ8+bNvZ6W0utCS23vZQGC228p3dc1MGlu7yydeK38cBunT55KR3CK3UxX1GoWDLk6SBbNFN0wTJnNyfzs6vX4rwQYovkZ4uNJnuVhUyEwhlGxwr0+2n8tSq+fevjldOJoV+pHMmI112//4W+kFTAWw+g5BEXidh11Q9hKjx4SIdEEr/KqjMAHaQTe96AiayqmX9RiooQsHaMSgVp3qWvr1bvpAHr+5JGiyqGlPj38715OTz34YGpE9b10SUPadOeaNH/5Ilb5+EeMN6TefltwU6ePaDLMFJmgZAQGqHYIy2lWRKYL7ElxlcnzMoJJQYUrOVMZMwhCvhQfRlkrE6+0a26Y1UPDpXbSI/ZJWLdhHcCnWCnbXXTHa9+BEaFsdPbMsKtupUzTxkwTzpr02QAAIABJREFUmlMBCOpxq9SDwm0ZwBVpGoBU61+6QLqF/ZjmsMujPhOXSb9cAWg4cbvKFFToyOnkK6vh5F2AirrwmDDdYldKV3eCIJkS9zUbQZ4rw3FWlBfPtxfug1BC4RwK8PBYfOW0iKtWtRkKTFXU+zIHPsZ5NOJxkIWBOfB+PwGx2NbbKfSLKpDiVaQ/cs7f998JVLz4xq70xDeewFHzCvcPfiLTQIXtvMs1Ffk+LI5Jvwd8SSMNc8Oqu1xTkfUQGXj6X4NqpMgAZqFb4PdyTUXex/Rxmg6q33lsii29HagIHQFi2uxCO469djSY45qbCpnEY8RUnPdIaCdIYSj2DaaOe22I7wo+L9MALzMKMh3VNYUmZyZCX+85A76MhmBXNi/SiFRW2Sb9+NGj4d3SCtOhDmg37JHHdd9HPsxYDRQW8Gg8TKf5U2cVkuZygO4GGr6pGRoldeHxyVi40PAnQBzPlG4tI1S5XKKT8Ksv7EH3hDj0eHu6956PpF/7579EmquNT1DxBAs4BKhv4pkcsr8O5arcQR+keFI518oIWDH5/q7+KCboGyvoN19zUgEwlV2TlCrijDeXRl8zqurSIOLNp5/amf7Lf/yzNBMb36Vr56e1dyxPSzYsxT0TP4cxliTDrE6YwPqnLO3UlEc2gbeZNJsVlmFj7L4VUMpk2IpcQKGoK690IzfMZxSfyU4MmAdmsnTiqy71p7hIW2ip3Q996N7QNQyhUfD7CiovnDkfuVtV9b0yHjAYjUyYBnS7gQYDQfCXEnZfajNOopvQqXA5XUNX4ILZABPSCZjo6euN4zbgW4In/evKrh9lfjT8AlT09hSsSj2siO3H4zw497mwC57bUSZ3J+gmyvo01wqTLESrBgiDnv4CvgQz6kvc/qIlC8O0yuBa6CQK3UQGIDnVUC5YzEHO/75T+mM6oMiA4cZ9UJhPZZCZP18ekMsFmvmzvic9/vzrOwJUdJ+DdUL1avpj1vzmIv2xmn4uNwUVhXlUEdRv6CxuAIvyTqi1EaBzuid7QTieghXZnwwqygFLuQ4lg4ebgYq/KLDI18BjdPsek2Zllj2Hv4kN7ri3BahqZbxeA6ToBNqOYReVSAKF5ZR8CjwE4pcvdxb3AEBUzcL+/fvTHMB5vhf6+opOuN6XPZhgXQWQeD82AUB1mxVEbN12a9q0aUsaGB2ktfqF2IdVVB6j353k3vGZ9TmxOmQNvWgsq/ZYZRxtQjYM6BhgwTCP9KYAsBefmCvc5689vTPtfeUEVV9X0r1f+JH0+//it9KcRaQ7qqkgozxbjDrOM19Hqbm9gSqvygh8kEbgfQ8qsqbi5hcV3YL6B1ZXU3QKpYNGeuKh19Irj76cju3em7Yjvtx6x7y0ajP17QTEqoma1DjVGJNj7zgNraqH05xaraStfUd0yCS6hMlRlmCMaHutt58AfjW0Dwb0qVKfBAVkOVDJWmhcpf5BOljqVFBQD1jQF+IMLn+vvfpyeEu08dMAnRwTt66bgAhX8wILxZdaZ0fZqUwFKY6FikuZFA3u6iY8RhkITaqiLJTW0Vf4m5Ui0sJWcFhhEup6NSEwD2MKPAEYMgkjpZ4cto52depqbgqGxRXdaKj31ZKgLSHV0ijt73FxjEU+ezKOw0l78eKlUUHi6tYgLOgrzJuw1S6VKxYMkw6f5K1LVQ1ew0z552D4dqvo8mv+1mzFXxBUvPKd9MSDT9JQ7ComBuhQyOFnUGH6Q5vuG5qKDCQKc7DimIoS2DezFTdARa5cys2rHB9BmS+vkfde7iuSgUdOh/jfcr1FOejIv3+vrM9bjXM4TcIoeO3DNwSgkDvMRtkp95OMlD9zsZzPRmSeg4yF1zaMzrhP1Vx4Tt6X1ZyXDJZl1YKE0NewLe8fG+htx27e93uw7G5AIyRQFuHq8un9u2zFqqgQaWwADCMYfeWlF9OyZcui/4dpmTlsO1hFMJ0sRQ1eFRsAITYp0yZcDwzBhfe4wus2u6+y8BgiFXL5/OX0+jO70q7XD6QDJy6n+z/1sfT7/+p3aL+OcZtmXLJymq4BrCqt0z9I4bRyrjEvv9+ZipuBipyjDgYDqmKK0swXdp5Oz3zrmXT6hZfREAyn2z+5NW3dsIxE/7JUM4afBNT2KB08hyfoR8BKrLUZfwbKT/tZKTqxz2c1o/jRiW+AYHyVluVdgIkxJqEJJhctrauYZNVNGEoED9EAS4qXiWx0ZDyaIg2Ty/3c5z9LIG6JwD3SN5FefumFEKEtXr401TRSt08wVkjpdmciZlPDYY7YOn+BTRtpDttAn6er5JXT55kU+4NiXr9pIxoNgAurMFeyw9Dos/merdYFAq78ZD0cHyd6xW7z+LeCNoObqz2DgMc5h+MDGvH5+WnXGzuiBPXOO+8sBKIAH63A/WmEhpbmHsRm3CAhoBAUeb6xSkfbFtfD2b2UhnA8DVJS6baOz4AgBHqllMTbpzS+++G+2eeL+6BIfXw/TIWfz5qKF17+Tnr8oSdTN6BiClBh+qNlXlP68l/9iRBqzoSSv96iPHZVrJYLECWYeHP6I6dF8hmYDsrsioHZlIJ6BFf0lmrqkJpBSwYVeYymj0L5GExnZDJIe6tp8a1ARVQkASasTsrgJnu/+J3ojcN5GqAFEo0wYxlYWErcSjfRGu6/C+cLB011Qz4Xs/CZMI3id0z3eF8PEOj37t0dbJgg2vvoKiWhVnrIOPah43DfMwjoMmvViDhnNbWl84CUxx5/JG2/ZVtaifeMqUcvhcC6BgvuOsB4P2xhVXV99MZxXwpMTSVO8Xz3C665Ds1UjdTaCZf3ZeZefO75dHDnQLpEKe2GbRvSv/yT34UZpKkgFWFVlJJyhPjdVDQVlVD7wRqB9zyoqGYlAWNOZYSloDaSMkCwwrXYgXcMmFLtMYkzk+A9FW3Kx6qgjWsm0+5jKX3rz76S9r30PCLMGWnF8oXpjg/dluYQECbRAEwQgJ3UIo/tShyqNNabbFMFehNtw00lZJdLexJcpZNjtFu2FJJ0hQEz58GzoDPcJc2LM/G1sJrVA+m5p59jpTQr3X3vXal1/hwmM5ToAAdbNBuY1TEYQFytOaFK4yIpozKkKoCJgUZToW5YEf0unJxlJpZjU+yq8CIByUnaz8pQ+PvGTZtics0dIq0kcTs5rdDKRCrACJ0H+9QAyyDRjXlQdKvU4ji8KLpirGfZ3MlzY9KXGRmkwZNgwpLCJs4zVzE4hH7mJi7o1wN9Eeiqr7MTmebPOoPy1faNlX9Zi/O30VLkz08Plt/976IMuFjxF1R23r9B9AV6RTzywCOpH9fUMQR7I2MjUOGz00/93BfT2nXLo013tukub3OeNRFuNjMx5axBTpFJ0RuEBXJarQv8BHpz8V/wuii8Xbt6TTHmjL+CWbeXgcWEQVbjtLKxmF7OegNUvXny+16A29sxRX7fdFYjQNjmfDJV4zwP0aIeBizOETdNSz797EVSJYJfwavnGX1wECt7vwtGziHgNN2zbMnStJexmDe3La1ctyqAlt1HTa/ZN2QYpmGO1ve+hurSG1hvX6Vp3k/93JdJ7Y3DHFLyzALBa9o8rwDRPk+Os9dr1ZoNwUz0oWe6dpmW6Px9YKhobibr5jOoi6cgb99zr6SDu9rTwQNX0sY7t6c//A+/m5auQrw90p8aa2UsAVy8svNmFWyH/ixT2sOT9rtZG4APVgiqnO37bQTe86BCIZQPrOJEVz6FnbDdKUulpFVOYq6MqTyoYdXEKhjlQTp2pi99/cHn0+tPPYDjZVVatWxR2rZlPaWhdVCnS2GyqVu3mqJE+evRoMLbVY6T0XwmNINlI0IuvRhciTnJu4KpUQbOSyX5WKmjpN+JFuVswwks54/nzJud2lrncRYEqGdfSCcx79m0ZWNaiqOgDb9mAFxcCeb0SlgUMykbGHy/GbFaNPtCvCYwMM3RQ18Fg/jatWuLv/Gd/TQU83hlEvSjMPBY5mq1hdvOdtmuAP28NLRA4SrldDYNyxOvoMJVuoI2V8yz2J4EgxP/AuhrRZoCKtmToKGXLC+CZim9UR44o0cH51eucyj+fiMQGpSCXi9VlpQHsRzcp1P4N6P0v9eV+TuBigwwYhXOdXjl9T3pm//tm6n7AqAKxkuLMkHFl778OczQ5rPybrsudJSBydUvNzw3WM0GYCle5eDIf0vnnzp1ptScS2Mm/BMIaFLsixcvTGfPXYigvHXr1giKkfrgx+MLIFtKHZUDi/KxKB/76ZPbXwRU5O8qmBwmgHtM3lOmLgSj2sB7vMMDhelUGxokx8Hx8X70v35e8a/BfBjBsc/XUrQYpuX6KcM+duwYKcLFkdYYoBKpE2ZOdkPA3M896OtKR19qB6zcde/daTOdUGUZBR5a37ufKVYZAhnHqx4AZ9qyFmCxees2/ouTKM+7TJ9jqfja+9z72lSjC4RrPO8vPbMj7d9xKp08eTFtun1b+oM//r20esNCvGF6OR6ExuM83WhDRkfRCzkHsc8QZrPc+F4cXd9vQadyPu/vEXjPg4oJqyGg/eugJmaA/ift/VDqtjkDsDBEYG8EIPAMp5GJ2nTiSn96/LGX0vPfeCQ1MKGtWduWNt2yJS1buyxVN0DD0rhrTitAAUMsJ71mhHbRtpnfdfTTUMomVjlvPMTkZQ7YrorFJFmkCHQIdKLyvdzrYhZUuAH7GK6B5oNvv+3OtG7TCiZEXS+trOhKB/ftp5KjnlRKa7T2NvDmigkZBCdrt+eKycnQY3NbJ06fCmCzaNHi8JrIHSEVpB06dCgagt12220lS++G6LvgpGjaI0pVYSvclpO4k7f7iIZl7N/J3cBV1O13xY+vEA2WznuEtE2NzbwAJTIoS5YWYMLgcIMOL7QD5Svl6avm6aAiCxkFULnSIQfmfJ3LdQPlLEYObNMD9dutrqc/7pldyEzFdFDx3ItoKr5ZVH/U1RiU8EqY15x+6uf/UloKqGggvVSUlRYeDtPBQwZNOR2SwaIAUYYq7kFW7b7vSt9rsnjRAsa0aChnzwsBqrqYFvvKcL2nMx6ZCSkfD4/jncahHHC8FcC42TbKP2v6Jhrg8RrleGUTcut07+EGmDp7g3gvzgWoe08LOgRsluKOULUR96VdTXnfv1+y1wjPkvf7oQP7uOcXpJUrV5KysINuRzBxnVGy2kBp6clIhSxbsTze98f7Zv/efdEUbArH2cIZtjCjiyvEokRr8NVr1wOU6V+CiNl9ya54PaJrLs+P1zWa37HPN55/PbUfp0/O0cth0f9Hf/r7af5arsfYAM9FMwwSIJuOxDYjq6kp5haBxnTDtfd3uKmc3QdhBN7zoIK+41CrVAGgb4i6cFMcAIhUDRU9Dm1KnnQURLH72OX09JMvpV3PPZPGuzvS5vVLo4ukk7H6g2Hy9x1dnYi6+pi45qfZTS1pJpP5CCsXJzwnHJ0rnUiidwCfc6V+pf1idD+eZDVliWWU9vHjBGijMI2q/K4To6kOJ5JzgJBOVOrLl69Mi5a1Fr03yEkPAXKsx3cf2hlbkllHHX5RDVGs1oMd0RWT4OwxXMA8yyAvMNhIrtlJV/8LV1SmZQajl8jVtO3WW66L2KxGuYYAzkC9aOmSCFpuz2OWRs6shIF0+ZqVYbwlcPHvseKVtp7WEyIoa1gbNROKNAuwIJtSlD8Wge2GPuLtglG5ziEr/st7TwjMsrdAzs/nVX75Q1sExfJSzWIFX/7ZdwqsGVQUwbrYVgYxntPTz72annnsmWgo1lBHKeHYMF4iTeln/+pPpqUraBBHSWQIAiOI506qhY7CcfFcMsPgdgUOUYrJ7zkN5fX1M95D0W+FH/u3dHd3Adoag42KBm+rVoVRWdae6CJpyq7cv6IcYL3TuU+fAKcDC7//TgxQkQKhwoKx8rkRWHhreD1l1VqoFMqdcbuiMVhhyX358tW433SE9ZzlchzHcGvl3o4UBL/P5tk9AAunr8VKRNLehx0d7eHF4liqYRJUWPbtfT5n9lxAQFf6xgMPpE0bN/OzkhLrC6GVEAxbblrl8w241kZ/0dJVMb7BNDLebm8Cceo4eiffa2GB0dPXmcbQe7z46Gvp5O4OSsD70sxlc9O/+tM/AuDPLbqa4oUzyaJkdGQyWsFbgj0RxlmFb0vlVRmB98sIvPdBhYCC3hy+TIHoFjkMc+GPHgdnzw2mRx99PD3+yKOpihXHNjwmbtm2Ji3fujbVthG4h8djtTFoG2dWOprwzGlti3LMbrwgGmkE5qQyi3KzqKxgUuzEBtgGXdF3gRWjk6v18VK8BvPQF/C7E9Q4OWONpzahXWi2gyKf7WjvTLt27qHuHnEnor7oYsnKxw6Kg1CtfsaAoqHVJO/7bydWwYSAw8lWQGMg0YXQVZoleZcoxRMU+RkFn8XnCUKuCEuqdyd2y+8EFUupDrGyw4k6p3UUgBronGD9OX3hXGHGZfkmf4u0CbSw/y7o4wjREQgENMNM3q6+DRSOj30QMvVexYdvxiS8KSUSQKBgm/xxhVoeCDOIMKhkHUH+/nSKv/CYuPGo5s/lYFgOEN7qgX4nUPHiKzvTU488ldpPXAxQMQI4nbO4Nf3Mz/94WrgEAIijagaFrtj9PZeIZqDovr0GMhMeW5Q8Wm7JfTSJBmBmMz1iAJMGXP/uPWjKz5TApUtFV1e/Y9rJKh7LNSN9hXZAjc3NNBUZDOQqpLc+/xvA4c8DKjzeXAbrPqKKpVThU6TRzsS9XlyrqQDK3n/e7+3tHQB1nk3uP8s99VMRcDmG8xiP0PpcuYwmqfm6OdZyxMyyZhe4b03F9TGuggt1S7rbTpIWPYxxnNv5zGc+mxpmA1R4FhR51rEAQCkVgIQDDUFzfV0LbdNNsSyPcfYa6ZxrnxGB0YzxmlQ3uy71DlIa292bDrx8OB1441TavedUWkuPkd/9o3+Wtt0+jx4naKxMvU4i5BznuWZ+aWjUwvwD3c/x/RJHK+dRNgLveVBRTR57hK5gVbXkk2vNaMsUNDKp9KRnnno5fevxp9PE5Qtp++pFMBNrUis06JwVVHSQEpkY7EntAI0qguBs0hzjQ1DXTGYDGNfMRHA4h/4c1VCWoZFAmHmV3OxFctw2uzLAGmyjCyJB1RWMwdpStBnaYDPJG/wv4cTnSuk2egY0ITzTTMoAfmj/UcrhrqX5iwvmoZhUCydMJ96cNtDUyhWWQcXvnTp1KiZEqWNZlsWYV8mkRMqFSc7A08z+1G/IFBiYVpEOcfs6W0YKgeNdRA5b1XyngasUed3vQnp6OMn7fYHLDOhqj8WAooFX1oPYWdLJXyfOglKm3I9g57koLsyloaagbpSBFoJB95/BhfvMv2e6XW1MTncUK/zChMqfbAWeezRM732R7+0MRHJ1Rd5OOajJ773djFAOKnL5Zz4fx/yZ519Lzz7+bOrE3r0WVmyQ6o8FK+ann/zZL6TFS9piZeyxFsc9et0Iy316LXoBAl4j/x4OjpyrAMPj95pb3WMwzMcdADZYoqI0UgAnNW8wVh+jXsZ7QDfJAILXq0xusDTXQV4Z6/JO6Y3vJ4VUvq3MVAgAfV58ec0ERoLfIfqBmD705X3u2EbajZf34iuvvhgM1ya6i7bMKpqDDaFtaC6xdf2cu86uBvkjhw7HGK5cvSJ8W7yHm7DO9rnsxeLbRYFA5eTJ0+n2O+5K27bfip886URZRzRCutj7jOkt4zOr+DvYKZ7wBaQVlwLcfYWome2H+HIEPRf+FFVoXMZJpVzr7Eq7cOB95Zn96ezJ7rR82/r0p//lj9K8JTYrpIqlvhUwUsXx8lxMFVVYlVdlBN5PI/CeBxWKq23igxYqqjo6L/ekJ771ZHruyWdTX1dv+vD2pWnjtjtSjV09mynfpCXpGIY4I8OTabCXSZ73bIZkCuPCOVomI3Bcgj+E1KfpC1f4lxErmmYYYnIyIEp/ZsvkfsyuhmhEZEpB0ZUBVkbCGnmp2GOHTlDR0cg2WT3icOmEqYBzBOe93mt9+ElgNlVqGS2AaGBCcwVk8BY4uAI1aOiCKZgwaBswfN8JqR3GxN8N8AraDCimQmzlHuIy2AQndM2o2lC6q/XQe0Kxny/L7wzgK1asiAm5g5WfK15fodKHaZmlC2FJXJpXkrI37ssUjcdRrnO4HriDfbmR47/uOcEY3gAaxeOUWYMcfLO1cvZniGMtAYv8eQNmZlHy38t1A37evHxONZQHu3LW4mYP9I3UQLmQtABF5aDisSefT8/z09N+DaCJKRgr62XrlqYv/uRn0sKlbakZ9iL3QTEI5XbZrp5dactuZQYiTJcIqoIJr737kumRqSicVnuL1Ag3vcyQFT0COa+J95rf97tHDh8uSoixUq8uiXozYCsfp+npj5sBi+ksUh6rd0qd5G1ppCaIMDWYwZXn6Jh4vLM5T49dAWcG1TIBCqT9t8FXsediKj4u8hzagM7vWi6lxsFtmgbx+bM7qaDbMVuyfFmhQ8GdcxYVTC4G6gEJV6/ibcF4bbC8GhangdJVXTZ2vPZqaqVPi052Pis2/PPZkF3wvzputFptgv+Fi4YunpMoCWfeiecYJqWeBUgvzpvOO/teO5h2v7ovDU81BND8v/7fP04bti4N8XdTMwZZpWqidxrH91OwqZzLB2ME3vOgYkb1AJRlU2q/PJqeePzV9K0HKe+72p7u3LIm3X7LurRo7UqWRqRCeJBHyXf3diOoBAg4Gc1CkElxCN0TWemz8mtgUlm8tOhBMAK17ER47vipmPRUnBeKfdsaY3ZVMschy4JAjxUNv/QxSa6CCVm0ZHGUS1q9se87BwA6l2AkCDDoJJyEatFQDPcXTbUamIyiYoV6eVdJdjkV2DhxGmBtQ+7KSGBgbw6DiRORE3LkiAnu0U1RG2MCifuOUrXSqj6XGBY6EEy4+N446RjNeWRYZvMdwYTBWeCiMDPMtaIJmA6bLdfFmR6T3giz+LyvcvFiZiYU4vm+1HF0HS15Yriv6y3oAXB55RspktJq2u+5X3UYmT0pxvxGV1WPU7Dk5yL9VHrlnH14ePDjv4v3aDle0qTk/fiV8sl8+sT+5n+/Pah44qkXQ1MhqFCoOYFr41pM0+7/7EdT67yZRYt6jqfQwUwFFW9Fh/uIhlilNJLn4nh7LXKXzABqAAtX3J2dhT16pKZIeXXQ6tttLFu5IlbgOX1i6abjrl7B+2gTADSDsXKAUD4G5UBs+rSX0yPfD1ORtxHf4X5yGwUYLzQlYcHOcYZfiRbfXB//1o5Iepz7pWAhCsamF/B7iXNvpNfHhs1bohwzV750diLKhFHw2eyijLuBZ8f9nDh1Eq+ZuhAsD8JqmN5oAlwqpvb+V4g5BVgwVVRP63TrwY4fPMi+rtKrpAVgRtoEN83ZrXNwh6W3CIuFSZ6pWj7bBnsimJvBQuYaDFPvSHeqxkl1oGuA46LHCwuHUbQSHefoP0Jjwovn6Rx8iZRo70T6t//PH7HAQWMxQXk2zpsTpE4qTMUHI9B+kM7yXQcV1mlbS19FkKPWKiZI842a5lhaOI7NbTXU4ugkTXo0kxnXFImcfWNRvne+Y0Z68lvfSk8/+kgaocxs4/pVaeutG9NiRXKIvJjGgoUYhmYVHDipmYZQe2HTr2oC+uJFyyPgOfnNmdMSedoOcqfXsOiuIgDbbTRWmHzGiU563smplkmskZXODN4/SgOjcSpG7r7nnigH1R54kpPpuXg5HacDqAyGq0jzvb5siW1QsTpDJ0uPyyBgoyQnPwWTx44cDaGmk6PlodlAaD6fizp+TXpYLdmu3IluIYCiCMpFUyPr/Bug5F0R5+6LsVI1PUPwsqxvCNOfooFYXwCXYlVdtNT25wxW4IKInNM3MDtOsVq36allNW/xutnKd/p7GfzEqrSUJjDQGAA9j/AbKQEk/26q4NLFdq6HDZwQsJYcNwOY6XuhmVSJ0fB7RRVBcS65FPfN9P8N34nCKK1kxhXBr3C8nK7ByGDG/T/85HNpxzOvpWvnrIiBSqcHxB0fvT19+EfuSAvmGqDoaQK4jFQY95QgYiaBx1foWBhEwURUQjD2uU+IzIR/F4S4H/8uWMgsiX/3fnaMdKJUaGgaIX9ecOf+WvER2bQVp0jAYaQVOJY6xmlikrH1IEo9Z+K+KPlZlKejbnZpb6SWcNHkWcweDBkIery+4lj1cS+9yoFJpHF87ktCzgCglJ56DgZ5nxfP/+zRI+kMDOI9992LvqhgetRK+Jx4rjMIzsGEMA6mJGTi5mLpfZRUiG6uqykTDy0EgLmW+9prpx5KS+/Q/cCCuMiw6mnvgf1UY7EQoZrkUvv5aFve1IQdONdLcDTufc+5LFi4AmZvNVUghXX3IABE4WawMbAkjQ0IvHnOL13qTMdf3J3OYIx2/EwPgvH69Mf/7g/S5lvns8ABVFU1kRLRw0KW0zmAcaPjKYcdpa6mS1AOfZDiUeVc3wcj8O6DClwIjfqTrPDGELlFe28minGBhVa3k5hU0WuD9kJpglKsavOX/H62vS899cre9PRXHyQwdqd5c+rS3Xeg5t68Prpqjk4AUGZY846lNBONKx+rOQw4Uc5F/bgTl4G1gUmgt48uowTyfhqKXWEVOMpEM0ldeRMrEgVkNi7qxXbbmnVbHLvSbyLg1+MeOYne4sSxk9CwvcEmLFy8IOyn9cQYHSiEm06aTug5CHiMBhoDifqL7CSojuESFLeWw1tZmWm17cuUhA23/LwUr/8OMSUlrn5XkBGMCiv5XB7qpNzLMRlMXf37X/0A/Lsiy8IiHDFq6CAKvUQW1fl3x2ktZXWOWQ4UebUbASh8Jr77KXir/HzEsAjUN145neB/ozoAMKT7ptvPWgqDgsfiClVQ14FQNh/rTISmOicaIEx1BBQ1mE2r8sgAIwOLnBLJoKH4fJmqs3SIMh3+LadjyoOv+3nkqRfSy489n8aujVLfd70mAAAgAElEQVSFNJEI82nRmoXpr/31L+NlghAYYaDj7PczKLgWXVmLNIc6Aa9dubbE65bHX6Dpq9ybJB+D+/ezXsNlMEiekyyIWguBWegTBtG5AGBXa8WOaFfHV3U/Br+oSmEFnsdruqDT/ZTrWXIKJYPKzCKV3xN+JwS23P/BRtClNgO7rBvK+ysHJ1EhwlTg3+z9McA5OS5dpEU8n1qvM2BYT4peeoc0cK96zS9wL6gtcl9dMA31nJPpyllopHyWBPc+k42ALMG3aRLLcbWaDzt6UiNVpAr30oTMA/j4Jz8e99bRw4eKVAjaoQB9sJqCaEtNeygBn4tt/YYNmxnPCZ77awi9+2K70YPECjHuSfUuHaeOpf17TqQ3Xj2Zzp3uief5D//4n+BnsZxj62V+ESiyXUWitgvgXvM5F6zpZXHTB+x9EHgqp/D+HYF3HVQYrJzPDdyuamoIHL6GWL37cBu0pgAcBnGn/ZNX0Ey88Gp66aGnU/+Bs2nJFlZi5Ec3bt2Ih4TujrIbRcWFIjCUlNHV0LxsLt1TyKioLfwDADQDuD5qMFT0IBgIJqMBUWI/IMJjMpBZTqYA0e/Zb8AJ0c6htbPo2YFZztkTZ9IbNJcyQK9fvzYqN2yEPIyAM2j3kt+Df9cbwglWXcJsJrVJJquTJ0/GJOiErGZC5kE1ehUTacGuNEXAeGPXztA/5GqLTPPn/ghhZ1xawToZ25DJyU5WxB/TNp6n4MMJ3BVwFoZmL4B6zsfVb+4mKpuSV6E5GAdtC0jKoOKtgMT096enGjIL4TUPPxDAj8edV7LF/VHoMjJTcZUW7AIpg3IDwaOcScggJTM2bt/rngPgdFChzqMcUJQfbwEmvtuRMgdb//7NR59Nr+GqWD1EGTH5+q6hvvQl3DTvwZV1eNjqi1Lrecb7WkmrUrBEc66XGnvNQ78Ck2Cqw3/nhlnlU0+klUpmbIVepGBgBBVqLVZTUur7bkcjKMGscFzwXEdQXsw9FYwO96Ljo/A2l5+Wj2EGf+U6jDwu+Vrk/+br43dy+so0Y2Zz6il5LU8/lY9d3k++twQ6UVrN9e/BsXWI+7iO59N7dRhtjyWyS5Ysg6VsJK1wHlH1rDR/EQ3pSqBLUFHL/eL9r8GVAOTIoQMxPps3bywBlo5IV/q8jMM4tmETrlj2JIuClavXhhV+lek2trl35+5IqYzgS2Hpq1opFz32AqkjFTKX765csz7uH5nQHuaIouz1aoldoiJnAJbwcl868OohTLJ20aMEMIRe61//599PKzfSZZV7M02i+0FwXkf/obFxPGvGSY02oItiwaVRVuVVGYH30gi866ACI2cEVjRG4n/x/PCMTVFGp/McBCC9ORpDgHme1cGDjz6VnnsAnwlaEK9c2prW3r46rd+wghIw7KnJM2vR3cuKYWgYe2u+7cq2qZ6OnVEbXxMTuT+unhSQOZl1d55HS9CRzp/DUAefBevJdcgchGGwa6grD5tkqQgvcsCjYZlsG+YP3XtfGuM47VShbe+hfYeKhlkL55N/rQ9rYXt7ZKFeTOAE4hwQnYzaz1+IcjiDiuIyS0+dVHNb8A46iH7sYx+L9/bt2xd/F3C4EgpBJxOkE1k2RvK9YEAIGAbpLNx0DNrJQft39+XfBDiuXHMfEs9vwfxFAWA8NkGUlK4rtAwmcnCJ1SrftRT27V7vBCpyYMmB3fEz4OWVu9etYDCK991vA8fuMXrcQ9iY54CoGD9rKvxvptZzeWrk9qexLvlz+Rzy6jkHTQFW1nCUC0VzIHz82y+Rensq9eHcKLgc5b7bvH19+rEv3M+gjVJZ0FMyY0PDA4CbC7BTpxLHyTWU6pfJUBPjPgWacV041gDVvFfOEAiQPG/fL9gZ28XrODkcqYOVAE7vNwF1VCmw0hZUmBpyRSyw8F72M7IhAdZLrE45mLhZquJ62qsE8vz8sCxCWXmvADYDOo91JuZc5UxGBnV5fDMI8px9bwiWKjM6MgtjnIfjZt8Pj99tCha0uda2W2dLgYX3fy0A3OfEcTFVGGJmNBpuR1fPW265JRhLv6dLtmDDdKuiaRv0RR8SxqUeoDoX/4kHv/YA59cT3+vHprsZVjI6CNvArLRYaJq1MHqRTHHeXscBqsl8+Qx6/Zo5hhGsxq+eP5XOnTiVjh/uSi+9fCJNMjf9pwf+BOO9oqJEbGGlUS0VbFO2Xqd3iCyaTEjlVRmB99IIvOugYpJ0RkwwCB1dOTlhOnloDT0MVdnR1U+aY2d68uFnU/feo2nTojlp011r0rzVVGkQhOsBDaNjUMCDvXy+cLNsbpjFCh0wMkF1wCRGNNEXo0gROAEOQQmbb5YZGOxBBIlCfwDhZJ1VJBMjBQXPv/tJiZj/dmWnk6YVIeHiRyty7YBXr1yFerw5JqQJGA1XRzIbTmbOVu6rmQlR0ZeTtEyBE6QTqfvX6dKVpCp9jar82yFyyE7eeksYzNyn343afESanoMrtut0OEE/pzIMLjnwOfn5YxrFngqek5P1DQEjqSXdPjk2vzOvbcH1ksZcOun+BS1Ra8fruwCCYOP7LLOfvo0cPGUoHFtX194P2eRrlBWqryBG+D/PtZvPFBT/KO6jhbFYBFiZHcYqB7nccyPrQLI/RBZsZlOmcrBQ7Kso8/PYLJXNY5bZk/wZ9/XVr36LyoGdqesiKQ1SbiOsMptbG6L6o2mm5ciCyLa4J8LRkSCbq1YMlJ1UJ0RaqiSYzYyM2/Ycs2A3sy05FeTfDVqmP3KliCDCwLYEX4VmUnNu69zpM9hLF6Jgz0sGcM3qdQEIQyfEM+YrB/7ylEQ5U5HPPRwlS7qdAMllqSbPw1LXXA7t/dMMm5BFvDnFlVNpeRwzwLgOatRS6WBrxQvsg9fc+75gjgjeVMGsXrc2/n0RvYX3uWM7zD0kUPD6nz1/rrjfuX56VwgsLl/pSOvWreP9hlKTO7UQPOswkvb0mYoGdzUwILMRd3anRx5+FMfd5em+++4pyl5hTBv4braxj/QSmgf3r+bJ848FAekbz1WgRxY3FiCDA/Ta6bmQ9uw4SlVIO9Vk+MkApH7///7ttP3OjaRrSU8CNEx5DA3wrFJJkhvqvZcCSuVYKyPwroOK6hEeZLRI4+P9aZIGX1XS9YmHvmc0vfDSG+mrNGu6smt/2kA5150fvz3NWz8fXQC5aCZNc6sjiCPDhMbNEFikT8fwrahDl9GCK+bcJTATTJ7VTBpOcpeZeDWv8uEPwylYkTEmVsvCFNSN0rraSawaPUZtgI3eKAedRYMiA5gT2X5U3Zfoqrhi6YpU11IIqQRE2agpOyHGJEjgNUAKCHypyrdngRO8AkxTGU5KrmykZP3Oho0bY9Kzz4YTlX8zKDlhGnwCULDy9DN9XdDEnEvu2ui+ZEKkgP2e5xJuniV2IgcitSE6eebS0LyqzyWYTpihxShjKq5P+npNXE9/fLcOofyxyj4P+b1yUJEDmPsyGMrOeI4eb9GAjHw894PnlxkGx6i760oEDBusWbqbWRT3YXVA+Uo5pwjy+WW2wn9n6t/zLA90xXEVaZc8Dpna9ziysZcB/VsPPZVeffE1GAH8P6Cwr9KxcmisN33k/nvSnfdu5x5Zdr2qI8zQoNOyO6nHuYqURQ6Y3j/lx1GU6d4IsPl4MkuSwY/fCZ0Q51GUntJbAw1A2FsjGJRtM+UlG2BAtBnc6lVrg4GL9twlnUs5o5DfK0+PFCBrogS2Sh1j+a7PX8EwFcfvPnKPmlrYrnKtRj72cqCWj9vrl3U1WYNiKkVhpfeFAkzfH4G16uW+VishmBc4OYZr1q4u7nmuSwhZAW3z8AmZLDmZHj9+lAqtawHiNSIrnErHABV9LAaKNMsoupgZiJv37NhNqmIQZ9QvB2A5f/5s4f3CtjyHBWiTonKpYWZ0MfWZ23br9rjNfeYEQ46njcXGWNw08owPDHZF+evRPefS/teOpn07D6elG9emf/6vfydt2r4aPRfPKtvjMnIfwwTie1Fdw+Ko8qqMwHtoBN59UMEDpxJakyndGTvozfH8cy/RXOslWm9fSMtr8e3fvDCtocZ7wTzoTBTUVdDM1ICk/m5seFm1NzcR8GtwkRwqqMLWVjQTlPM14UExQb8PH/6rXdgfX7gYK7smNBY6Rxow7SqpKLMbc5xhV+2sLJ18VcWfP3eJ0s+edM9H7o1eHP1QsQaz7s6r9Bw4SDMt2AAU/moOnNQMcLGShL50UvWzc2lDbrBwUtSYyMoOhWW6YLrCrEYwqgfG0aNHQ0gq0HA85sxri+/ofGngcbKU5lXrkI2pnLQgesKLQLChVsQJ/goTmqAiVmqcp4HVAOVxRPMwaPc2WpYXluNFb44sjMyrdxX9RXoF0FRiKvJ9nVeWrnbd/tu/3gw6pjMV7s/zNNAaZA02hU150e/CmyImZ67hAF1b/a/N09xOdI+FljalJECKYKb4Dh1DZnICcJb5W5SzDR539gTx8778e7mduO/lQBjOp3zOe0gK3aZqJw+eS3t2H+S6ItSkS6ki09HJgfTzf/2no9vtTHLv0WKb73meEcjsZEoQ8lrqQBrXsaQdySAmAF2MR2FznQFETn14XCFetWGVpZrcB963mUk4f+Fs3BNzoPR1inXsFD8WbAKdbAEW3oOKoqdXfZT/W8Flvt7F2BTlynl8R6geKsYNm/pS4zuDc7B03M+ZmclsUXnljNsoZ9fytSkHOXk8FFZeunA+Un8DjHEN16Kr+0patHBpVIL4bNVzXy/gGfE4OkpVM4sXL6O76864/7egvTpy5FD06jClYRWXrqMzABSOkQJagd8Q6ZD9u/alu2+/Ky3dRE8Vrp+NAd94/bUYZ9Oqes0ILCZNp7GgqEKzpe/FKnRWnrdpJ5/TenQSQ4xHH/fHrJa5MEM68p5NJw6cTDte3ZPOnsHXZPWS9A9/6x+kW+/aCKs5CLtDDxKuaVGt8n1Sge+h4FM51PfnCLzroGK4mokutaarpCIf+tq30zOU6PV0XExtTVXpvru2pnkb8Y5YtIJJqggyY0xyfegMKGRDfNaCoIk0CWBAanLObNIcTNYqxacU4LHavAK9HCtgwIHMhAY4Ywglx3DNVCTVxeQ6CONhSalMxUzypq7263AxPHjgKIzEmbQCh75V69ZEbbrBegp2xLp4A+5sSlAt0RRYqAGRp5+JvsNtOJFeoYdBFuE52ZoP9m/mog0sV1g5teBVsfM7b4RewgnRCdmeHKZnbKNukJX9cLIykAla/Izbb+Fc3Z4NzwxYo/Ct5nyt2PDVEk2PGDMCip+fC1jRhtzfiwn+hlAxB1ZXnE7srnQtkxU8+CqnxiPY8v5bpT9urHrf/OCU5+/9S2YnHJswDuMc67BdzyZRBkk/I+hw7H3JCtlrJYIqqKoIdAQorqG9VqTcZYYiDcUrBy7HzP3nwOz5us2sTcgAwm2VB9acfvJ72R7d7Rhsdr24N73+xh4CEoAUAGRp7o9++qNp8+3r03r8KhoAu3bN7IJdMegvxQF1NqA3U/mWlGbA4P5zaubGOBVMRU5FOE6ZtfFeMTUXqRDuaz+XUw82vTLQti2g1Hg+tvOs7q9yHFmvYrdcgerqNevetE/3W64rEYxkJiizC/43j49j6n7z2GXGzb8rbpzVUrQWL09xZGCSzzufa95u1m6439zJ0996EUKa4pnbNieqxfzc4MBIiJ19ls7QVM9tzSPYe57X1FVghR+AptSC3K6hJ44dTWfOnkq34NKp+dUFOgPXc80FK8MACrcxBEuxDMAy2VJY0mug9dA3vkGZ+RW0VPdG+3Tv11mIwzXHMvZPwFTNRJe1cs3q+Jtlqp2WpVfD4pAiHR+hYoy06fj4tXhWDx84nfa8eDqdIoWzftvG9Iu/+nfSrXeuTf1owv4/9t4Euq6sOvM/mmdLlmzJ8yjPU7nmuYBUESjCFCBNQtKZupvupNPppCGdhCaBJKSZOtD/EEI6DCEQCigSoAIFBVVdUHPZ5aE8z5Zs2RqteZYs/b/fPnfrXT3LQwGLRS/01vKyLb13373n3rP3t/f+9rfLi2kBFoARZ2v2NbsC/y+twA8NKkbREbgoY65nH+kZuvKUNJZTlyHB4E/icJUqlRFg9gM6E7xUXdDPpP3fWxCefOzp8M0vPRha1AGxarFatTTkZ4VUCZcJwecqG0BWgaiUFDkOj4jeHB6kNRkP6+ZQ7zoOiYjVUsB0bCij0NsjAJKQ3kiVWm0agyNi5ZClSTUjQynHDm1+HPc6pSO5DMifRzVNdM9ze0xVc1X9SqvFouKXK6EqDJ4NtoKcB/lR54jTmD+/1v5GSOr4sZNh49YNlm61Wq8ibAzU3v37wubNm5VuhecQtQk8GsZRY5B4P+SzSjIgOh7fYdNOqfErIsOhASaIZDBQ/SrTxCiUYVuRW8B3tWkNeC9dK3HaZSKL7eRLWLDX8MouW1zDR+wtaWfiegKua0A3y5iGvnFfqCUDArgHXGdzyzlbly5FlaToPcKdckTJ+eMsplLpunFRYEkpeIEpS4mLnQ/AIvp0UAFZD0DJ34h0cUzrirCBdDFT4ZG1y2FzP+F8eOstJRkc3NHDTeG4JNcHugd1P8fCgNL1L3vVXeHWO2/Qe3NtdDwOD5DjGQtfF9sHU0PWomaD/+F35lQTzkIsQ8R5KB69p//t6+IZJwcolNvIWEBu5fPeWcExWJ8+lUaY4Gmk0ESTg6m/Pj4d/hGAnZe3HpuMutLz7CX0LuAR0V3F9fH9PI9DUhYto+skV8RHdUJZpkkAjmFzfm2817NkaYCRBjZsRki6/L7QCMmtRooG/Bs/SuUd7MI8ZWTYN9ynHIHu+QJSZI3yVMrA4fO7hjONlnGYL1AyJELl6ZMn1PGxwkpt3EsAEZk3ZLvZz5RS88qLpIpaFdrOtIVvPfzdsOX6zWHT9nXqtjmrNRi1wYP5alc1IA/3SfezSEPk6AopFhBhHRDFg4mJku0IPBmV9YAKZzXIrPXk0fDicyeVubgQ5sxfGn5HwOLu+6/X+ut+a2/kaMLppNaYLhBrsZfE95hKfMWl4l4oOCpC32f2NbsCP0Er8EODijyVLwhXx8VNMOCgyClPGQEEXOjRR9hlTBuhSBoCdGRMiBGfo41+Xn3935MwzPe//FA4efSgoo2CcMMNm8KqNVKklEx2BRtfKcZc9W73qg/c9RcY9exsfCL4KtWOi1V2wOARnSDDizNGPIryRrnGiBv7X99uBlUGCeOWLyOFPPccqVyOSY9i375Dllpdu1ZTS0sEWGR0MagHXjxgTHraVcvV70/pwDQn9ELrgnPh/xAtixSFtEqYCc4E34H6ZL2GIB1RtwjnB0kMnoRF1ZbOH7TaN8fg+viMj2d27gOaAjgzS/sLwACgcFIYXow3EbwP1nLeBO8lRc96LNYIcnOEcioOKAzAKCtjDiglTjTTc5ldrnCH4O/NzjzMdAze450zfCdOybsdbIy0nMMciTTh5JCiRrK5WtdIJ0GbwIU5Lz0LTEc1LkTCdTCyITMUdD1IlMOnMPChnzlZs0bdLNwHxJ88orbMkbXU8sxG4MPPKAVknHoEKA0Np+zeODkPx8Pa8n8+t/uFo2HHk89rNgwzTfJCe+8FyTHXh+03b5ZoWGlYW7/Gno9YasqUWDIpfifBZjIE6TV0sBlBVQKKdb3Oo0jzSTyj4se2DIbuPRkLpNZxtAA2ZLCjHggkz0pzygALc+wCZGQ9TChL18dcHUAFz6UDRKTZARM8XwaQ9AxBqCWjBICBp9PV06kIPk/qn2rB1vH5vBNUWQeyUXY/FGikryH9PPFzjgv/wcpdug+AcPZJkwACAJSMxehIlM1HKhtgc0GZzJ7eLuOzDGjyb6m6OcjgQVJl3g1dQnTdDAqIk3liANuiRRpxjjKt+BucH+UWxLO6JbsdRnNV+thra/mGN79REt5VKn81WmAyIh7EHNmqQhFULdAQh4SSVomI4avFjeK+M5uEfcxzhJ4F10jZilen7EXT6Zbw3JMvhsNHzoRqZbLe/7/+UuBltWyounw0bZnnckKB25iu0zKU4k5zLcU6BkHG7Gt2BX6SVuBHACpQVlRUjBASkYc2KyIukouISnfI23LFciRD2qzn1ar59DM7wzPq5ug40hjKCyeUgl2iiZm1Yf7iueoTl8y0SIhdKkmMaVOPJkRDn49AxMlGxXC5AiGG12SKVXPF4DB6PI4jFzs7Ifm1y0hgRC3Fqpi0DCAixwBYgKH9nM6JqLReZY4SSKBy5MWKOJidQRbAJLXVimegyVQlFdcpOqEujsFEkIooCUMLVwIAMU+lhnZ1hGBs50reFy4FhhujzLlZW59aDn0OAt+5SFNS+R0GDsNO1sfErGSsEMzCsHk5ADCBI3ZeAMcmwwFmIDImkyFLFw2/paAzY7vTPIMrPZAzgYqX8gBzLZ5VssdAz4GXPJxEyfVzrj2aCtt8vslq/Vw75LhRySxbOlzR86RF65E8iRMZw7kJOPJvOmJwuuYYk3vEfSop1eA13QumTA4pM+SgiM+UCHACHJ3LAfDjMzwnTqbk3Flz7g1OgefAJ8bifL70pW+G4wePhv4OyV7J6PdJp2KlMm2vft19YZOGSdGW60TQNGfAU/2+lmkgEH8WswNkojxjkSZtpsmZ8X2x84c19WxFOvMBiENcinXmPPrl3GyUvT5LyfCsUvDzNRxu/ry6qa6X6PRpc4yKlTYWPCFmkr2LOjKU4hQwJMACvYx28ZcQdJujciREW67fS4B8dzlKt8m9JDvk9yT9XPl6kAEB1Pu10e7Ni/NpFwAoFhdLrOVEd2UyIaPCi4ht2UsUKFi2hwm72q9W9hNApesGUNInXgYt4ktXLDewPqR14f4TFRn/RWWLCxqVfq6pNWy6bnNYtopSrDJaetz27dpv3K4KXSfcKFlBOzcykhP6njwFGauX19scEc4nDo4jYwGPS9oXdOhczJfk+nkJ7rWHx771lDJzAiTKfvzRe/4w3HDXBkmpDZl9yp2M3Bdw6aAASmFxVLbNmx2d/lLM0ex7fwwr8EODiok8WkC1ndRXnYOkNp0BylzIddoUvtExbfrSgtCmyOjZJ3eHx7/6WGg/0ah0pTQRFlWEpZLTZtJm9dxaGztsUbsY0xOKYPEP5SIUMhKcn2Pc6uoWmpOFw4DBQVKbzAQGhO+FM2GZDP0xUl2i9z8oVU2cPU6XaG3NmnpxNRZo2M+glT+OHDyumuwpESWXG6iwer1q9xwDQ8jP+NtEg2QsyDhAdqQ1FNJeTO0WqXyyzgDPGUVSEDfn1S40J2ROPCHj8f1Wc4U4KVDBi++h5x7nhVGjVc+iWwEZygIYQwcT9l7UQRVV5ivFDsAhGsRQozNhYCKKMFvK21Uj+b/XwtN18ys9Z5mI+geLiDx6tvo/suVJlwdAgnOZI0VJjPt5gQlEiFg/W1PVxy3DlCOOCCUaVE0T+fFIsB01MMW/WZtIRlUErPWKfBM9k8pYjCvCo0tkzTrUDyG1xlkgBtjkCH0d/GcmaS7+DcewKFO1dcAE73PlUgezOIonnn8x9LVpAqai2Tw9/zv27Awlc4rCG9/8GhFrlX0RMHVSoztPB3ReosoGFPGexRdAkBcOxMo1ifiVl2c8+xF/HzM0XlZw5+uZLKJyuAk8n1Y61LHgBvA35b5mdUVBrKQjCQIvwKpYqX17PnVcvss6S+R8u5WJIAPSoamffdJh4Hmsr19rrZUjI0MCFhcEbCVOpuyBtVbKkXPOvX3d5vh5/uMFXkr09XXx55Xr8Q4gVoN14Dp5llpUQuD54f8M6xrSPuf/dGvhxDsFpiA6j5M61fPA78bEE6ILzNZO+5+s5MFD+y1TSdaip4fSabud3rhay8mWkBmoqZtn00iNYC179+SjT6lMdyZsvW6LAiBmrpRYhwp2TNbPNC8mNd9jpcib2ItBtfayt4e1XiPwg3ROxeKdKOdjc3kOPr8/7HtGM0gujIUuPZ9/8VcfCnfeuymxddH2oBKch+icSjz6idZvtvxxJfs1+7sf/wr80KCC6aCqJsrwxxokrVlkGEDqGtoYepQ+/dq/PBIef+TpMNjcEarymIhZE1ZuXR2qli8KxRpBDlmtWCx5SIHISpeq/DC/Rv38MpKdSceFqScynVDf4waF3vNB1YTNkBInKArGeMXpnBLBQphHpRgyhBgTWuj27dtnP0e4irosM0UKC0ok7dsRDmmo0FIRJAEQGGKcdalKHpZ+RzZcRohR39Vqb8X5NJyOsxYwMjjDJZr5AXAAGLRK0dCmREpRECNpDkpgwiI+RXj8DKNdgQ6G/o2xRk6c73LdhXlKJeeq3EKU6f330RlnDEmf0rM4FDITHmWOqS0OAx71JiJJzlPM6do16X+bN3CF1+UyFZ6mvlomg/OIglsSCJMT4I8TDePwrFJLQcONoExx/uwZAxXDckwQay+qrGZOVZmKUTkn0tfW+pc4V5yTd9oUJdGzOXGLSvVcasgXa4paIjwLqj1exyfNz73i+zgvav8mbqRz5hkBKJYpanQn6ODQAQife37vkXBs/9Fw5ugZyXLPtzk19ZtWh5tu3aY2woJQLaKiZyrSmYP0kqdBhQOKzPpmWlvJVBiQSsi8kf8Rywe8HMBlQEjkaDg5k2eQ5xWBKTJsfJaMhQPScnEA4LlUVlUbEDPuBvuYQMEyBlHvoldO9/FHvxtboCk9cT7a7Ow79gIaEoy85/e33HGngVzXFenqluql9mutMnesS86UoumlD6FndozvonPwshPnxH6w+SACgGhIGLDQnuWeGUdH2U4DCAo2AOPzbEhfFHtD/I5j8dyVCzRBruW+Hzh0UH8LHAkY4eQ7xIcR6SYGNAKrwwIgowqUqirVUaMutRekn1Mzf2649Y5bw3mV6ZhdUppkc0pUVh0WX6dA8z3gQAEsajRTpKtTAlkih7NuwzrXQbWwFwl4sdajPRIWbLoAACAASURBVP3h2O794dDe4+Ho6QvS2CkKH/jwX4a779skkNJrazo6qqwPGjx6jvM0toCs5OxrdgV+klbghwYVOZrLQUbh4qiEZISci7TRGQe2/3hreFokx0ce+kboP90UFsgZrt20PMxbuyAsrFcHhBD9kOrnE0r/4deGR6SCqb+pyRbIEQ8OyomMTIbFi6JokGlQ6AX5CsEbjKPVMHXcUW166p9Etujwe6dDkaUkBSgUDQMO4GNQpjh06IBULxdoo0vWWJH+sNrihgcVtcnBzNN4cJMLNmer+n0iElQj8SsyBjj/48dPWBREahc1PSI7DGvl3DlTxrNCkRLnVySniUFNy0ZbyUKEPowlExQ5pqeIfVIl18s1dveqHq2WOa+to8boLao4t3K1XmK0beqhrp8Ikxdp8xixRqfsDi0+fJnZGGmAMtODeTXQcLWHme/nPF03w6Nprpe20Y72bgOjdQvmy6GdFbhriXLtzE2RA+WaABFINjONkp/xcsIk0snOd2A4HN9la5kMHIuqhEFOcqGeq2JbB36Po2loPGXEPOd8cD+c/OhtuCWal+GCZe6gAZQARF7feewZgYpjIV+cCrERwrnWc+HGu64Pr3n9q6ytmdHnTiSdfg/iyjnIi+ucGWjm/IVpPBj93vlEDkx5XwSQGdVT/6yDDC+P8b5Y+ui3sh7PM9N7B9X+2KOWSkAtoKFF4k0c32TkiexFyiRjwu8gzX774W+EZoE/eEko0xbqmcNJO1hEH8KyRyonVktU7d5777VIvVedTj4HxcTAxA9iD830jDmo4l5x/01rJgGovo7cK7qfupX9gJA6R8ezPSUwwx5Df4apwdwv/gAssCUo5ZarQwgl21w9nwByay3VtofPAyF05bLlpsJJWQL7Yho0tPcqI0H7eV/noLgQ58PPvvZV0rFZbMTi1ma1rGu/8jzWLqxTFnRYmdMSgZExXWuVsrLLQ4Umn0I2R3mTNbuo2Ua9faMWqAyrzNqticbn4FgoY3HydIfWvSh86CN/Eu545XZlS3plT9Q5NBHLL0ZSxlbNvmZX4CdoBX5oUJGnB5zNmy82Mknbs5rW+K8PfTs88q3vhtPHG8PG6gXSmFikIUtVYf7SOg0+Wqmcomr/ijCKi3DopNXHrTZaojIJkaTomdp8qu+qdJCvSX2xdWzAOAtt2riY3zhKGgGjGEnQvtWnmrylchV1YOyIREoVndx6660WuSC9DRP7wIF9Ns2wXhyHglIJB5FFTNKwc+ToJsS8zpWhLFRttFJEM/rGMcQNSsmTNcAwrV5db5E13wfAYHw6ZE0ifx9whWHDcHB+RMuVal/DmAJeOA6/AwxhjFHOxHlxXS2S0zYJ5cRJYmBdcwIio2cmOJYpj8ro8vL5Jt4dEL1W0m0zrcuDbosYxV6FpzntUf1BAIYPMgMgsQYuWU5N3kpdQ+MqQ9Uq2mwQwKJTR+RJ/TFlVT1XfIa1wPFxXayJZQ7kQGw2iSJdBwC5yjwYVyGp4XO+3EMAHUTNSOK7YHMy6P6ApJur9Ymk1qgFEcsekfDHubK+zl/gPuOc+B2OCLD49S89HJpONYWJfokoSYugq1+Tcq9bE17/1tcqAi0QIEwkuYnKUxkF/3cmI5EpLzko8E4UbkLMNsXyIGvj0btnKxxUOMDwn7v6KkDNsxqsI+tqmTLasPXcAdhI+fMsIS9vzl/vK9fvlmsiJ6CC7zx25Gh4+KtflbNEOA5NFvafdFVUEhlj2qfWukLrOgL4E4lyaFTj2dVGfbui+cX62zRWVLLk3lXomUdTJLsclH7oHBhxjwDa/N+Js6bJIR4LHA2es+NqFQV8cC58D+3mQ2odX6GSJsAdjo6RdnV/UeVEzK5LnKc8AVjAS40IlwwV3Cddi2o5f8ibvZoF1C4Z/0KVHToutKnLLArSPaP5Q2tWrQvL1ol8rQACgHNg757Qjzw35GEFI4uWL4ndWsryjI6onCm7QRanQgCrT9kR1GxHxR2Lo+svhAWL6uyedF3QuZ48F3Y9vVvXpCyenvH3f/gD4eWvvtkEAkd0TiVqeQfGXjQu0exrdgV+clbghwYVOXmaZhmkn9AxFr75rWfCN//lm6H56JGwWvoNG1YsDDUbpRmwYInatpbG1LLKHf2KCgb6xXlQ2SGvSvVRpU4BJ/T5E5VXK1tQUCrJbiHxQTkdwEG7yglIeZckLOsx6rTayEhgk5m4qGiAdHmF+sTpU8covrj/YFhQO8/0H0h5GnFTRvms0qWjqm/OV1ZkXN0oJUL/+Yr0cfYVMlC0jNbMFwFTxxoSEIEzQVRLzZRjkRrmOB3IcsvYm0OXobF6ss7RndygSKUIHRHxUArBOeKYYKfjsDCK5WKmk4pmqBjRPLNLorOfiKSzJEODUSSjUqvokRY4DHEkckaDyGfS6XAjNyZdHmaYk4ic9LpFt0nanNLTtb7SoML/7RmUyx0DR4iB91Q2Tq9KGR0cPWuxeNFy47L0KdqcEAkPQMG6jCcETIy8Dz/j2fDMBNwJUwoVaIzlBQZlJVkKgQvv6sD4QjBsl14Ia8j5Ir0+JqcHAZDatJNJeXZwdmSDcE6sMWCRz8VnI4IJ72LA0T34918O7U3t4eKgSmRyoAdPHQ75cwrCez/4p2Hu/Eo56Mip8Hvkzv/StYycCAcQ6UxF5t5qTkUSNadBhf/eszB+HMtUUd83PY+oveHPCHsHcEImDJ2USgEBQFyHshQ2nE5ZPgiJAwIMOK+VKh9ByHzwgS8okj4dSlReGtb1F6iLw8EP5STW3fgdStVbZkSfhY9w4403ho1bNhuBE74F31Gu76yqjJop6fXJLq1xrs4hiVkKApmo50Imh/uIXZhQFgGeB1fNniKjkK/nglIaUt3YCXRe4E6QyeN7RnV9L774Yti8ZVMsFelc5+j52LNrt/FJVkg/QjWP0CYhPBB4Z1eb6cSQYSnl2RIQsbKonosHPvf5MKDresXdd4k/IcCggKe6toamN62/7A+kda3r8tWrQlVdjTpLNA69U104fR0C+SKPalBh9aKlmnciwq9Ka22nT4ZnlbHYv79VBmZeeM+H3h1e+XNS7SxQKWSyQFOUFVipBDL7ml2Bn6QVyBmdHKYTVBsqGYOstjxwdq7aN3L5xZj621V5GJzUuGR6t1WuYJMUyajIC4SmwfzwvUeeDP/6wIOqKx8TAbNCkUFdWF6/ICxasUgRYoz0C0U9H1T71bBSjznahMagV5TCwCDyjvR0z5XGA5vO2g5l4M6pzHHufKP9n4mdOELAgxlEsadNibFT9VBlFzAQOJklyxYn5MqJsHv3bhmJMcsgEBWZs0KnIhHrwWEz8MvqxHIaHG+FNrxP56RUcqFFdVW9VkjQBsIXLZ02M0TOBnDhZQ3aWomQqD1blM2wLWU7SpQyJUrvUeo3Zlai8mCZnI2pYKoMRPRLrZlrMECi9cGpcT2t4nrwORwaYILI2TMfkQA4M1GLzzhhzx0U6XU3yv4QZkfM2Q9nGnPMBCqIslhTjD4AwoWaPNXOmkaVx+gYfE4FaWZq3t2K/lh7pJVRG2R9ipiiKVDBLBXElwrVSmvdNwIVDHsqFrhjBDXHA1x42t0jXv+/ZRjE0zl48GBUN1WU6WCGdeY+z1Hrn/NYfM190itgYtzIcZqNIqfBMawzQG6LaPfkqYbw3e88oZKNRKX6BNZ0jTt3Pheuv2lr+PW3v00kPIa2RXVPBwF+X2YyAu5M079LEzG5f+nyR/r+8pl0xO/fk33MdLaEz4zK4cKjoOOGciHXbFM+TcJaTlHrM6rWxmHpLWxZtz389m+8Q+O8W8Itt2y3mv5w7kB8ZnUfyIpZpkgWxETReB5kK5hj86a3/kJoE5ggYGDmRYtaKcnS0dFkg7+oPdDmLL2SbBBx5bXKzGkpUMYBQNMq8ib3if3Vp3Ipx6YkwzWyN5ukYDuPkqFNAY6TcVmnZmVBIQNXaC9TVtm3b69Uc8vCAonfTQpgnRf5Ok9t8sMolNLSKf4FQHJOSaU6Udp073epFXSr7v92iWudUMtpm+yahh3qGcgB1InfA1kTUiwlk1oFPGjVAJzHlDkdkS0kALH2Xe0BZvacU7v9vufOhhP7paGh4OddH/7D8PLXXi/+hoCUgjKezTFSrQIlBczpmaBd+qJ1h1w0ztS1Bw0/SY5p9lz+312BHPEWBNlpTUIECEOghxCFOJkGZewUZ6guOCGCJOXe3DGhdGUEFPU39YyHJ3YfD499/ouavHcwXBzuDevXLNOIYY0PViRQpZ74AhkM+AlI1rJZAAWWUpazhIVPjxvkOshwGHgmQhqBSiz0djnuTqVJq6ojN4F0NQ6BMgezDDCuVlNVrRInT+Rz3fatYfnSZWYQEYCixNB0pskyF0S4mUjOKIxxhkPS0UFkwzHhQhBZozWBsVyuVkSMEU59RJv32WefNcfO3AEMMDXnSglvedskaWLImnyWn/VJBZBz61R6E8Plc0AKZcww2k2tzbE1TJ8xPQNF3l73xiHX1i4wsMLvjKRnXSmR4c/nXTwp21n4IzlTej1Gy5GAd7lMw1QmImmT8wg7+1HHeXg7I89PPKdIHvTSBetKa6V3VACybFCb3tOpGjIZHETIeKH8SMQMaKS/n7IV6wigKLQJkqU2+pqyBr9zEqQ5s+R7I3CKoKpbxLjYZhvniwB8cGKsqTlDPXNkQnj+eDZ5bxRZo8unSDoiKCbG++kcDyL2Xg2h+r+PP67nslBy8mdDb5ucl+59w+kTYYv0Vl7zxvuU7qblN9b5PRL38/LswtVMx/Tujtj94eUPvyd+jx1U+M89M5F979KOho4prhlgC4eCtUHHgv+7fgqaEjivnHGtt8iDv/Wbvx3aBAruvvvuULukyq5vWByhUgUPlJN4HhCoG5HDZK36dbz1ygS87o1vCEeOHbYSBM8NWQM+62qxtHyiNeI8Ee9ouRKoIBnnAJYsV9wXUdsGO1CricFDSfmRLOAK8Ro4/jllH9mLtcpIwiGJJNQSAYoy3c8GAxeVylwdPHbIwE8UqxuMo+n1fPYo2zqpv2U18efSsdhlz+cb3/Im6dfQXTQUGk5pGqmCoBLxucrLpEejjiWGFGFz4Hgxxr1agQLHg2OBVDjfMaGSEtdBx01nR284KSLwgV2HNQW5Ud1QpeFPPvDn4efecpuGmQ1przCIEc0UHVdrh+DaiL6zSFkW2re9C+xqz9ns72dX4Ee1AiqLKgEMYEC4Sqpt1j9Oi6jJNyNklcghW5+39PYVeTy2Y1/4xhe+Gk49tUeb5WJYsHB+2LhpjQb6aHiSpnaC4HOkbIkxoe+bFwbaeAEy0BM61lT0qRQoqXmi83Oa9bFv9y6bdwH/gO4HWkcxLkRPREvUfjF2CFHhGNCSINKCqLVl6yabCBg7MtR2qs81n2u2CaNEoWNKR2LEYl0/Or5KZQqc53Di9CkDNRhtgAS6EgZk7PvKwzEBDT7L7+guwGkygdKzFXF0cRxFjqMCTFhmROfB56oYSqZ1GMZhypHGrog4hpy14XziELBBOyeMr6fm+R11audLeNbDB1+lHUfaaWRKIrFMkyHxRVAxU3ScPpZnKi77Ph021vtx5NEh8OI5Yt0w1vEaSsx5xBKECmYy3ggU9St65T28GApnLXfKZtHtgVEsk2HPFyCJ6qX8YWw3mYqEP6HINp2p8GucAln6wZEjR2ytWVMyJRhc1tuAgowyL86R+8V98/dZJoD9kOw2j6DJQKGXskuZMASLms80aw6NInZB8Lb25rD5unXhjp+5VWBWrY3lMT3ubaXZmYrse5UNAJwjETtW4qwS/rgjTZM008eeKVMxU9TK9fH8cQ/IzCGQxb7iPvDsAjAgcbrqKwqORTnF4d1/+N7w7FO7wk03bA7161ebMytVZmZEKpCRmyLQlwxlMz6TsgH3vOxlYf3mLebsATDsaYbD8f1kgujOot3TQaE/V1cCFZS9eM4g9rIWBB90/VhGql0iWHL+6G8Y70jnxd98V7HsAWXNqD8Tx8BzPs7ZoZTK81CpeUMn9h8KE/rcmg3rw8BELIdWKcvaJ7XabgGYPG2SJpVUlymTuVSzewAXgOidz2nQnEoaBCwQKgFcTC0esY4SPdsiiy5WBpT15pp71BVidgFgoWef7OzIRIkE+86FZpVC9j13LBzb1yKdteLwzr94Z3jNL75coELnrAwIAoOW4eV+KksxONRrk5QnBDZmX7Mr8ONcgZzxi8MC3ErWq0ZoBop2btj3EIAof0j9Eg5jh9D4d57ZGx554FvhzNNC5Ropvnh9Xbh+2xoRsJYLcdepvi3SlWqpQ9KuH9Ao8gm1a+ao9leOeBNZAdUxUaGskiO2PnUZnWGh92FlMg69uD/sfPY5OZOxUCf0jpEgi0H62nrq9XPEqdh8bHyG+Vg7oTIQGI/9+/ebo1oqFT3mQphjx1lpw3v9HeOGccZN4FwwbC5KAxMcgwP3AW4En6dlkHPHuQNaMFQM9XKyIZu4UVEqBphMxkIxvjk+RtPkvCnbKKI2mWQZGm+p9EiMvwFHtMAZP0L/p0MFIwMHJGplRIAC4c5nVHiHghtfvjMDFi6Veo6OarrOhOsfXC49/oM9hJn+Nq7H9DaStkf4IThjskcQ4BjwBsDIkRPivXZfZBDJallmQ6lcu15mgVgpCCBBnV9/9AxZuQU5bQHSdPTvoMLP37toTOxK5+CTOvm9l2ZoSeQ8KWcRvXI87zIhChyTmBs/iyUeIvFYarugCbGf+vQXpdUggqk6lcjmtXe0hOtu2Bhuu+emsGDpfEuNpzkV2efqjt7vQ7YjtbJAAga5h95O65kP//1Mx50CVldIgfMcRHAZnTkZOkAV68CxRwXk+6XVQDYQvpGoorrWnNB4pDW8910flENVeXHZgrD9xi3qpBJhW+DC5KO5X3L4fp5jSITr52/95V+xCJxjI60P8Zo9yB6BfEu07UDpSs+grxfghZZQzwzCleFZQrOEvzskkMV+nIc2hxw1e8rIpNqvgNwmEYSjwFmxBSM8HxBLGxvO2HkVKutACaThxCk9r50CjFstoGiUvSjR9bUrwzCmkgYaM2RH0aao0GRUGdTwtX/+11BTVSK+xkYBlA4rA9taCwijN4FhzReQqtNzV7dkkWWDGC/Qj4Ku7AfgolDZE9pZmxrPh/bTzeHwC+JYvHg89I7lhj/4s/eFt/7K3SYCl8ecBNvnDKKLKqSTsr8Eh7Ov2RX4ca5AzvBY7yRIF91LlNtGFSGCLShbTMpg9A3nhe+9cCB855tPhf2PPBGKBBiWrq4JS+oXheu2bg7l82DikyIW2lcEjmTuqNjJeeqgKNWGgaERswOKCFSrRI4ZBzukmjm19MYjx8Pe3XuM3U9r5kKlKwdULzzXrMFZMgAdigZ8dgIbhawEnR2bN2+yCAADwXEgaIHy161ZaxGB1/ZxQrHMER0v0z8xYMNyXBiRFnUCeKqbyYUYUxwfP7PBXwIzHMtb+Pi5Rxb8G+EfY77bv3umCIkMLrKISAaJ8+MPx/H6uhtOHBuGBoBUUxNVQonWYqcD5z1TS2gyzIvsQJIp8IdmJkdiHRVJNsHLBPx/ph73q2UuZno4PePhjsnAgQwyDtBVDKskB93WBkFVPBMZ7jaVfQbEscnXc8LaQcy01lHGuNt6RNJkDtkJKyWplJZkJ7wNkSyKja9PnGZ2JJ4GXd4xwLG4715z90ySy2h7NmKqlEDWzsiHMePEMVk3jtMm8ucXHvi6ZSpy1NE0IXBOpuL2u24Mt7/sZsk3l4UqcYqciJhdnmEt06Ahw32Jq+znn15fz6RZCTEBOX6c6QBk+qCy7DXKlEwih4H/kxniuOwxHDGExsqqcpGVBXhlF842N4iDoBJeRW14/7s/GvY8c1gts0xt7Q3rNq4MG6QgGvIBFpRP0YOIZFoD0XK4pP+xFb/wtl+UjkubZRAuCmhwP3ju4T3RGs3a+lpf7nm80nPqc0u4Z0T77Ge+g+sZkqPuU0aC/QywQNWS6+X7KDXyLMpUhEE5df59ePfeUC2btGz18tCgWUA9uufYvQnZGEqXA+oiUU5XGZcLBlLGFSCUlFWGw4c0jPBcW7jjZbeFRZpndE6dJ8MCH5w3cuK0N6Ofg73ELi4U76tu4YKkLV4ZMwC51qu/tzWUzV0oQnmBuCJqpReP5/DuwyKSNkkKHWDxjvCr//5+PZAEHiKGj8rWikDKM6qA0QjMs6/ZFfhxrkCOoq7JXEXBk6qJWtuZDPm4or9z/cPhsMSlvv7go+Hot78fytUFMX+x1A9XVIct29aHJSuWmDBTVWWtOha0CRTRjCrqnFCkUSIhqyIJtIwOq7uhMl896tVWU4xGMC/0K5166PCBcHD/gVCg97PZqTtiFKvl8POU7WhspH1TOvyKRskqYAAwjGQMSFMig804chcDiuOzO22Ggck2y4HzGX5vUZFaxHDy/O6cJHpbFHnhaAAYGzZIbZESi81FiFEThs0ImTJ6ZDRwhBha1yzA4WFE4HhYDT6Zmsk5ktngfZx/v8AS50Jt0yWf+S4Y63wXgITIkNo78t3jckzR8cdIi+jUnZF3dODk/GfUY9MEPY9q3UHx3TgLS58LLNr4bmWleGF4ZkqJ+zHSD+Ll3ufOL3IzYqYCY8y1Gb9C2SGXv4aQxvWS8o5lEV2vAKhrUYyqu4U2RtaJsgefy7XsRBzdbiWEpNzh5+brMNO5xqxCdJi8jwwI2SeOCyCNpaM4J8VJmnFdYtaEV4HWCtKt63142YHPntdz9OUHHlZ9/rzoRgLhundILt997+32p6hcQ9IEKq41U5EGFb7efm/jvY/ttTzTXAPr4uufXocMYMhoGDhA8ff7e7x8AGCPz6Wibj3bkJz5e6PAO+WoSYHrHukodChaP33iXPjIn/1/YbAtTpadFPAdGx9Q+XG9Bmlpbs/cMhEZpVSr1tS8JOPkJcT2js5w+z13adDeFiMtVgtI2HRdXRMEXOxEFJ6LAO5qoCKC76gvwh9fEw8qINrC34Fjge2oU/syXULsWbKfNSLvVulZO3++xZ7X2P0j4rdsIGtx9pgyEpoqW6oZPXNEzj2iAGhA9mvNlvUir6s8BGdHJRbGEjBa3o7dO6hBc8fCpvUbw/Z7bjFt23512Rw6cNAE1iL4UOZRQRf7PSrjSttC2jmLli6JXCPKgowcQFJca14xT22r+r5maf70NveFw3tOabKx1DdHi8LvvfM3wr/9D28UAI+t8RfFfSHBBYGTjO/sa3YFfpwrkDM6rIHRclz5UgK0oVtK4+4/dDx84xuPhscefzqUNWv41tzxsE5aE+vWrJDOhEodIi8iGqUZ4GqHUovogJjJclhoD5gDVeoPsEEqv6yCkoVY+nIKtGce1sbaL1XLcW3YefOrNa5cfd8CJ5XiPSxYtNCM/4UOTQxURNCnjTgkx0/GgEgVg05HSFOTRqPL8ZuDV3bPIt2kswOg4QbUiIHiZjC22GZmKFI+pUmocD0gk5IZAdAALlDTxJhs27rVjNwTTzyhNrqVqpGusO9xboWRv0ydr9hIW0OKtj36nz+v1jIhkNzQQnDBrkjC1MRGnYOPhka5D/BByyHnHksiydyGZAKnXUdChHTHCEPeyZVW82eiZEJQ5MFx4+rGGEfk0TigwjgfigY9qo2qmxlFxuyH73JG3d/nGZA0qPC2RzsvcVdwgIA+SKi8r9tIq9Fxjw73i6gmRr0N+CJtLf6EnEuh3mtAQtFu2imno30/hyudP9fLvUNJFccFT2a+yHn8zLpDVBNPgwq/HiPKIdGuTQEXx8GdAw6ySK0i+H32U18xNVbJqUhISeWPC63hzpfdokmld6h+ru6Pwuk6FdllijSAS6+1X1OaU8G9BFCbA4ZjomvzZ93BRxqY8DM/Zjrrkb7H3AMf9ualCgIEwEuMqqvlLKVIKad6UY62e2AsfOQDfxN2PPp8uNitUpUCEZ5l9GJGxwbDK+67Wx1N3EPSnSoT6V6CNTmXSGaWvRCY+LV//5sqkQ5LURaV3GCZPMBblUoHvm+uBGTT1+VA0Nc2gnjZIzRcFBTYtFGZK4AEGQu4TTyXzk+h1FanwIGMBuvLMwK5k3+TToCI3S3ggO4FBOIzaoHWjg2LFcCMK6PRek6gUtcICOAzXCsdJls3bgr5NXPUNk677mR49NuPmC0hcwGxda7aUaO9JLMqwK+S0RLxtSiHDCsQ6BSYmBQVZFSiV4MDXSoXaW6LMsqt5y+E8ycbpLy5L+zaeVaDFyfC7/63/xp+9e1vDGPiwEkzPoqKzepY/Dh96ex3JSuQMzE6NHlRdeNuOa8XjzaGbz/0nfDCY0+FSc0zqFHGYcmKvLB6w6awbO3qUDZP6cI5MgJCwF2dipikLTExqoddJY2cyUKBElofK5XiVD21hLZIBLyjJO6RI8c00XGXRT0r1E7F4Cy62EvnoWMhyWCVKdCcYIrosAxMgQzBuMhwkti37hCOka/Nj7E703DWyilEvaMiKmFMCpJ0JilWDD9DfGwyosoQF2RI2OQDYuwDCNasX2fZAdpCSX36UC7UMTv0XkopZDXIhjDczCWGMWSlAjcAA5fNLlRaF9ADmOF959S5gsPCMRJV0z+PsYbY19Mda78LFtYaEdUcFPNSQGR6xaFYcQ4I30Wt1CTQk99btIoyRVJn5//OKeDfsXUztty6EyFSMaDB+OSEF8A5MCI+RoKXcjDSxtwBzOWcXxpUOG/DFUQNwDBJUedmEzEF7lg35Izzta7MgWDwmwk6yViTnTGejDo8EBADbGIc050dnAfXn6e1NWdiUHimUkEkjca1lzCavhcgCq/DQRy/g6Vv90sOg/9nShyxXJYDochaJSOY8wgY8HNWA+z+6bNfC93aK8PiHYiKp+ezJ9xy1w0iat6sLF2xHEoUS/JShTu+ay17+L2IPBqIk1FV1Msfftx0KWQa6Ewi/suBg4I2mwAAIABJREFUCl87i/IVWOAUWQuT4IbzU1kXRgc6Ra8Sz6VEui1jheEd/+V/hL7zmpHS1BIGE/U0ukgAijW1c8LNt28XD0COXOJ2ObrPxp8CWNBxpXtL9m+RujB+9tWvUgDREmeJMP1VYANQ4XNhrgVUGLBOXaM/j7Z/AI7af5RuUAKt0p4D8Dc1nbXSC7+39m99HsCLbg0dKdiYFSJdUibp17kukSrokIT1+tWeWoRgmgIqpiDXqt22X+vSL25Nl4aOjQokkUWka61U31sAWFe2Zq5kvc81nJMS6SNh7epV4YZbrlc2o0MLoqzuHGmmDAtMqz2UgQeUixetWCY+joT1dL/bO6QZQhu9zglic9lcTWbV8wj34vzJUyJvNoSdOxQoDReF//yOt4f/9PuvDxdzBdAU2E2OaR9JLGv2NbsCP84VyOnV7jt2vCl8418eDY9/64nQLw5DlSZ7r1qiSZsrJam9dYM5YhQfeUFKMrU90oqkYPUndnMUWR2ckgO9+Z5KPS/C064dO8WNaDUCJiI0OIyKaiF4bRB0AmgRZbBWvzYqUsHoSMBKt1Sz0rJW506GStlMBm0wDE65DJSl2OXYafO0Pncx+2uF9CFnokzZdlJIXp9huNdasbfp3CAqwrhYHXWJBpSpxvn8M8+ZIbGShOYSQMhEkKpABgnj4+zwEbU88iL6BozMrZlnDtNHYmPkTEJa32/jy1X+cFY5LWT07KPZ4CRMv9lXygikI3F/31SKW9GgC/kAXKJRjXoX9N8zxdA+r5AbLMKaxtbUJG0ssOGOxZ2fOW29zzp1LmbSp2mA4SAjzg/JaGJ49MfPOB7gjymvkah7UVmtXsu+RACkcofWk89w3gWmR0HrqLITCZjw7M1MTjH+LENAvZIT8mvMjtz5bufMeGSfdlSmSCqA6wDMMwEAniYpvP7Dp78S+lp7woSUYXlmu/rawp33qfzxiju0Z8pDaaKnkW4pTZcivGTkz0F21sUJtfzc5J1ttgVy7LGjJJ2tSB/D74mXcWbK5sTziIA2rotPRo3CWIA9OBUTKu30CAAOSYq/vGJ++PD7/jacOnAytJ49qcdKoFmPCO2/7KNBlfU2bFkT1m5ZLo0GZegEwscVfJSVVsrhChTnjIhDUKSBZP3hLf/mV+RH4+A82kGR2LdnRoC8lOgeF3uVOXbxvjhJ8VLxMPQhYmulMgHoOOg1KGInNoy9Xqfgg73LHndxMwIN9jQ6Kq0igQOKIJX6MDUGgh1RxpXuCpSAyWShxsk4dMqRGI4+2pcFSCH58mw8/+QLIacsL9z/C/erLKZsg1rdc5VEMZlzPUuAr2INJBxh8JrGFFRV14a1EtobUgmZtmvGIAxLswXwXTV3nt4nQS6dW9vZhrBvx6GwV1oWnX154ff+9L+FX/vt+/Us9ocSukLG9JzosnM0cwkSKyMQRkeZjRJl4Q00z75mV+BHuAI57/nLL06+8OyT4dyJQ6FaD/typeYWL6sLK9euUovUUhvfG/vQY5oYI84kUCOf4Xj0e4xCmQ12im2RgITTpxtNW//ksePqBa+xVH/sR1cvuABKmQSrrNQhaWBTp1SGgLonRoTN73X0kYR5zzWT6mfzW4SepKfZjOQ2eT+sbc6LKIsyB6WKOg15ql+7RmnFZfZ9mB9a56itr5PWxIJlS+zf1ERjurcsLFQmBaVB5naQNeE4GCA35GWq0WKAAA2nG89MlQ/4PWvBq4e+c0XHlHfIZDCNkxc6EyblnWQfflhQ4eTIOCI6tm/yhwxFBC7RmWNI6YH3CJkA0/4tQ+8gIg0qvDU2V6AkO6p2Q+4lD3dY/N+dNJ/hGGQfyAbwb85ncEiAUDchlqz0B10K+Bh6n+lRKGJEwyRzLlEt9HKgwh3hTE7T19bBkB/Do1n+fzlQ4e9xUBEdb3Rg/IF4CKj47Gf+OXSfj2lqHGPvYFe465V3hDvuudXY/kTAM2UqMgBoeiR5OVDBd45qrbyjhmcvzalIAxUHFDM5XAdXGRuSdirxXPw+WplFJc2SwnLxD0bCsZNH5PhHwz8/8Iiu+UJoOXtaJQwRl1UaaVPrNvuWLEOvMhv3vupOTSGWGJwSSoUSbSJrRzdXfpEyPnoAxrSXlyxeFe4Q+OpWdrK6RtLV4iqYUqayW3ArAG7s+Wt9pUGl3ycyB/7sIahmLdxaO4CuBRZ6BuFM2ZTjBEwDJvg/dmHRwsW6HhGKdS4EV1beUICDTgcziCply44dPxI2bVLwpWCETAf2j/2NpD48iAZlgFvONodXak5IzbL5CsTyQ7/0J5pPac4IwoICYrWQzkdF5JRtKJOtEOYXgKsKK+rXqFwpUKfuEcqGBF2cQ1X1PNtbVmpVB9ougZadzx0NXb054Xf+4J3h99/1VrWeqvsNUrHKnYhsUUKm08wyeArWRpSFQQBs9jW7Aj/KFci5ccObJ9UpFhbWFoU16upYvW5ZqF28MOSVzlHHk2R3BSZ4CIna00xinOccRSYoTLJRMXLUxWnPa1C9r10T/nBylBEAEajIoaZnY7wBExfaTXd/UBGOORvaMnU8nDWbBv6FtVmqO8CNp6cqcT6xRVHfq2iQ75jEcSor0CQn36Y2sho5ciaH1iHJS8lAm9y0EaSbYUqJMjBwJvIgYOpciADIfAAAjAGuCJWaOYbOa7x8Jyl0jJcN+1KdtYRUvY7tNW6uGZEd3kuLItEM62bp2ARQeHTpUeSlhv7qtzgTneHkYoTmI7rN6SV8AdL9rGOP6rMYUje2KH8aEVL3Ip2Z8H+700pnCtJnZc9EQiSNDjeqaaZLC1wnY6OxbBzXshiqJRP5x3tJWhr9AFcQ1VrJWVML9o4J53ykeSPT1yvjlC+XqeA8OT+/Vj/fmUCFH/tKoMJArc7znHgz/yhORWdzp2o4cpaKiPuGusM9r7or3H73Lab0WqSynl+Ln9/0a4nnnw0K0k7fzx9Q4ZoeTlxNA6Q03yTNsfDr9WOmgYs/O/F3GXKka6+UKHrOlaRuv6LkGpEFP/7xz4TvPvR0qCyUSFyz2qnpdpDDZehWp5RFLdMgsaw5c4vDnXdpDeZzTxFnovShTizjXVEepBQ2EH7u518XSdXM3BGAMC6HHme6xCAyXglUpLN7l4KxRDOF7GXCLeFYvI9gyPg8Ws8W8SH4N9yqLjgMyXMCkddawCX1be2oyiiQkcCGAJ7InDJHiE6zM2pL3b9nb9ikTCjAA0dvcvty2D0qh/VfUHZO22DFmpWhQIEbPKoxDUx8TLy1+XWyOcpyWDaVmTbYP9lRZtWgC1SuchCKwGR3mSgLeZxpzMwuKldpZULgoFegrEsg57nHd4QXnm7UseaEX/qPvxh+/89+TXZZdlSZiYJ8VIcBjJQExeFgXpOVWa8dtF3dKs2+Y3YFZMt++ZVvmpynGv/6LeuUoZDEtdJ5bBwcP5uKyN6cj4woQkFsUIu8JT/Li0gGQwDJiYFf1BqJRJH0pkRCtL5p29awVBNBEW8CMFDqGEIVUyJPg4wLVsqbFCPM5yKl56wFTMAAkRnKLZ4SdSBBRwHgA9ITnAnOs0nvJW25QFLf9atWm+IlgOBMq85J50f2Yst128xocP5W59WLMe0Np07bgC3qnd5yOKxUM4YVHgegwvUL2NRcr3UiaC0o9QCwuC6imxL9m4wJx8fJExWZo9V3RTAR5xa448829Nf6UKbLIO5MYiYp1v49E+JGknHVDC3ivG1MtDgB051zjFDT9Xgv5TjQSDs/Byd+vs43cD6HZ3UGVWeGW8P7jYypyI0uo1jyiBwFzpUoyuZtJC1w/p2u/Dm9ZBC/NUbiGaP4UkCFn7crs/qsD34+U/kjOuaYqXBQYeWPT34pdDWLGzIuQ63ad4+i9Fe85u5wpzIVTK3NFzB/KaDi0muInAEDpXomXdMjO/uRzk74v9MZpjSwmO6AMzoYaVDBfeQ55VWu0gXzO4qL88N3Hvm+lT8u9gsMqb1cD7+ieU3k1H7ukWhdT1evlRQmLg6FdetXhU23rIucJ5W0IEcyKyQCj1ITgFq8elm46aabbIKp7SORqPleeFTsu8vd0/Tzn34u/f1T4Fm2wkqkAgHOmTGuhfYugQBZNOwWz+NCae2wh73mAtDoELmb9lfImwRWvp/4myCkQ3uKwIh5Rgxbw+4wObhP2Q10OXj1M4NEFmBU/y/T3ssvKAvtAqJPPfpkuO1lW5TFXWRZEc6da86n+yXJiAG+KlQirlcphFlCxg8St2JcdnFco9iLBVImJgq1foOhUW2su5/YG44eaA6tvcPh3/3ub4ff/aNf5ZuVadGzKwCk1bdzukiXmdilL2X2z7Xaptn3/XSvQM7H/uefTKICVyYykVhNxr4noh0WKalMSJiyxoAeYAwUolU4JAwwO4zN2qFBXzh/HDtOHxTPZwdFirTfixlfv0HT/KQc1yemP5uiWxmKHFqp5GnrBGTmC93DsMbpIn9sNX9lDiB3nj1+zLIbCOPwvThrpgJyPjhRAAEbslpdFxAtASZkIkzvIemqILtw9MRxizT4PFK9nCvGpUXRFYZkBbMPZIAAH7zG1BUAgaxc+goxlSkyln7njpbND7DpEYGL3/HzpeomAXx4OyXgzMsm0cBHB2FGMFH0xMG6UXwpj6IbVW+jwyA5qHDFRXdm/H9I9wQHzPWb5oayA25k3eFwbt49EltRY5YoTZRMR/tpjgX/9tJUBhBIBVSOA20KjodDpNziZSxABePlvVRCp0ea0OiAIjtL4et0JVCRyeREkJXOVHhZIJYU4nh17qdHtP63rYuVni/lVABsyVR8+v88EC6c6wx54p5w/QOjPRr69Ipw6x03WlcE5aeZAECmFBOj57RjnP4cZEAFnSoukjYTRyM7E5KdrfD7nHbUzqmI3xmfRdbF27KNCyNOBeWPSqnlfu/7z4UPvOevw7hmnfRdaA6Tyt/DkyrQ89yvvdvR0mHzearVhlkgvsQt994o3lGV1DaV0ZP2DaUt9ibfYR1hApmvf/3rTcAKLg3fC0CHU8Gz59eZXpN0hsJJmun1S99fX+fsZ8CvsRCRKJ1Lg9rn+e46lTDIWPhr6eKlBoYb1I4K+ds7wbxrBmXeY1JsXVKnOTbKGOzQ7Bf0buYvkjaFwMqwnH2xBLQ62qRlIns3NCygdrEgPP3Ec2Hl8lXhlW9+ubKyg9YtxiRma2vVHi3SnjEF4NwoUV8kcLFW3SQ8rwQIQ+ImIWkPgbNIdmpIOikDPQOh5cSx8OLzL4TmpuFw5HB3eMtv/lL4kz9/u75S5Git/8CQWrbzNQhNPIuL4yqPqLw5+5pdgR/lCuR84+GvT5YpQshVanAgKUXQBlYo3gB1xKE+tT7pocWBooTnqUO4EK04ZLG3nf9g5EyVICBtoUlA3zbp33wZi2oNz+G4vIfsxSK19a1euSqUztfcDJsRQt1v2Bw8HQ0F+gP34YQIUThniFKcB2AAljhlFuqX1ao/rlSGASVMOj9OaegP8zsAP52KHqqURly6YrkZ4+MnT1j9dF61xK/0XQCXPBlFlPJwtoAGdP4BIYAD42eIW8HPrdZrIkwI+kB2GrU0J+8hPTlX73eH7IYwOuXYcx/Z+wl/gRR/klHAYV0OVKRr4tk33Q2rdzCYjLmuietwJ0xkPZV5MPJmFIqKkufxepyQ6Y7PMxzuVLLLBumsRdpJeWTrGRg/96g+GaWUrXNCjHfIbHE9RMAle5Mqd7gjdGfnTiHjhKcTM2fKVGSnxdPZl+zI1zMVDiq4pnSmAiIdziBeT4ZT4aDiHz/55dBypk18wySlrsF7r379fVLV3GxgCp7RtXAqZsrExHseu3diJkhgW8+hRf5JO6k/F+nP+78vB8ayQUtmTTKgwkGltYFqaBbcEsSVBvrHw6c+8eWwV+q63W1NAt9RNAv9BzBid3uXlQXy9B/KIBuuqw9bt29UBlTZKLWPss9ZEwAMejR6IsK2bdsUDCwy3QjWyoICZTJcQTZ9jf5vv8fZfJn0c2LZChU/XSzNW02NAJ6U63xPlgjoNKhVlH1dLR5UnwIrzoXR6ZRCeOH4aRmnxMG/+S7sCQEV5RAGpR08eCCckmNfvnyp2QUyN4OaRponMH1Wpdk8dcmdPNmoNeoPd0uvY84SOpLEsRBx9ejhI8Y5oyxTXIKdYW9IIVOBB4P06hYuCmvq11qQh+4FYnvFmj3TOaIgDVG54ipxW86KOHwu7Hn6gDQthsMLB8+Ft/3GG8If/fl/ljotzzbcJhr4RvR+ho7Nynj/KB3q7LFkKx/+1iPaeaptS8WyUNF0uSIKNvqwnjz6pmvFQsap2wbTe3CwHeJLABpsyqDQL73gcc6DiGQCFaNC47QKxrRngTloGN1EfWwIapQQN9mQUJNNelgGxQynohwG9QwqA9CutGOnhJI8ZU9kQ4mDzAgRA0BimQADpRlSmBja1WoDpf7JOGOABQYCYS3OATCDQeE4cCr4PsoZABQfGlYj+W+MeCRn4ggjucuGfekPkTd8CowS5z9fKnyeEneHy+dN7VGf43pYB88a4KQ8ojfwkfjIbGeXTuPO9KBmHGcclNWhaZ8cF5KZkUXF6o78BsmU63oRnKL2y7nBQWHugBtgBxZ+jg6K/LqmR7bJJMqkrZX38Ps0qEiDKshkvNUjbDIVrAkvauuw0X3dMpyAOBwsO/rMdijpTEX2+qWBhX8uuxzAZ7ycwBq5s0mDCjoQPFPhmSZzREmm4vPq/kBRs0ApaNZ7VKDi/je8cgpUmFz1DC2laUeezlRceo0xfR+BadRj4f0zZSqyAYZnXLKPPz3Sz6h6pssfzo+hLJinaBkdmzEpNB4/qTkUjf3hnz//lXB43+5Qni8Sp+Zh9ImYbMJzKpH2doqgKJuQoyxETd3ccJd0O0qr5PTU0knZLV+lLrKCTEJG9IlhfzfdepMFCzy77FPkuvm3ZUX1ygZd2eUPB4PZ+wZQwc8gijqQT5foWFfWkixfkcp02AMCo7kSxbKJtNo/7C/KGjwrCGhhTyiHOIEb0NGsiaJkYOBQNcs+7Xr+mVC/YmVYKV5XU1ODShfqjimpCGdONgmoaHCh2u5rF0uMT11O89TN0dbcHr7y4INhm8TGIK3Smlxbp98ruLLzFbiE31S7YGFYtXadOC5qhVYmo0vlmXG6qHRv6MCDuI40ede5C+H57z0bTh/tlfJnW7j/TW8I7/3Au0PpXO4yY9CY4Ku9O4spZnHAj3gFch564HOSolcErvJCgZjqiNMw72Ce6nho3o+KKMlmJIMAOqe0QaQZAYU0HFTSQGqWNs1uAQ02e5lSl4LA9rOFyxaGxSpJsHmZ8jmqz954y81mSAa0aSdUi3ZhKWrGBdrgajURp6JZKL9LmyqmYzkWmxuAA8ESh855tWvzcWzqnxBH3cENoYsg4KEfRIa/nDkgw9nz1ID5eb+MIe9bKR4G39OpoT6UYNzBES0QMXGOXaqN8l0YEbIZ1p6Z8EzcyE1F+vo+i7oZJJ/iKnjZg/toDnkGUJF2kDM5x/QzgNw1dWGyD5QTIIfSQRGPwaTDmFKm/EH7p42cpw04yWJgtD1qcyJsunzhkaBFfTC99HIQMnUNCajg87zSRFSIomQTAI7m5GTkYeHzb1pKARV+PD9ncwL6fdoZZoOGzBpcuQ8/XQbJdjgzgQp3YJ5W97bGCGAy9xJQAaeCTEVrU2tQ/C0QOqjyR68mlP6snOR2PVflcliZThZ3jNMzCD6OfvqI6ozTzJRvXMjMs0f8nQYX2SBspvWL15Ee/BZBYQRcmbX0TEUx0y6l0EgXQ0V1efjoR/8ufO/RXeGVd94XvvxPn7VImY6O02dOSbxusQjS80xxEhsxpm4GiLh33HNzWLJardtqI8+VbSEIQPejTF0QuepMYE/cfNvNptNi04CNWCwnTKku4VVcCVRc7jmxdZLTnMoSClj4esU9GcEKYM2u3wjOOUYg71aJwUanqzRhpVbZC2wML1dlrZWstsnLQ2bXF3FMCNE5uvZJ7UnaTstUMtl2/WYFQpLp7hvUTI9J63jLLdS5FakcWbpAJY7C8Pyzz5uezs/df78JwnV1q4zEUDER0U3tlRk0aNCo7Fy3eFlYuWadOBsaUTDSHMa71B2lkdKDw+0hT228uXkipLd2h/bzjWHv43vCvv1t4WzbaHjtv3ldePf7f0uKpwB7DXnU+6Rg8yN2KbOH+2lfgZxHvvmQ9l5Uc0SD3to+Vb9jo7NJ+rsvqMTRYan+iyMXlZaMuvyDEqpC8AYRLOqhoq/FgU029a9E7U/9autsCPVS4VywCEnkHClZqlYqlH/brbeb0BUAZlDZDzY9bGZGXgMqAA6QNQES+aO54Yh4FZ06j+3bt1lmYgwRIBHHMIJstijvG7tQIFPRPuX8ggKlbYnMiXrgNwBMcMC818iauk4HG86nKFFJxFKvilxGFDHxGc4RIIOhwch45waRePYr7QAv7wynfyr7fRlnGFO1XKs7OoAO10LGBEIYXEWuB3EpI7MyEVGpZWO4q8RDRIVBYg34GellaxdUaSpH7Wq2ProvGHTEd7gvdG2UaEAcCeoIAKKoFt/jx+IYOE3nU+CIPKvDOcd1jqqO6XR1OlPjo9vTXI20A0lnLGbarJ4pufxGTkSs9PxN12SIDgVAxvk7UTPtsO0+k9NPSlR+33k/E1NPqQ7/pU9/Ve2CrVJUjKOmO/paw2vf9Opwy+03GKcCjpKTVv260td3tefD0/OsvX8/4Nuj7jQgcwDovJQ0QMrmVzi48M+kAQlr4KU8OxYlK31/hSauPvO9HeH3fusdYf3KtZr7URr2nzoTFmg2RkvzOU0X7ggbRCikFNAqETgyfSX6fLlmoNz7up/R8D8p7c6NBOkS7VeksJmRwxqvXrc2LFIrN8+1Pd+QjiF8CxTHLFJmhkVcs7gfPBvjz0E6G2XPnJz9tN+l5PS5No7B317u415xDPYIWYslIrHzb14875Q+eD98Gt63TPwsMrVGsNRnzzedszEEaEIQ5BzeuydUqWRSv77eAhaCs3ydF5o82LxJ7Y+m4w1WGrnpjtvC9jtvDeelKNwn4NHV3GYZsVh+EVEXTRmuRytcPW+BsrJrlOkQD03jCXol660YzxR++Qy2vOOCSlFNzeGZp/eEIwfPhyYRim+7687wwY/+RahZXCJQwuwduCsAL+0HOsxNxIwJw+JCEXzwi9nX7Aq8hBXIeeyRb09ai6acCs6cFB7OAQdr5ES1VfKK3RxCuNKNwMj2qqbXqd7pfI3hBd1jARB28ki5XTLbRzUsrFS1QVpJLeKjLVU8ja3brjN+BZ0BwxbNQF6SVDNTAWVA4E5wDnRZXFQf/IlTJ81Zbtm22bIddJFUqjc+l5YoOUCfx9EssSteHAPHxVjyucrA4FR9oBcGCefKd3C9DYogolpnvjnVdGrU0rBSvOS9USo8Rv1uzKy8QYEy6/WjBBVkG4j8cX7RuKpHPgFcGEtSoAArwA4kWa6FWjWiO61KySIo5N0mOUnnAqfrjseIogJeNlxJgLJWol8VmoXQo2wNnS2TOr4DCTfOGH7e744oClnFejjXznMDEOPfPA9u+NNZDwdIOIt0ZiLb4aaj0Gt9rtPrj4H0836poMIcdyLA5GDD77+Dis99Qt0fbXI6iub5roHxXit/wCNANZXyR7r7Iw0sfP3Sf/s1pjNUMZqOxj2WmVAfjWDNwYKDBD9WOhvi73Mn6u/h51cDFYAim3uistWk6u8nj5wOz3//hfDNr/6rgYe5C5bZOZ3QdNNB2QTryKJ8qsyUtYnr2cwrzQ133nubWiqXCUzoGdbzyWAxQEWRshY8fzVSuFwjYMGzxf4cVgDCswmxM3J/MqDCsyoOVtPPTDozFUFhUjqxwXsRmHl5y/kpnl1Mc28AEFzDuTOnrdThYlnYJLq7ShWQUIrluwEaNggPSXoUd2VvsJFGRNU+OCaSOC3I6zdpdLr4Zn0CFzhr1IPJoDYcPS7mRG648fbbw4iWo1R2qVOE19OHjlp2By5UkcBXiXRPABVDChQYWlah0u6ylfUW3JFJ6Ra4sHZTZXogxvLi+86ePht2iwNz6mirss3qxrv+uvDuD74rrNqAqrECR11TDDggLmvAmXwAdgZux+xAsmu1OrPv8xXI2bnjuUmbECgnwebCAcNZAP0amNAfRumaA7MSQJdFoKjA8SAWq//55MnjJpd8ww3XT3EXhvXgt7S0RXlcAQCcHzwDNCPWqs6IwBRETwwkbHFqt8bE17/hW4C02dRsCh56DAuES9KhZBf8fFDxpGURXgRODQDAdXhtlmjDI22uEwPAZueYRgwVaKpEbAYOiQijGMVOye4yxZTMBMf3UefeKeDO09shrwQqruVRy3acmdR3jPA9Q2C8FhlbDBwGm59TRqrRwDY2f5MU/TzSQ0PDwJKiD4u+ZOjTwlQcF+NTomwFWR/jE+gezFNb3TIpi5ZrHShrWfZH0ZzNUYDcqmeAz3HOxoRPQAciOoCJFrXw0t0BYGPdERDz9XPHmF6TyLmIpY6ZIvj0z2Zay6tF+j8sqPDuDwcmnjZHoMkzFe2SrB7uJ4Wu0k95rmUqVq+VoqRNZI18pHRXi0fT7tyvdg383rkUEcBFUJH+fHaEPsXhSUCwZzTSTjcbVKSPMQWeNWsCfz4ifZHKiuqwf+/h8MJTu5Q6LwxffVBqooq2t23bHo4fPmHy+UTncyRZjwS7dT4pENHEwrBuW314+SvvUQu4CMMibtPBZeU5PaCsD3L4W9XyzfdaYCM7AJmQFuO4fhlQEdcyk/3y9UtnxDLPSvwOfufcFD7voCz7mfI1cfCBaBydIdikEe0T09DRdS3V/3kPtpKM53xlE9gfBiT0+zZ1pPH/hQJLfN/uF14wR719+3bbv73an3y+XVmJcQVX1dLlGBUQKRGwnycS++6dL4Tvf/tRtSf/DD1j9t10yBm/TbZ3WGW/0hcQAAAgAElEQVSXUYGuuSo3rVy52jQt2O9kL+GyjBKEyE6O6eeTyga3NTSGfc8eCccOdYbGlp6wSADvg3/9fql21ihwUtlZ2U1IoeMocOp2IIyVp4mzjFmYfc2uwEtZgRwpT07ysMPYppuCFKZFjomTh38MqOgSuuahpbzAxpmjhxvHXa3BYQcP7Tcxq7VSrrTJnXI6GIIOAZRJpdEKkdDWC0PMoByQOGifrAOgAeEcc0CKtHFMpr6pDYQBZzw231um1D6AgGmgBiQELtjgbDK6RDin+tUr7dyJIIgGLIsgZA8g4bNkO7z8YRwPnKMiBVpWS+T8UM5DkIdJqQsWLLJuErpXZorouB6PAGda8LTxvtoNuZxT4RimZooYjtaaXn7Spx658jvKFowVPyn1UtZ8oYimDZrw2irjMkf12FGVmZh9EIl+UXvAU9twG5gq61NMiRiJHpnLcKuiJiaG0pnhzsv/5n5xPNLU8HC4Z80SEULYivtPRoSfcd5LlgqgJG2szi3xtYkRYgQU6cg6+/uu5HSv5pBJk7uz8VJVJnNBRK1n2q4l01LqUX86UzHFsUiUV3mWT+q5++zHHwg9UkecGIX7IGMuFcOf+/lXSRNlg4FpykNXy1Rcy/U5IDMyqCLIbCDm//c15jtdSTKdWcsGFelnM+2cHVQUF5ZFqWmR+wpV7njskcfD97/7ZLhp2w2mScPgvePHT4SX3XVf2L1jjwUKdHLwGbKD2vA2f2Ku5ga9QTX9smp1dagLxCfXsj4FWvshDTHbqmF+dIJR9uD8yVzmyC5EQJQ9kdX5PbEc6/fHQSj/j/c9SuJ7yc2v30iVsgcO2n0vp/e6AQudDCABIjh2IpKfJyTu12pEcbKDKAeTiYAkraHPkeCpF3aIz65ZvToUCwgcOnBA5cihsGmLMq7aQ2c0O6ZAx+9obtU+nDBblqPMDjZozw4BN3Et7n/zq+1455v1Xn0H50f7PHvVCOF6HivVzbZ81VplkWOJplsZZNWqpb6p6bLS0ijOk0aM7lXbmY7wwnOHw4t7T4dz7T2agbQhfOhj7wvrlLEYnWCGkjJX6k4RlZ1iS1IWmZXxvpr9nv399BXIOXzowCRgAvIRHRuUKyyKFbsYsRYMRw/GQRvMItNk6NWyxUuUcq8WcTMajwMH9tlDTxsVNVKvsxeIHGX1akUipAeNdKTSRyWOXJv6vDYen4fHYO2i2kCUYtigtLCOC4Tw+1xtXk+lk7E3zQO9yEx4KyWiWmx+XoX6PoxqtfrOMSBsbrIsHvW7I4PHwb+5rkqRU+lMIU0OaQzGONES65EmJ6Zr126kLvdgXd3pXfmRxLAB+rhGskj87dGct7px/5BKZs7CGWUrAB+clzHaiVYQMVIUxOf4GWDMWzzhXHCOrBXOnyFGOTLgt9xxp7H5x8cojZRFfgshDPVgZXlK9JzwOn7ilAlascYcB8ExylwG1HQ/i8TL8NZVB2Ju8O14CajIzk" id="116" name="Google Shape;116;g1161aad41f7_0_1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1161aad41f7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6375" y="43101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161aad41f7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375" y="1629825"/>
            <a:ext cx="1590525" cy="15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161aad41f7_0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3288" y="1248825"/>
            <a:ext cx="37425" cy="31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161aad41f7_0_16"/>
          <p:cNvSpPr txBox="1"/>
          <p:nvPr/>
        </p:nvSpPr>
        <p:spPr>
          <a:xfrm>
            <a:off x="2235850" y="2076400"/>
            <a:ext cx="224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1A2855"/>
                </a:solidFill>
                <a:latin typeface="Calibri"/>
                <a:ea typeface="Calibri"/>
                <a:cs typeface="Calibri"/>
                <a:sym typeface="Calibri"/>
              </a:rPr>
              <a:t>Claire Calder</a:t>
            </a:r>
            <a:endParaRPr b="1" i="0" sz="2500" u="none" cap="none" strike="noStrike">
              <a:solidFill>
                <a:srgbClr val="1A28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1" lang="en-GB" sz="2100" u="none" cap="none" strike="noStrike">
                <a:solidFill>
                  <a:srgbClr val="1A2855"/>
                </a:solidFill>
                <a:latin typeface="Calibri"/>
                <a:ea typeface="Calibri"/>
                <a:cs typeface="Calibri"/>
                <a:sym typeface="Calibri"/>
              </a:rPr>
              <a:t>Financial Adviser</a:t>
            </a:r>
            <a:endParaRPr b="0" i="1" sz="2100" u="none" cap="none" strike="noStrike">
              <a:solidFill>
                <a:srgbClr val="1A28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161aad41f7_0_16"/>
          <p:cNvSpPr txBox="1"/>
          <p:nvPr/>
        </p:nvSpPr>
        <p:spPr>
          <a:xfrm>
            <a:off x="4823750" y="1771600"/>
            <a:ext cx="3740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BIO: Claire has been a financial adviser for 1</a:t>
            </a:r>
            <a:r>
              <a:rPr lang="en-GB" sz="1600">
                <a:solidFill>
                  <a:srgbClr val="1A2855"/>
                </a:solidFill>
              </a:rPr>
              <a:t>1</a:t>
            </a:r>
            <a:r>
              <a:rPr b="0" i="0" lang="en-GB" sz="1600" u="none" cap="none" strike="noStrike">
                <a:solidFill>
                  <a:srgbClr val="1A2855"/>
                </a:solidFill>
                <a:latin typeface="Arial"/>
                <a:ea typeface="Arial"/>
                <a:cs typeface="Arial"/>
                <a:sym typeface="Arial"/>
              </a:rPr>
              <a:t> years. Advising a wide range of clients using her experience &amp; expertise to create bespoke solutions.</a:t>
            </a:r>
            <a:endParaRPr b="0" i="0" sz="16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1161aad41f7_0_0"/>
          <p:cNvPicPr preferRelativeResize="0"/>
          <p:nvPr/>
        </p:nvPicPr>
        <p:blipFill rotWithShape="1">
          <a:blip r:embed="rId3">
            <a:alphaModFix amt="83000"/>
          </a:blip>
          <a:srcRect b="0" l="0" r="0" t="0"/>
          <a:stretch/>
        </p:blipFill>
        <p:spPr>
          <a:xfrm>
            <a:off x="4648575" y="3655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161aad41f7_0_0"/>
          <p:cNvSpPr txBox="1"/>
          <p:nvPr/>
        </p:nvSpPr>
        <p:spPr>
          <a:xfrm>
            <a:off x="4648575" y="455700"/>
            <a:ext cx="40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i="0" sz="1800" u="none" cap="none" strike="noStrik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descr="data:image/png;base64,iVBORw0KGgoAAAANSUhEUgAAAhUAAAMgCAYAAACUJJDUAAAgAElEQVR4Xux9B5ydVbX9unXund5bZiYz6RUIoQkIIgooCvpsT0UFFAWRLkhVERQL2NBne/9neXZFUaqEFkgCIYGQ3pMpSab3cvu9/7XOnYuRRzITM8m08/EbJjPz3e87Z5/v3r3O3muv7YhGownYw1rgKFog4Tj8myUSycfW4Tj4xaIJFzyJMJxuL1Y3teHOq7+KzK4Y4nkxfOv7d6KypADxeBy63lDXSo3aYd8xh7+AE+QKh/osj9Szk7rOod7/9WZ//etT76sJsjxwYgQ+bA5ijMO1/0g9D2NpvRwWVIyl5ZgcYzncN6KsNFxQEXM44Y5F4HB78GJDE+669h5k9yTgLHLg3vvvRFlBrgUVk+OxOyKzPJRneSQdyJEAFRMNUGjBLag4Io/9QS9qQcXRt/mkv+OhfBAfyFjD/QCMO11wRRmp8Hjx7PZafP3Ge5Hb54BvSpoBFYXZGRZUTPon8t83wKE8y/8OqEhd/9957XBmlbr+cN9Pw7nmWDlHkccjZbfUHA9l/d/ILkd6fKOxFhZUjIbVJ/k9D/eNuH+kYihT7g8qHl+/Bffd8n3kDTiQOz0H3/zel5Dj9xpQocOmP4aypv37oVpAz/rBHMehvBeOhANi4u9QpzTmz9//fXwkbDbmDTDKA7SgYpQXYDLe/lA+SIeKVAwFBGL8UHdGInB7fXhw9Tp8/4s/NKCiZF4x7vnOrcjyvjGoOBjHwn5QTcanduTn/O+8D0b62ZtooOL1nwcjba+Rfwom3hUtqJh4azrmZ/TvfJi+flLD51RwpxgOwpOWgT8sX4Uf3/0zAyoqj6vAV++7GX6n0/Az9OXkv18Lax6EuGk/qMb8IzamB3i4z/+hPH/DvddESX9YUDH6j74FFaO/BpNuBMP9oDuYYYb7IahIhUCF15eJXz29DP/99V+iIOjA9JOqcfe9t8AzWPlhQcWkewxHbcIj8fwPF1gcyr2G+54aNcMNceM3iloO105jdU7jcVwWVIzHVRvnYz6UD7qh0h9DmUKgAqEA0vxZ+J8nnsXPv/VrAypmnzoDd3/jC3DGWV46yKmwkYqhrGn/frgWGIlnX2MYrrM81PuNV2BxoDTocO10uOtqX/9PC1hQYZ+GI2qBQ/1Q2z/9YD4899OheKOUx1AfggmHC85YGC5PGu5/6HE8fO8f4IEbx529EHffcTUiKjcVS3zw6/XXsx9KR/TxsBd/AwscyntmqOdzqGu9EXdoqPfUaC/aG30mpMaU+ttQdhntOUzk+1tQMZFXdwzMbagPtaEiEYcLKuKsVBeoEFHzuw8+gse/+wC8Dg8Wve0YfOW2KxGOWlAxBh4TO4T9LHAo75mhnOdQ1xqPoGL/zcb/2QQMbkKGsot94I6cBSyoOHK2tVemBYb6UBsuqDjQh8dQu6r9QcW9f/4bnv6vhwyoOPG843H7jZdZUGGf0jFngUN5zwzlPIe61ngFFQdatKOhTTHmHpgxNiALKsbYgky04Qz1oTYcUHEg4KAPkKFARUJpDUYjFKn46m/+jBX/bwm8FMQ67cKTcONVF1tQMdEeuAkwn0N5z1hQ8c8Ft4BibDz8FlSMjXWYsKM4lA/I/Y0wFFgYtsFYJipQIU7FF//nN3j5188ZUHHWB07H1Z/+EDkVccupGLYx7YlHwwKH8p6Z7KDCCl0djSfy0O5hQcWh2cuefYgWOJQPyCMFKpyxqGko9oUf/QLr/7gCHvYDOe+is3HFpe9BJJokg1qi5iEurD39iFlg//fMUKBhqEEM9f4bb+kPW+Ux1IqP/t8tqBj9NZjQIxjqQ22o9MfhGkfpDxfLRh0uL264/2fY/JfVBBXABZeei8s+dgHTH8nupBZUHK6l7etHygIWVPyrJQ+mmnsg0DVSDddGak0n03UsqJhMqz0Kcx1tUKGuHgIVTncarvnOj7Dtb2sMqHjvZe/EJz/6LgsqRuGZsLc8uAUsqPinfYaS4begYuy9myyoGHtrMmFHdCgAY7icigPJdac+jCKJKPwxF/qdblz//R+i4aFViDviuOyzF+HC95+DWIQdTMW7GCxF2z8cfLD+H6lFGsnw9OFea8I+OHZio2aB179nh/u+HO6AhwINQ13HvmeGstDR/7sFFUff5pP2jkcLVOz/QRUlqPDBi17e/Mp7voW2pzYD7jg+eeVFuOC9ZyPOZmMWVEzaR9JOfAgLWFBhH5FDtYAFFYdqMXv+v22BIwEq3mgw/wdUJNzoobLm5750D1qWbmElCHDFTZ/CeeedzkiFBRX/9oLaF054C7zRe3b/aMXhRhoO14A2UnG4Fhz511tQMfI2tVc8gAVGA1Qo1eEKOdDjZfrj1q+hcflWRiaAa+76HM4540SEbfrDPq/WAge0wKG8Z98Q4CescSebBSyomGwrPorzPZQPqMPJ3e6/ezKgIupCfSCIW2/+GsLb2xGMBHDZrZ/Ee845DSHWlNr0xyg+FPbWY9oCh/KetaBiTC/lURucBRVHzdT2RofyAXUgAubrrTjUeZF4BH6XDy/W7cFXrr8LuWE/+vq6ccGV78Wn3nc+QjFWhliipn04rQWsBawFRsQCFlSMiBntRYZjgSMBKoa6b3gQVDy5ZRu+cd09KEQ2gqFenHf5Bbj8fe9AiIOyoGIoK9q/WwtYC1gLDM8CFlQMz072rBGwwGiAioST4lZRJ56rrcX3bvgWnD382RnF+278CD567hkIRdlyzEYqRmB17SUmmwWG03tnstnEzpcKxdEoJQXtYS0wShY4FKDxRkMcinuRSMTgdXvwyNrd+OEt9yAdfvQGBnDlLR/Bu8852xA191fU1D1SjHL7oTlKD4W97YhZYCSFtEZsUPZCE9oCFlRM6OUd+5M70qACiMPjcuPB1dvwo9u+gSxXJvpDQVx120U476wzEY1FXgMVKWtZUDH2nxs7wuFZwIKK4dnJnjVyFrCgYuRsaa/0b1jgcEHFULdUpEKg4g/L1+OnX7wXOZ5shCnbfe0XP4G3nn4KGKmzoGIoI9q/j1sLWFAxbpdu3A7cgopxu3QTY+BHGlTE41GT/vjlU6vwi7u/j1xvDqJI4Ka7L8NpJy6yoGJiPEZ2FgewgAUV9tE42hawoOJoW9ze718scHRARRp++uhz+N23fpIEFdSuuP0bV+KkYxey9blNf9hHcuJawIKKibu2Y3VmFlSM1ZWZJOM68qAibiIV9/91Cf56//8iLy3bgIov3Xs1Fs2bQ05FMv2x/2GlfyfJwzcJpmlBxSRY5DE2RQsqxtiCTLbhHGlQoeoQt9OF+/7wCB772Z9Q4M81oOLOb1+LBTNrCCri/8KpMJ1JbT3UZHsMJ+x8LaiYsEs7ZidmQcWYXZrJMbCjASrY2Bzf/O3f8dQv/4aijDyCioQBFXOnVVlQMTkes0k7SwsqJu3Sj9rELagYNdPbG4+EBYYCJc5EHBG2Jf3Kf/8Ja373GDIzsxFnl9L7vn8LqsqKEaNMt47R7rY4Eraw17AWsBawFhhtC1hQMdorYO9/WBYYClQ4WD4acrvwxR/+Duv++ASysnLg9LsNqKgoKUQ8Hreg4rBWwL7YWsBawFrgnxawoMI+DePaAkOBChfLRwPkVNz8nZ9j81+fMaDCl+PDffffgrKCAlNSaiMV4/oRsIO3FrAWGEMWsKBiDC2GHcqhW2AoUOGGk6DCgc/f+zPseHgFMjIykFmQaUBFUQ7LSy2oOHSj21dYC1gLWAscwAIWVNhHY1xbYChQ4WR2I+h24tp7foT6J1bD7/cjpzjHgIqCrCwLKsb16tvBWwtYC4w1C1hQMdZWxI5nZC0QTxhQcdXdP0DjM2uRluZBQXkR7v3+zcjxp5FTkbydJWqOrNnt1awFrAUmpwUsqJic6z5pZi3NiQG2Nr/8S99B27INBlSUTi3Ht753IzK9XgsqJs2TYCdqLWAtcDQsYEHF0bCyvceoWUCgoo93v+z2e9H5wmb4fF5MmVaJb3738/C7XPyL00YqRm117I2tBawFJpoFLKiYaCtq52MsIGVMHU5HDC0JN268+RvoerkODpIsyheU4wffvBMxTxjuhICFPawFrAWsBawFRsICFlSMhBXtNcacBVKgwkUQ0Rhx4YYvfBV9a/fC6Uqg8thKfO/rdyDqsqBizC2cHZC1gLXAuLaABRXjevns4A9kgRSocLscaAjEcP1NdyO4sRkudxzTTpiB++7+AsIOCyrsE2QtYC1gLTCSFrCgYiStaa81ZiywP6io7QvjuhvvQnRrq4lUzDltDr7xxc+zBwjbnieSnAp7WAtYC1gLWAscvgUsqDh8G9orjEELvJb+IBlzV3eAoOJOYGcna0djWPiWhfjqLdci6rSgYgwunR2StYC1wDi2gAUV43jx7NAPbIF/ggo3tnb04LobvgxPfR/iiRAWn3Mi7rzxc4gw/eGEJWra58hawFrAWmCkLGBBxUhZ0l5nTFlgf1CxsaUD117/JfgbA6wKieCU80/B7dddgQgsqBhTi2YHYy1gLTDuLWBBxbhfQjuBN7LA/qBiXWMrrrnui8hsCfPUKE6/8HTcfPVliMRCcDrd1oDWAtYC1gLWAiNkAQsqRsiQ9jKjawGBCEltp+S21dJcv/N44ni5uw9fuvhW5PayY2moDcdd9Dbc8pnPIt4Tgyvj4CkUK989uutq724tYC0wvixgQcX4Wi872kOwgEBFCG48seJVfP/2+5ARBPoDbTjjw+fijluvBatLEY3b1ueHYFJ7qrWAtYC1wEEtYEGFfUAmrAUUZVi5rQPXfPTT6NjXiWyXHwlXBDFHP26/73Z84D/egVgsZuZvIxIT9jGwE7MWsBY4ihawoOIoGtve6shYIAUIFJnYPw2i33/px3/BL6mmWTF1KnyeLDApgvbanZh11mz86YGfIxZNRiossDgya2Ovai1gLTC5LGBBxeRa7wk524OBim/99m94+Bs/QV5xGaIBIDM3D3s3bsTct83DT372bcRjFlRMyIfCTspawFpgVCxgQcWomN3e9GhYQGCjMRTC/V/+Ntas3gx/wg9/Zga87ig+d/uVOHHRXEQHQYVNfxyNFbH3sBawFpjoFrCgYqKv8CSenykrdbvw9Cub8OVr70ZNTimaW+pxxV3X4D3nnAFXIIqox6Y+JvEjYqduLWAtMMIWsKBihA1qLzc6FjhgSanLg/9e+jz+92u/QrHDx8hEO/7zrs/gPW86FWkRIOY6cO+P1DVHZ0b2rtYC1gLWAuPPAhZUjL81syN+nQX251ToT/pZgEBaFfA48ct/LMNvv/pj5OTkYKC7F3d840acfPJsCnSnmfPsYS1gLWAtYC0wMhawoGJk7GivMooWSIGI1BD2BxUOjwff+d1DeOi7v0FRSSH6u3tw051X4y1vWYRoyMFW6BZUjOLS2VtbC1gLTDALWFAxwRZ0Mk7nQKBCUYj+WAI3f+unaHj6VZgu57E43vPx8/CpSz4Ao3vFrqX2sBawFrAWsBYYGQtYUDEydrRXGaMWGGAf0mu+/B00P7uelR/p6Ovvx/sueSc+cfF7gbDLRirG6LrZYVkLWAuMTwtYUDE+182OehgWUASjm9mN6750L1qe3oCc/Ez09PXho1d9CB9839vhirmNGJY9rAWsBawFrAVGxgIWVIyMHe1VxpAF9q8EaaZOxXW33YveF7fC53ejPxLCR678IP7zg+8AxKnw2C6lY2jp7FCsBawFxrkFLKgY5wtoh49/kebeX6rb6XSihbyJq2/8KvqWb0F+YS6auttwxR2fxoXvOAOJMLuauqwFrQWsBawFrAVGygIWVIyUJe11Rs0C+0cmXg8qHn7hFVzz+a+iuDGEtHQPOgI9+MQNF+HaKz8BZ8iJhFqV2sNawFrAWsBaYEQsYEHFiJjRXmS0LOByutAbHECa3weJYzqibHceiSHh92JzYyMuf/fN6N61Dcj3Ip0cikAIiEfC+Obvv40Lzz4RkQgVsPQ68i9eL9U9FsSvHAkXYglVqEThYPlrQuOUtkZC351wqaSF4ZZwmJIcfnJPIwNwOR1wU+gLEQdiblvdMlrPpr2vtcBktIAFFZNx1SfSnON0nK4EnAQX0XAAPqcXcLnQR8f77Esvsu35VzC3qBCdsT6kJ9J4ng/79tZh7tnz8Mdf/AAR9v5IgYmx2P/DIR4pQUKCwCJFKnUQRBBOmLRPKB6Eh1ocrGMxQEOd3J2kiUTjYTiIN1wxm9+ZSI+7nYu1wFi3gAUVY32F7PgOagFt4h0eB//nZAQiRAFNggpmNIJ0xJt278TnLvsyit0+9AcGkO5IR0ZmNtaseQGX3fRxXH/dpxBhZGMsg4qI5iTQQLlxCYTGNV9Nd9AqYQIIB0KEFPxKeBAJueHxehDVCY4wnBZU2HeQtYC1wFG0gAUVR9HY9lYjbwHt2mOJZLTBSffqJLiIBINwMx2ixMbvHlqK3/7XzxHvBzJc6Yjy3MUnz8W1X7gMeTmMbtARp9IfIz+6w78iuabmSDANIkChw8nwhYNfCcQYeSGAYLQlGu2Dz5fGEz0ID8QMCHG5nYhZca/DXwR7BWsBa4FhW8CCimGbyp44Fi1g1DS1K4/TyVIt083URyQaZakoIxb8/YaOPtxy1S2INgbhdaQhkhjAXffeihMXz0Ag2AOPO31Mgwr1L9FXgpN0u90EC2ayFAYNJ1Mi5Ih4fJkg5uB82JSVGCmN/3ZEmDehbSyoGItPrR2TtcDEtYAFFRN3bSfNzPbv9eEiqIiJWMBD/17WsBd33fYNOOpD8Pv95F/04dZ7bsSpx8xFKMGIxmCkYqwaS3NIHXHqikcJmMSt0O8d/GKsBcFIGl5atQdPP7Mcxy2ajXPfcRwJq0x9JCIEWSRs2sNawFrAWuAoWcCCiqNkaHubI2MBAQqBCBfTHg62MZfD1c9Khbhdbqzc14Trr7odec0uZOVnozO4F1/9rzuxeMZMkhyjcL/GTjgy4zvcqwpESG9DUYlYPMKUho9fHqMDSl0vbNm8Gw8+8ChefmEjdmzdhcqqUnz22ktw4QfORJipnjQSWe1hLWAtYC1wtCxgQcXRsrS9zxGxgCFZMvWh7wZQ8EfjhAU0+POKXftw6833oLiVjtjDUtOMftz27VuxuGY2BniOUgVj+UhxKgQoNC+Hw8v+JcDK1RsZnViLDS/VY++Ojejetxv56RmUIe9HwufCtV++ER+6+F0kb9qS0rG8vnZs1gITzQIWVEy0FZ2E8zGAQqURPOR4U/8WB2HJrlp89/r7kNYXRJy1lonMKO79zu2YMXUqCY5MEagU8wgeFAIn5iHcccQ5tqT6p8anSIpSGMGYE343kZA6pkozw830DSMoYUIkTxqjEsEOJNIyKTnhpXAXsO6VnVj+5HJsIqDobmolj6IJPr6mrDgP5WUFTPH48Mrazajf14urr70F77/urciMkV8SJufEF2GNiBNudm71GjsRdlki5xFcfXtpa4HJZwELKibfmk+4GR8MVDy6dSe+d8O98A+Q2MiKCGdOAvd99w7UVFSYdIIEpI7kkQI5MQIL9V7XzxKnMvpVJJa6XHT04Qj/RH6E10eowQoW/s0pXgidfyjNjd7+ODavr8VzT76IF5euQHPdLgKJCPKyfMgrzcfUaVP5VYnsHB9ycrLQ3RXAE48/j03rd+Ciy67Cx648i4TUNDgCHgIVggtnkICKWhcCMgQk9rAWsBawFhgpC1hQMVKWtNcZNQscDFT8feNW/OCm7yI9kAQVnnwnvvu9L2FKaclRARUxlme4WPap0s9/aYhK4KDginiYMQMuyA0hByIY5vkeinSRNxEYCOHFlxqw4tnnsWLJUrTvbUI6dSkKCtJQNa0YFdUlKC4vQ3llBbzZfla2ML7Bryx/FkLdQTzz+LNYsXQz3nPpJ/CJz34I6QQwbpafBqg46ktPH5y/bag2ag+uvbG1wAS0gAUVE3BRJ9uUDgYq/rpuE350y/3IDEYoCOWCv9iL733/iyguKKJTDTIZkNSpOGKHgxoaJsXC1IvEq8j/YIjC6EwwOAFnXKRLVnSwRNRwJjw+9DLNsfyFTVjy9HJseWYNurubkYj2oqwkE1Onl6NyWgXKq6tQWFqGvFwvwtE4FTTj6OzuRE62D1mZGYgMBPkVwquvrsMDv96It5x7Lq68/T+Qk0mAQ4EsB1MuA864JXIesYW3F7YWmJwWsKBicq77hJr1wUDFH1e9iv/+4o+RGSZPgVoP2WXp+P4Pv4z8rDxKRx15UJHiUGiM4nikRKsSRBj6dzTUz5REJmFFGlo6g3h19VY8+8hyvPL8WnQ1d8LraUZZRQFmLajBjAXVKJ9ajuz8AnjT0imC5UV/qBs+V5rR4GjeuwftHU0oIr9i2uzp6O7tx0BvELvWb8EvfvYYFp/xDlx3xyXkX6QhNJCgvoWiJ5bIOaHeDHYy1gKjbAELKkZ5AeztD98CBwMVv3xuJX5518+QQ35CmP4zryob97OkNNufTW5BiJyKIxv+V08Sw5+g806Vhcb5CymBOshniFJWvKsngjUrNmHpY89h4+q16Gzai+x0B6qmFGLaCRWYUlWJKdNqkJ2XD1WIJgiQGPcgHYJVLkxjuONu9LX38LsKYYJobm2ENysdRWWlBBs+tLRvwY4NDfjlfz2LOYtOwN0/uhWF+WlwB8iv8NourYf/BNorWAtYC6QsYEGFfRbGvQUOBip+uuQ5/Oaen6OAaY4wUwSFNXkGVKR7qKRJUMHe50d2/pK6ZIWFAAVYAeKiGJXceJQ/9jPN8fTzG/H840/jleeWwTUQQEGOFzmFbsw4phILF89FekEpyZd57OfB6EKIWhUkcPrZ20MFI3G2Jg3wauFADIV5hYxStCIUZOO0zHS0tbYjKysHWbmZJqrRtG8H2mrb8LMfP4HiGTX41v23orww34zNHtYC1gLWAiNlAQsqRsqS9jqjZoGDgYofPf4Mfv/NX6PY5UWIDrloWr4BFWlO9sk4CqBCZExTSspOJCmdicaWAax4YS1WrlyLTY+8QG2JVjp/F2YvrMScedNROWMqCsrLkUb5bQe8CAT6eIEI0n1uRiJi6CP4cLCaIz0zF7maBkW+Qop+eJ1oqN/NxmpRZKVlYO9uRjwqSpCfmcmKEie6ezqwb1cjfv2zh5BTWYmv/IxVMNm5o7Zu9sbWAtYCE88CFlRMvDWdVDNKAQp9T8l1G0VNenIpat77l0ex5Ae/o35DDqIkMk4/dRa+/rXbCCqoF6Fun0OUlCpNIXls8R+SAlva2UuESmWhvAb/zcyK0ZxQSsJJeWzTRpRggIUWcKkLGBW2KEeBuvY+LF26Fk+zyVnd6g2Id/aiap4TM+fNwrQ5M1BRU4nconyjDBoj+TJGNU2VnapLqYMaG6YPCO+RluaHPyODDcR8nIcDvT39pmokMzuLXUqDjFI0IxwMmH93dXegomIaX5PBLxfqG+rQtq8Df/rNP1hJUoybCSwWVuURmLgY9XAgjdodLoeHImLsoZJgh1TOyh7WAtYC1gLDtYAFFcO1lD1vTFrgjUCFnG+KGHnXrx/AMz96AJmZOYj39WDOmfPxtbtvobOMsUOpIMHBdRoMsZIEz1R79KSwVhJURKXaSWfvlrBENGS6okZZvRFWiWisH5meOPqc2ajb141Vz2/B8kefx9YXV8AV7cCsuRWYtmA6Zi5cgMKSQmTlME3h9yJCJDIwMAAPAVGGL4PVIGxlTlAhoCTJbp+P7dsJKILsxNre3o6G3bvQ2NxKwJCGRYsWoZjX6unp4le3uU5ooIfn9aKmZibSqWsR6O9CR1s3eRsD+O3/Pki9iyzc/YvvoLomB95gFDFGQBKOAHxM1UTjvL9Nj4zJ594OylpgrFrAgoqxujJ2XMO2gCIGOpI9MpKKlSlQccf//A7L/vvv5BfkwtHfiwVvX4Q7v3QDIwhszsUQg15zsEO6DyoJdbupSsnbSJNKgQiVg+q2jugAd/TqO+Ij1FCJKP/HzX2A5zT2t+Opv63B2uWvEEyshYdRgNlzSjHv+OmomFWOnIJ8uNOyGUVh91TTvpxlpby4l47dxy6rxDMkchL2MIqgZmhp/F0gEMDehgbs3Lkdzc3N6O/vR1YGq0dCUeTl5WHxSYsxheWm3b1d2LtvH8mbYfT1hdEfDFHfIpeVIQRX0Qia93Wiq60Xf/vfh9EeysEtX78Nbzq1klmWAaZWfEbDwpdIs11Oh/0U2hOtBawFZAELKuxzMO4tkAIVqWiC+ZlpAQGGW370v1j168e5u882oGLR+SfijluvpWJlhPyEf0YgDmQEl4tln0xFCCnwiobTAKY0BCrUgtxFbkaEYlKKaMArxYkEWlv78ezja/H4X5ahfvOrYB8zzJ5ViHknzkbl3Nnw5xeZ7qFq0x4nKEmBIUUkDMhhXsZPiW79LKluzae/t8eAidraWrS1NCNGFU7TwZSpkrbmFqKdOHJzc1FMUa/ZC+ejYlo1BpgS6dizGwMBKnY63AQgvfD5XYxaTCXR0429e5vR092L33z779jTmsAd99+Ic94+k/PhfN0ZjKgwf0M72sNawFrAWmC4FrCgYriWsueNSQsQF5iGYgYhGy5Dsr+GnGGCP19330+w6YGlyGAlhHOgFye953TcdMNn4RZfQSWZg1GOA01O14ywJ4eTaQ6PR0jCtC1jNESVGHTWUT/TFm4Eecvde7uxce1u6kw8iV2rViOTqYP5J01D9fwaTOVXdl4uPHEvUy/kW0g9M8byD47dxRRHgkBC3w1fglEJr5eiVqzuiIUi2LVrF3Zu347uzg6CASe1KyiYpYgMIw4Bgov+vj6CJEp6s22pUjoz5s3BopNPRkFJMYFBH0FOO1raOpHO8tPO7i7k5eSgpITlprzHnpYWRLva8Of7H8KO2iC+8OPbcOZZs+GNOBBkdMYrTog9rAWsBawFhmkBCyqGaSh72ti0gECFggQGVEj6mi5fvzPqCwQWV3/9R9jFCqw/8MMAACAASURBVIsslmUKVJz6/rfgmisvYd9wEiophT145gEnJ50JqWAqEiHCZpROVkDDQylt9emI8J7bd7Xg8UdW4MUnX8JAcwfLQoHp8ylYdTz1JaZXIz2DYlUepiiYgohG+pneIJBglCHGclMXuRNe9vxQVCKNfAmntCsIeDo7O7GP6Yvdm7dQUbPbVHSIS+ElsBGfQueId6GQSYx/6yOwUPQiwTkLaEi6+6y3vg25hRmGWzHAipGOjg4ZBb29vQZgFBeVMmriR3tTPSJNbfj9Tx7H5n1x3Pa9W3H22xYQeCVtaQ9rAWsBa4HhWsCCiuFayp43Ji2wP6jQrl8/p0CFvl97z49Q+8Sq1yIVZ/3n23HFpz+KGB18gk55CEqFccIGqjDtoeiCm3wDlmJQDwJobQvgV398BKueeBZdO7ajhlUUs46rwNRjpqNqxgLk507BQKIL7hBBCB20w0VNCW8YIUp3u8hXIHOC40o34EARChev29LShvraXYaE2c1qlXBfr1HiFFEzJCDEQ1UfAjaKZLjZU0SgQSDFdD1lyqO7q9dEVqZMqcSbzzkLU1hW2tLSaCpBguyB4iE3Y8+ePfz7FN7fj7z0fOxt340u3vvxX63Eqq178Pl7rsN/vvssy6kYk0+9HZS1wNi1gAUVY3dt7MiGYYEDgYoYAQUlp3DNXT9A3ZLVLMHMMpGKcz52HkHFxxAfZqRCJZ2mbSirIVTWKW5C7e4O/PWBJ/HnBx5Bxt5WlM0owoI3zcKcY6ehpLTUpDkUJekZ6IM3yohGGkEJG4Yp4uHiz35GJnwZlNZOZ+kogYTP6ydPogXbN29Hf3cPKqiEWVxUgL6eXqx+abmxAjGJARbJclX27SCQ6CHgcDHakUkdCjcFsRTBMACEnIi6XXVobW7DcWeciXeefzZKy/JYnhoy5E5FPlQtomhIrrcYniLCm5xsBPr60bWvCUt+8xReXLkNV9xzCy764FuGsQr2FGsBawFrgaQFLKiwT8L4toCIk9zpu6JMRZAm6WB6wMnwv5MEyjb+/Lk7vo2Ox15GBvthxNCPCz7+TnzyovcbLkOEBExPnE7fze6ejCLEpVkR9XL3r/IOyVUxAhBmx1C2HxdI2b6zCw+Tn/HInx5GX2s9ZbSzcfxZczD/mIWoqp7K1uVMp4iDwUoO8RtEusyi89YREaCgw8/Iyib50v8aATJC8uSmTZsMACgnICkj1yEYHEBL0z50dXUhOtBvOBERqmm6KeCVmZ1jSka7WN2hVEkauRi6XpTpGX96piGNdrS1o4NkzgyfH8GObkw/bgHOfv+72ICMnVkZYukjN0MlpwJkIaZCnFTrLCgpgdeXhoG+AGq378ZTDz2NjWs249N3fhkf/vDbOR+WyFLrIsIqE5eHHV9NBIdRGyM/Pph/0gfKIK/lX/gt4/sJs6O3FrAWOAQLWFBxCMayp449C0iOKs7dvpvqUgIV8LAEk70xBCqaqUJ5+Re+BtfqBkQp/NTZ3YJLrvs4Lv7we6nXQC0IVlY4XXwNyZPMSDA9QUzhDqGX4MNJMJGDDPR7I3SyXXjkt8/jHxTSCvTWYta8Qhx/8jGYOWc2SqdPTVZv0DQCEiJ1uvizEaZS+3KSOeVgFU1QRYfEtJTm6GbVhSo5andtY6lnAaqrp5lS2FYKV2Xl5qBIkQryJOq3bEFDw160MzXR1dlneBX5RYW8PpuJSWkzzPkTVwUYeQnx3kqJ6N4iY06fXmOiIH958AHMnDsH5134TkPeVOXK3tp6AgyKW3kdaOvogotjq6ioMGPoJIjpaunFEyScrnxpFy6//jJ87DMfUKEJDaTUjWxF8ESiqJPt5FMAQk/H6wHGUETYsfdE2RFZC1gLHI4FLKg4HOvZ1466BV4DFXESHKmtkKBUtZONNVyssGhkuP/ym+5CeNl2uLOzGakI4eLrPoEPvOtsBEhcTM/00+nTsWrLTk+rFuIeNufyKFVBx7u5sxtP/WEVHvvrn1mauQ0nsUvo8dSYqJ49DflTqpEg+TLuDBpHrtSDyJY5vI9SJhFyNjyMLDjIWcjm71xMmyRIqAz09mHLps1o3LMXGf50zJoz06RpRKL0MrIwbeY0E9HYx6ZiSnGwDhTbt+0kz6Ke53QZAFJczJQFIzJ9jGK4Ex4T6ejvHTA6FVLVVPdRzW32nDkoqixHx94m/OPBhzBnwXyccvaZbJtewQQK0N7YjNb2Ro4v13A4lBLJZN+QDKaKuqn22bivHU//6SmsWFOLS6/5DC677kJmgSiMhUyocMXl62FahuRStWwfVBi1IGLU3xJ2ANYCo2oBCypG1fz25odvAfIVFKkgChCRMsYMhIvgQG3B94QHcMWNdyGxohZu8hwGoj24+OqP4SPvO49VGCGzKxeYcEhoilEOAQodqzfU4uG/PoP1z61FNysjZi8sw6KTqlE1swq5BVVIS8/hPWNMc/RRDjuMMCMEqqZQiaaAgMSr8ungjc5EegY5DhEECWK2bd2MzRs2IpdOe9bMmcaJd1HxMp1pi5LyMhNhMATNnh4WpwQYqeg16ZMBRiy2kW+xc/tOE03QV4RCWX0EHCwwxa7tO0wHc0UvfOl+5JcUoKSiFAsWLjSRki4qbooo+vDfH0LZ1Eqc8ba3obRiiqkg6WCr9Ajbt2qMne1tyM3PMSWtbm86+gdCGGjpYGXLS3jm2Zdx0WUfwhXXXcx0keTIo/ASeEWYftlfIl32e/3Ph7/G9grWAtYC48UCFlSMl5Wy4zyABdQPg7wCdhsVqIjS4bmllElQsTvQg89e91X41zYhziqLvnAHPnvbZ/Af572FaQo6ZBIvATpQRhoSBATralvxm189ghUPPoH0eDcqazJx+ilzCCbmIJf9MxwEE3G3Kj/6SWrsYIPPCHLSswyXQjwKpQLy8/MNwEjKedPp9oeofrkTGzduJIjwYNasWeb3vb3dJpVRNEVgIh2hAPt0kEMRUPknha70XfQEvcbLyEXzvhZznYK8AhSwu2iETl0Rkt5uciB27mKzMb+JYpSUFSOvmP1D2Hwsh8CmurqaIld7CX6C7J8WxxOPPsZqkCqc/NYzUMAohpPj7iLvopM6FlmZBDWdraYle/ZgZ9Qeghv0tuEff3gaTz6xE++99CJ87vYPsecI1T/Dfs45OU9FKPQlQJFSKU0pm9pH11rAWmDyWMCCismz1hN0poOggoqXMepIROjkvKYkxIPtfZ244cb74FhVB0cuSYuJHnzq85fg3SyzVPMvt7Qm6BPXb2vFX/60FCvJIXCEmzBjQTGOOXkBZs2YCU9OGisqWF3h8bPLKaMH/Z3kFTAyQXntjLR8kjsDpuIiPUstxk3LUONUpQUhZ77t5XWGlFlaWoxMVlh0kZjpIYCpoEPPYlokxGtJaruvm1EPAgtpTYRI1FT6RBSGGMWsjC4GyajdBB2qANH9xOFQyiXMfh2q6Mghh6KwsNCkP0QyVfomJycLFeVTkMt0SVtHOxrrGlCSmYfnnl0Kb1YWTnrbmZhSVMLpxCn/HWKkopXzTKCts81IkxfydaF0NjAjOOtt6MTSpzbh8WfX46wLz8W1N1yM0nyKcPFGrzVXGwRSFlRM0LeanZa1wDAsYEHFMIxkTxnLFmA3TylkE0RIQjvsjBlQ4aB+w5budlx11dfg39AIRz5FoKLduOr2q/Gut5+OIDmO9XWt+NlvHkbdqpVIdO/F/OOrsZBgorSiHO70XDpmEivJ0WBiBX1dneyvEUI+d/ASq1KfDo+X+hKMVIgzITARJ5cjxsE01NVj3ZpXsad+L45ZMMukE8KMCKi6oqqmGnmMZihNIk7EAEGGQIWqKgQY6KKRke4jYAiQoNmg/IIheCq10tHZblIqRUVFpt15Eys8+sn7cPNv+YVFBmgkyKJUxMDHeym9ksYmZQUEDvmFBUYkq2F3LXIys7Fi2XKTbjnp9FOZ0ik0lSVdPZ3UsWAZLKtd2ltaeTUnMvJZ/urO4+/7CXq68NSjK/HAH5fjfR/6IC6/7kPIL8gwIEcaGYpMpKIV+zd6G8tPjx2btYC1wMhawIKKkbWnvdpRt8D/BRUiXgpUbGIo/9prvobMza0YcLPLpyeC2+69E9VFU/D/fvJbPP3kCsz0xzDzhNmYwa+isgKjZ+FXxIGVIwnyLmIRL6MTXdSUcDGtQTBB0OBlRUVONlUyyZ2Is3rCRCaoL7GvYR/q6bSb6/YZzQdVf6QXZ6CyshIzZsww0YR+ggVVdagxmCINinqoYoRSmEk+BAGHIgydLBtVdcj2VzcmUwq0q5x2FdMZpSw9VbpFktv7autY4ulFdn4u1T3jpgJFIKWQfUBKi0vgYEojg6AkPzcP6Yxi9IWDLF9tRoE3EyufWgoQFJx+2pvZ3KzQNBEboJZHZ0cbgQQrV1hemhhIIL28BCESQyPs8hppasYrK1bjF79agnMvuBxf+c6HDTgR2NGRSvukohWWuHnU3xD2htYCo2oBCypG1fz25kNZQHoIJjfPkL5poGV6bkgEis28JHUd8Ri17XA0mYZIMGIRYpmlmyzC7fUNuOpTJGqS/3DMwumYs+gY7NvdhLVPLUM6m3+ddObxqF48i2H+IuMYUzvuUJCOXn03dB8yNuQw1aXUwwiF+BI+f8bg75iSYJXE7l07sad2J7kJbOylziB8XZxAQ2ChuakT5573dsxbsADNrU3G4YdDAeP8YxEqYpIc6stIRymJmh5GFzJYeqqoRAvFsFSh0bCrHo88yC6rrMqYM2cWSqaUop1RkyCFtTJJAg31hRhx2cNmYkzFMFKi6EeE4GDGrGmYzq9AoNfoeCh9k5HN6hBeX6zO1uYmdj11Y8PylxGiWU84480om1JOOXASTyXp3dWBGKtgQkzLuMjP0BhlnyDJm51NHVj13Epqdvwdi079MG760icxY24pUyHMJZEQ6iTvRDyXMIGSd7BrbKrBm+mXxvPCBFOapxEXs4e1gLXAhLGABRUTZikn5kS0003teuWsUy3NNVulGlzkK7DfqPnyUqvCzUZY6kkeTAc2dNTit/f+DTVFeSQg9GLN2le5+w7jtONPwvwT5sJXTFVLIhKlCdTTQymJAJ2mDoEHtSEXW1KOWA7QRSKmyJUaj5y+pK4b65vQ0txILkTIRDKUJlBjsBidq8bb1tZh+BbV02pQVkb+AgmWIYIKRSvKpL7JluwCNTonRCCj+8jpirSp+yvasfzZ5wyfIp/RiCAjDXlMZahdeg9/l6DoVzOrO5r2NVP8Kh3l5eWYPXcW9SjyCbDiPIciV7SHUkSqklEnU83NQ9EJRUJENF22bJkZ71nnvM0IZMXV7IzAQg3MNJ7uvm5GMeImkiIFTxoLbSw33bx+Ex78zRIUTJuOm795OxYvno5YfzfSWWob49jjnhgJtER85v7J1IjmJnDioA3DAlXJdq/2sBawFpggFrCgYoIs5ESdhna2yYhBUgtB4lFygMn8PTfhFKeKM1qRpvpGOq4oyZgOOuIQhateWF2HlU/8DY07tzIq0I+Zs2dh0aJTDCchSH2JqI+75C4SIgkCeljGKX5nplqkD2ouyPlJwVKOVcCDG3eCgQG2IN+D3bt3G2DhCidYhUF5bKlp8lBKw0eFSjlm09PD7zMlokbDIp9S2Ry0gMUcakjk8dqFFWXmdSpL1TmalwBHmJEMI7vNe27csAE7t2yjmNV0lFayXwejBgI2QQp4NbPteUc70yBsPlZeWYW3vu0sNhQLkL9BZVDaJMefZcCPJLkFJNIzM0yfEXEwFC3ZVb8bOVTKXLNiJfopoPWWd56LovJSQ2QN9fajmaRNzb2HfUg0NmlhUL6L6Z5e9FEbY92Tq/CXJ15E8fSZuP2rn8cJx8+Ak+dFaBMPBccCA1HzetnURJa4lpp/CjxN1OfWzstaYLJawIKKybry42TeCo+btAadcSQWfq1DaGr4qnj0+ln1EesF/0qUkYutG/di6aNPoXbTFhIpA5g3fxZm8cvDslIHCYlq5aEKi1gixPB8WlIFk6BAaQ2Vaepe2tGb6ERaOtMEyc6gdbt3YQdbkHdSBlvjkqNMo6MOU8EzyNSDxKnkdAUE0kjiLCrIh49pCznTCCMhAgs9TCco1XH66acnu4WS56D7K0oip63fqbW5yJ2bN28mNyKbPI06NO3Zh4XUnTA9RdTzg1EHk/7gbn93XS3aWRK6+KQTUUUVTYmApTGSofEV5ZfQsfcRBFCam8BAQCIrM4fFMdTSyC9Ef4QlrGxAFuzswSur16CYfUdqGOmomTaNGI3lpixvDZEHEiMxVZ1SNU6NzUdtjS5KfQfbgljxzHJGU15BRkklbr/3yzjmhGq4WCnjY5+TBDkn6vCqOWp+AhgCiPrZTfCnFvL2sBawFpg4FrCgYuKs5YSciYPh9oQpq1SuniF1RgDkkOT45aw91KOIMkgRYP5+6+YGPPvoCuxavxFFhW4cd/w0ajJQRjvdQ3Dg5u5fpEhWiBA4xKUxQUVLN0mOCYbg5SzTJG89KFolIGN26L0B7OVOv5adQztYcinHqpC9gImAhrgeEaVhXGmszugxUYQICZ6lpXmYScfcx1SH7quxyqHvJdHxrLPOQjk7hBqyJtMm4kLo31HOS8qaurfKQ1UqumfnDhPRkAKnuot2E3T4eY8oS08lxe0iAAmoZSrBRg2jBf4Mn2l/7mMqJotlow6KY+VkMxdE593SvJfpmDZ4SDBVKiSPPAyJbinKsWzpMhFT0MN0jZqiLTzlBGQzhZJOkmcPG5AFpe5JkCE76foqhxVvYoCRm05Gbjau3IglS9bAX1KO6+64BmeeuZh8EfFPkzLlLoZ5ZHdFWNQ2PhV9Gqr1/IR8qO2krAUmsAUsqJjAizsRpuZiuiNqUh0st6Rjoi9kYN4xKLbkAN0p1q/eheVPvow9dbsoDAUct5jdQtkgK40VDmGWhCpKwC09Yj1sEEan5qTjlTS2mxcTMBB4kJOUE9Yhxxdii3CVdNbtamDqoJ1VH+ypwWiGKiTiJILqHHEs1Ciss6OHjpfOta0LvYwKlJblY/EJC5iOKDZRjC6WfZoKDx49/X1YdPwJqJxaZdIA6kQqZztAAqeHYEXOVl1EVSlSRtXLEEtOE1S8XEZtiZdffhlvOu00zJ0/zzQN2751Kx17shX6rHlz2AMFaGltNSWu6ksi4GUIpoy0pKV5zdgVZdG80ghQXHT2gb4INmzZbCpJ3ORnJMilEKgpqC7DiRTIKsrLN5Ujra0t5Fh0mihFPwGQCKfiWGSlu9HW2oXOlk6sW7kWK5/bwBRLOa7/yk140zkLkEbw1S9JdIIcAUMBK6WwdA/xOvU7e1gLWAtMHAtYUDFx1nJCzkRkTC9TCXKQqmzwehhdIFDgP02jrd//7Qk0bliPQl8CZ7z1ZORVlyORTj4BIxfpJAl2h/rQQiethmH5dLCqeAgxJK/yy0zqUGRQkEqOUpGEVM6/vbXDcCbq+NXbpjbhTEcoAkAoIgCgnb4cY39/AJ1dYWzbuA27dzSgu6OXjjKM2fOn4R0XnoWCUrZAHyQnmmqPwdblqqQ4/oTFJjoh8KL7SvgqTMErAZz+AKMCPAQM1OQszPuoJfrWzVswbfZMAzg8BDUrX3gRTYx8LFp8vGkyJvcs0DJ16lQzToETH8FDGp2/AICbUY0IIyO7tm1l07AWAoxWammwkoTASqqcU8rKkc10zVnkZWzdvQP95EWcetrpqGQHVoEA8TIUqRAYUuWK0jlZ5E3klExBM6M4nXv3YPMLm7GUEQtHTj4uv/lqXHjBmaya4RwI6tysChGIiJLo6eUvI2r8plyRPawFrAUmjAUsqJgwSzkxJyKipgmbM//uJvGRvglrX92GpUtXYhOdeVVWnI2ypqN8ahFyC9nenNGHGMtKB/rDVKWkIwtSW4Glmj4SFB1MfUQjQXizM0zVQ76bfTkymP4YdPxywrW76tDeSp0G8imU5ti0ZoPp6qmdtoiPGou0KoLs+dHJCMTy5zairbETXnY6ZeEmiaJh9tvoxgUfPBcLjp9DUSv153C8RlBUlYmfY5nPElOBizBBhWlGxrmJc2C6hNJ5Ky2y4NhjkFVA/gP5G13sHKpxCiC4yONw0zBdHZ0ENgMUoCogl0Qt0JOE0jBTI4bsSZDiIxjwMc0T53fdNzuDXAh2Qt245mVWcsQYoQBaKdLV0dTCCpR05JYWYNbCOeRrpLOypQ6NtMniE07AVFavKMWiCIUqSiKD6p/qG+LNZKqIcwn2BtG2dx/Wr1rDipJNpHOW45O3fADve98FBGJMFzFNo6iKAFYayawxgguTR7KHtYC1wISxgAUVE2Ypx+ZEJEOgnbjRJyAfQuQ/HZKBNt8ZTYgxjBB3SU2SKQVGGBxRAgP+J4ej6ICDEYUuijBtZKOvZ59chk0rX0BhRhwnLZyBitNO5O5abcXJrWCKoZ/pBDk+vV5ES/1euX85aS+rHopYMun1MP3BqIGqIOLRAYbvW9nefCfaWUkhZ6rqEPEW6urqmFKpRy/TJuoTogiFiztryVq7CVxWvrAaa1bvNO3DvQQFDmpOhCMEHLxmzewpuO7zV7BCZA+d/ADluAPm9ekca4Lhh5y8bI6l2MiECwAonaJogCpAVInS2NiIY445BgUsN9XvFSEQoNGcjL4DAYbmqaiBylzl8PU7D21tZL8pnqXMgpMiYJIPVz+PDJatZvFLzdTWvryaY6a9I07Tl0SRiryiYixcvAiLTznJSIwLDO3ZVYu95Fyc8KaTMYORE5WGKpVTX1+fFL1iJU4L00M+dkWVzULsddLX1oPVy1bhyceWwO2fx+6m/4n3ffydSS4Kl99FKfVwJAAHSbBs1WLmkEyJcN0J2ASslLLRfVLlxGPz6bajshawFni9BSyosM/EEbVASuxosC2EcR5yFKkGVAGCiSw6aDYJZUiCipD0sok08h7ofbh3RzDmw+oVm0nAfAZbNr5KIBDC3IU1mHvcQhIKpzCCQc4FnZKIi2rCpV2w6dZJh5eSjTbERzrnNDbukmNWV1A5TDnOhl3bjQPXUVM1lQJRWUb4SfwKAYBVzy0neZJExX5yMujkMjL8xqk73T6sX7cJa1fvRn8fW5KTdyCpbfI4KcnNOhR3BO96z7ms9BCZEsaZS6ZbZbBZlPpWa3IXnaiXpEWBCs0hJcCl76r8mMlOpuWVFQZoKJohJ5sCFRpvKhWh82UHHRqjIi4DVL9UhUiCIE1aG5qX7KBxdLS1oK2pkeRL8jjU04RkS9kgKzcHmVT0nM8IiYCKgIMkz1WSurN2N05gdUk1yaciXgrEiJuRbBvvIJeklxERCmz5M9k/JYbGhma8/OJq/IOy3j6mQj52+cX44MfO5/0I9kiu1TgdLlXzsCkZnwetlWygQ+NM/c4qch7Rt6e9uLXAiFvAgooRN6m94P4WoIqDiUswOE9HIS2J5F/lXHU4XWygFWbfCDpAFyMZbjBdoBbiIT/WbWvGE395DNs3r2F5Rzfmz5nKdt5UwJxazspR9tPgjjfRkawGCSmFwN2thJ30sxQbxZUoE/Cg00qJZimD30oewlaSHPexoiKL0QqRJrWb76H6ZDolssvKypBOpypxqHpGMDqbu5gS6UAXSY55eTnIzs2iYqYHDSzzXLNiBx3yXlabsLcGOQIR6lYEyTfo7u1gl9MKfPzS9yIziyRF9uQwkQgCgMICNupSa3OSOrOz2PmUDlUtz1XGqvSFKj+2bNliCJfTZ800QMKkXeh0BTD0sw4BjVSDMQluGY0LRjkknBVjNEKRAYleZRBEiawqPols0dhQb4St1FMkYfqXx8zc3FQMzSspQmlVFedIgEFQtZeKnrJdE0GHIhqnkShaXcOyVUYspM0hGxrqLKNKXe1JsaySolJGjPqMfsaLz66kHPorcLIB28cu/wjef9H5tDWjJpL1jpJHYsiaKV6FKkOSeh/JShFGfyyR036gWAuMKwtYUDGulmv8DdYphqRSHdwxKw2hQgyT0qCzMGWiMYbyXRSicjAc7mJqgODj1VX1WPLgo9iydi132B5qJpRi5oIqRhvYb8OXxXRDsmyzq7vNRCjkiLWzloNVeaWIjEphyIkr/WJC6KzS6GM55u4d243WhEpDi1gqMqWswoAA5g3Y+6PURDSkFaFeHs1NTSRfUtuhL4ju1k40kRial5+FXCp0Ejugh+qbry7fgXru4tV6XKApyHN7yHMwpEzu4D/48XNw4omLTGml+BAqC+1k5KO+odZwI+Yfe+xrUQGBCI1d3xVtUARjxiCoSOk8pKTE5YiNpgYnaCpRREBllKaLJakigLpkW+l2cEz6vdGWII+hdtcOSnSTP0FAIB6HM4vVHF0shSXA8Psy2L2UMuQsYRU/w2hukMvSxuZidO+mrHXdunWG63H84sVcVhJmqWEh9c0I7a41GWDPE71W0Rjdt6e5k9U56/HY35ci5szBBy79EC6+4v3kVBBoUv2UgZqkDLsUOAe/S8ciCaCkLmp1LMbfu96OeDJbwIKKybz6R2PuJAOm+BOmI7lRxaRHdrCoUwTJGP8q50/QsWFTEx7++7N4ecUKFKRHsGhuBWYfO43RgyKSK/MZF6dCY7gHfXT0cZZC+p2Z8BQmVSjlxLNYySEwoUM/K2oh/oOccx2jDnW7dpu+GzmZWcjJyjZlliEORaWbOYwSKLqRbEPegyhbge+j/kIPZbdJETVcgZZ9jGxk+0kILVCLCyQ47nUrd2DThs0UwSK/gD9L3EqRggQnKxLjm86ei89e+RkCFwKa+lqqa/YaGxQwzVDJ1IabkQtFBBSpkCNVlELAQTt+aUqoH4dAU0qbI5Ua0DV0vjQuDGdFtiGYkHS37CFQEaFCZh8dvuxcTAVNtTYXQGgkmTKDc9frEgRTGQJpg5GQ3OJCZOXlslqExFbeI5+8D0mZN5LMKcKoxqnS1oXHLmJ566nwsNJGxNYBCXKRRdA5mgAAIABJREFULKoxqGmaJMNTQGeAyqPrnluLZ5asp2RpPt564VvxySs/Rp0MyqOTeSvMl+RTJPu6SMcimf5QRMuCiqPxNrX3sBYYKQtYUDFSlrTXeUMLOES8pLORgJV2skxYJHs/kFth2mTTYdfW9eLPDyzBiqeeRHF2DMcurETVjBrkV1TxXHINKCMdpPcXgVE74jjD5j6P+lhks5258zXRKnEL5AgNn4LOSUJS4k20NDYZR59OlUkBDTkunVNIcDCFVQ1y2EoliJPR3UmtCepOKMTRSmcYVBqFXUkTJGDKKXvJ98hgiiTGKISLvIpdmxqwetVajocAx5lm0goCJYo0yDnWzC/GO971dgMqouSL5BM0VFRUoowdRGMkrToULaADFYhoYmREXUqVAkjxKDLJhdC/X8830Gs0jxCrMJIcjySoGCCA0hGnAqY0MHoYOSgvLeO5bG7GFIakugUCWhoZrWD0oodS3IpYKKoQ5zrNXTCfBNIiA8TyCLyiXCtFgXIZPVEEp5V9Rjr4+lWrVuHUN52OuYtYxTJodzUpky1FkjXlrLy+P4+lox1BhFr7sPFl9gp5+Dm2p8/Guf/xTlx5/cUoyFY0QjLlyfRVqqzXyLEzdyPAYQ9rAWuB8WMBCyrGz1qNy5HG2eTLSe5DnA5UkQpVQEiwSToTnR39eOCvT+LVF55DoK2e1Q6zsODE+cihU9Pu3CdxKfiYtmhjjr6dnpKEw/R8AyISJPnFHGzxnVdtnJ5xbHSY0n1Qnl+VG710bE4KPulQWkGOeICgpJSciaqa6iTBkOJSCtn39/ZhgA5WPTdSmhXbmCZh/Si5CD6TvhHwcLFcISOL1RYqE6XaZ2tjO9a+soVOPI0cBvIyOtrpzCmJzbJLyWBXzChEzcwq9uzIx5yF81DASIr4JBqv0h8RdTSlV1XKQ1EA/V7zMdEGRSAcLFSlY5ezfo0Xolbog+TGAY4/BSqUDgkRWJguoJQhVwong8BA0QwBIultCITo52Y2IFPpalcHSaIcwyxKc5dOrTAt1HPIGWlniWmYBE43S2nVL0QNzzJYhqt+J62NzSaS8/STT+F0alqccPJJSVEsRnlkoz5GLRK8poikpJ6QN8IOqkxT7WOfkW3rd+KJx1ex82k23vrOt+LSyy5CUTErUpglY2zFAAsBHAmLaf6pVurj8uG3g7YWmIQWsKBiEi760ZyydpwCFExQEFAwVcF8ee3uNjzyyFI8tWQZCmJdKK4qxrzjZ1JkaQozHNqlM/xNoaoBii8F6KBjdDiGE+CnU2Rppot/y88rY9qgkM41qYgZpqOU3HR9bZ3Rb5D+g0L6LupGSF1TKQalR9Tbwkk+gXpaBFhmGuRuPkInJm5GjF8Z1HEoKCk2UtQvrnoJnQz7uwiEnByXQvRehvvzCAAMfyIQpdJkK3Zsa2Q5qrQmfNzFS1RqH2cJSnWX4vSzT2IjsxqUTytmeaWafLEkVKBIvUx4X/1s5MYZjUhVxKjyJFlW6SHIoUDUYBt1rZsAho5UpELpHENu5HiTVTCct4irTNsEyO0oKSkzEuN7WamhXiSygwCPaYzGKM6++lYcf+IJBFlVyCjKYREOAQ4FsAh50MKqjyAjHi6uR5TpFOlh5JAr0ci0UFdzO2JMr6zasBaz2Rzt2OMXsUw21wACA9AYVZIERV83+TJeVnzk+EkIZRksIx3rX16DF5ZtJsgsxZvOXYhLL70YxSVZJK8KVCQ1Pf4p5X00n1Z7L2sBa4HDtYAFFYdrwYn+egMKSKSjhxAXQsTAlFMz5LoY/57gLpoloNx4c7vJtEacTs50+iSXL8pW4j5FHJxo2NuPB//wFJ577CmKRXVh4ZwKVC3ULn4KeRMZZsdsSJVMlYREdqTAlI+pBpEFk6WFTiOnnZdXYCoPxJdIcFxNexro1JuoEtk26Kh5P9V2ckDdlI/uZOOr89/3Hu7a042jVXdPAQpDfmTpZYRzSic5MZuph2w6TVVhNDXvM+H+fbubyCFYhVzu1I30NwGMkzt+6T6EWO3Rz93+uld3M9rB6IBap5NT0dZCTkYigBNPPwannnMSprDPh5y5nH+qY2eSW6LkD+3KazlY6ZBOroccqmkwxujJgKpDOF9FIESalOS3rmMiD7yvHHw0HkrqUwwKc+n1Wq9uym4LiKUThKhcVCWkilIkq0cY/SGoaGY0oo9poZrp01DJRmQuzs3DyIQiErKBpMPbW6gUyoiP6YWiKArtlEv7dxGY7N3XhHBnM1pYOZJbWILpMxntKJtiJM2bmvaa/ipuNmbp7OkkoOK1eW+tb6CzD6tfXIXl7DcSCZfguFMW44rPX46qymwkQr3JlIcnCwOkU3j5LCSjMgJXSVJnElwxrWJ1LCb6p4+d3zi0gAUV43DRjuaQk7tGOlHDzhdxTnlu7SaTIkjcWMJNZ6S/yTkrPZAgyEgJGjnowFrqAvjHg8vxj4f/RqnoXkydkYviKcWYMrUGZZSXdqjkk441wpCEQui6bjp3x0oDqBRSDk3ONSMz2/xbDsX0zWDef926V01Vh6oZJEBlog5q0MU0hwiD/a3d6GKKYNaCeZgxewaJgSzNHOwK2svXFzDUX5BfxOhEiQnxu3lfzbWltSkpRx2Mk4hJ1UyCFqUm5KhVxaGdu5y9yjE3bWB/kPYBozLZy8qOdvbCcHkTOP2tJ2DRm49NlqiSy5EqB9X1XytzHWy0pQ6pUg0112SlypZN7MfRxRJWAh2BEkU9hNIEEFQO28YS1xNPPJE6GCWvaTyoqkZRD3FPlO6RAw4NCmTFCaL2EXyJpCmdDtlKzc0UTShkZEYy3/7sTANspKeRnZVriKcxltlKslycDLWIl3BYAUWy/NT8kJZG675anu+nuBhbnFO5Uy3dS8vLTVWIKW1lmkRpr9aOVrOefilpEgy27G0yc3xx6Qa0dQdw2tnn4MprCCymkj9DFVRVflCg3ZA/dfyzMiRJwk2lgpKNyexhLWAtMFYsYEHFWFmJMToOF/UVDGBg6Fq8Ard21YOyAvoed7DjJ0shxJWQgJVxLhl0RpxPM/kFf/n9S3jmH4/BFezFzKoCliNWo6iqCC52zkzQgadT3logQjtvaR+IqGh0GeisBSBM2oLpADlkOUzdWt07d+3aZaojsvzkO/DQX+IEAUFKUyuX3z/AsDt/zuK1QgQrbvbuEDBRLwxdV7l/SU/nFeSZe4owKWJgjJPVeLQ7N4JMlPpuoKrmlo0bSBhlu3BKgadT4ClEAqdSDupLsn1rExp2tzIdEGS0pIMAhKTQXC/OOf/NmLt4DoqLi18Ttkrt1s1cVBZKgmJJcZkRmBKPQIBADbzyGKFZv349WtrbcAJlssW3UKolwfsq2qGxyWnPmD3HgA4JUWle+l2YaSOpccoOAmoSmhLHIcCUTy0rYHZu2WbAiyplBOaMvDdBQllVBUtqmaZRSoa6IQJRWQQBuqYiN7K3xL9kJ429rraBwaBUO/NkSsbD0tSp02egiiJZ3dSqCLOPiQiz6QRiakhGOS6uKSMSBEia04YVq7F8+SY0tUZx0plvxvW3fo5pMJYWS4GUi62CZAWpkhVEauKWTP9EWAacBByWyTlGPzrssCapBSyomKQLP9xpx2PM+zMykAzUa8fID3Tm2dWyWsQ/OZdeajO4GH5PY6MvumGG2nvx7D/W46+/X8r8+l4qYJZg7rGlyM5LZyXCNPImMrkLb2VUgyBAglFMVeSSUJhDpy8wIN2IbO60c/PzjEBTUubbaaoxduzYZqS4U1UCaq+tI8ydeDLKwTQMz9eYlalJZ5VIDrkEPpIrg4xiaPc9wJx/Dq89fcYM41S1M5eTVQmonLVJP/BacsqtTa2Gg2AiFZyviQDQEmpbofGlU+dh6+ZGbFq73fQWEahobelATlEGzrvgLMw5dhYKyEVIqWUmK19ozUFuhNI4EtlSpYYiGuKBSJxrx7btqK6uZq+TsBmbnLkAlq7Tx8iL5qioSQN3/JWVlQYgvLh8hfm9SmQFNPT3PtOcjKkZEjhFOhVhcy1LQuXgp1ZWEfzkGnntNJ5bxIiFOC8CY7qO7ucl0MliBKOF6RNFLPy0gQCXSKCyd4gloTmM8KSRYOlRtMn0J8miTPlcqoFW04Y8jxEh2VB9SASM0sgt0dgEIgPkv2x6ZTuWPvESQWgQi898Cz534xWYNTOX5M5+PlesDlF0jIRVkTlTYl+ak0nHKQxiD2sBa4ExYwELKsbMUozNgST7RyRllNX3QbvDZJlfsi9HtIuttXMZZud/Td1RPPPIRjz6x8cRaNmB+TPyUDWbegzT56KwcprhVTTSOTsZSveq3wejCh7uyJW/FwKQQ82kwqQcvsoR3dwlq4mldsg7duxgfr81WXbIARhxJI2LQEA73jCBTlLfIc1EOtRBtLWlHSedfDyyWNEQkg4Dx99L5yYnd+757zTgYKA/qUopHoBIkSm9Bs1Z0Ywtm7cZ0qNfKReeo/JL+bE0pitKy8sIVnxY98pOSlJvYqVJjBoaPUxNdFKZMgvnXngm5h4zx8xPTjSlMZFsm57kqgjQNO1rNFUVWXTiIouqLbkUNRV9KCdAECjJpmNXxEavG+B4FHUxPUMYIZKTV1pBPAyBjmkzpqO9q9NENDy8fpS2UYltQhEhRj721TeQW9LHPic+FE2pNIDClLEyYtFBLoaiCEYIS3LZEhYzqRsnVTX3mtbpsn+Ea6foksCFk+kaDxdKKR4HCayEJMjIzUdx+RRMra40oKiTapt95LYIqDQ3UxadfJesHPJDyMkZaGlG7XpKsT/1CrY39GHhKW/GDbd/DvPmFZGkmySe+hhJERiLELjpu55D8SxspGJsfm7YUU1eC1hQMXnXflgzd5GoGTKEOHLn6NCjLNFM5rSTvSbIxGM0wo+lj27AX/7wIPP2mzG1JhNz51eglLyJisoCSl6XcEfL0DzD4c0t9XQmrN5QmoMlmC7u1FUxkJGRBBdyhHJOOhR2371jp3G4qs7wpwtkJAFFjBGJENMNvd3ctTPXr9beXpIBsxjxUCRiT8M+E5Woqq4wPS0GGMmQQ+6leqTG/+a3nElIxDA+UzpKOQTpqBWZkNKmwIecmMZSX7eHu/p2AyZ6uzuN085VFQUdvEiL3nQPXnx+I1av3EBSKsEVm4+1cvddVJaLt19IHYf5c5JpF75OYOc1gqb4CnL0kicnSAkykrBt8yberw4L2MFUh2Su1XJd9tA15FyV+lGEQIBEvUE0VgedumS0JZMtQKDUjKIwmrd4Imm8ryFwimtCMNHIFuVKhYj86WfkRWAn1SFVayEip8ZqlDh5Xw9TPLnqicIoRxM5GZmMmkgTYx9t7CXBtKujzQBPRXF0LapvkK9LQEKOyEymZyTopb8LhKjc1E2Aonn4uV6uNJawpkXRUb8LuzfvxUMPrcK2+i6c8OZTcMMtn8NCEnl1xAy3Rmg2KXQmCe/kd5v+GNYb2Z5kLXCULGBBxVEy9Li9Das5okyBCFCI1RdmswbtjuUIxSl8mJoDS/7+GHavXYfKonTm+KnNMHMKimpmMrReSqfDkDjD2MH+LopLkYDH12bl5Cb7h9FJZvsykclSTzlppQKUy1fqobF+j1G0VGdTgQFz0HkKUAgEyKkZ4iN7d+hQ9YiiAaVlJdRoCGPdmldN6+8iEhDVnTNMZUbjxE31igNlJBNWTqtmB1KCCaYTROAMkYsg569rq2dGUVEJp+xkpIRVEr1s0kXQoXsUkXcgsqaEsP2ZaXh6yWo2FttKZEARLVaWdHR0oaSqEOdd+GbMpv5DKm2xP6hICVrJgWs33ky1zt3kiWiMAhByujnc7RcWUuNhsDeIriPCZk5+gbGBSmjLyoopk81KGYKhzSSULl36HM4+5+04lT06FK2Qvco5V0WZFNmQfSXQ1cO/ZbEFvIMCXjm0vQCLql0ESjSGFOfDQcCm8TgZsmplCiTG66UxzdFLTY89jHiECFIUSellZEivySPgSqp/JhVNEyyznVpTTa4Gxb44hqT8eC8jIRT7IrjJzKA6aSzAKA25G0wdbVm7k6XGL2JXbQtOPPUMXH3TFVh4DNuu83kL8TlSlYspt3XT/gwZWcXNcfvJYgc+QS1gQcUEXdiRmpY+uE2fDgpYmQgFnQSzF3jqqTX45S9+j65Ndcgv8aFmXgmmzZ7KzqEVyYgD+RVgWWUnHW070xdSr/TRgRr5ahPOTkYrMv0k7TGc7eGutS/QhwbqTIhT4JTY02DTMc1FIXQ5PQEFOWc5ZeNsuwgICDxOeNOJprqgi84yncBA1QUiWBaxARi3xoabYBp6cQfdQ/6Cylgr6ewGyOFQZUOChEalD4xkNp3uAO+jSACZAqa0s5udS036go7T7P5JEPVwHG6mDJ545AVyKnYgxlRKoC/A+XZiyvRinPfeM1gNMcs4V4GRVMvylC6FHH5rKwmYLVSiZLWEFC5jHIefVRQ6eln2KdKlzhdHQiWtTqZGktEEL7o6e7B92zrze7VY2cWojkiRc+bNNfLfOsqnlJk0kuGBGCIrxakISNTQTK3PPVQr1fj0OvEstHapRmVGVIuRgCzyUWSbhj11SOd81VNE5FxxQfp7uzBv4ULyVdiUjFGjGCNZPoLDfLZ272O5rs+fy7H4Uc4mZdII0TPUT1AxwFSIGp51sKw1jSWqYS62m4qjQQK4nRt2YsnjK0le7cO0xXNx2+03YQGBRSwu9VCCVEZinA51fB2UfB+ph91ex1rAWuCwLWBBxWGbcGxfQDtTVQAoXCwfLclsBYwDdGJqMBWKki/gZekme1t4KEEtkr126cEESyv573Ty+xJsNx50ijWRgdUv1OK3P/wTtlEYqoy9G+aeUMrceQnKplcin30j0hgaVzQgwJ1riH0npDmhna6iEEGmMIxwFcGEShe1K1ZuXM6ldvdOAyZCHJfKHBWq1660j0TAHlVicCcuZ6Yx+5mWSHEKNm/aahz7gsXHsLNmUtNB91c7b3XezGAUJCVxrQiESk2VghB4qKKj8zKF0UbyoDgd2o3rEHioJ59BoCI7L99EKPRavU6O1pSVcgxGHyLNjX88sxobV25GtJuCU7x/F9MWVRVFeMdHz8U0RkNSoEKvT3EXWlubsZ2Kndqxi0ORqm5RekegK0mCDLHstvo1ToaJtEja/LWunty9UzlTfJN0cidiBE5KGQkoCfTMn7eA0aJsRieSipyp3hqdTFeoesKolqpHB69XW7eLAC+d9wwYBdGA7k9AWExQIk6G+p6INyGdD1VjxAgqdu6uRRXXfTZJmT0EOPsI5AQ+VBGSznl5FXliJEmN5GIEANNYFVJZXUNOCHuUENgoQuTn2iuiolIPEw1j2VCYz83al9aQp7IKO1+JY/7p83DpjZfg5NOONUAzwWfCw4ZkelAcCZbh6tkwPJUkYNW/tYYikSZTJvawFrAWOFoWsKDiaFl6lO5jwv0sfTQfsnQkcrByJgIbxjnxQzzC3aXTQ0esVEcwwd0oP6C5K3Qwjx30srwv7sS2V9rwp1//GSuXPUunGuQOfArmzJ2OwikVRuPAR75DkL09TP8JOmHWa5hqDjULk9CU7m8iEyonpC0EcpRq2NNQZwiJQYbRRSaUU/Wo4yY1H1QpEOZ45SSyB4Wh8hnx0PhF5tR1Vj69DGGCprLKMnIImP9nBEOcCjk/lYAqsmCctKmCoJjSYJRD99Z1cktKzXhF4MwgcTGlZNlHp6oIQc2MmWbnLievcQhQpHpzmJ4dFPZ6/OlVWP/CRgMqehjV6KRORc3UUrz7E+ejpmZqsjRzsCy2k/wMKVlqHQSMJBCl65nmZ/ydSKly/sXsoKqKDvETjODWIFk2xckwvBLZi2MMElg01NUa0CUnGiW3Q5EJ0/qdlSE6VJKp18qZe3hOB8t9dV8/ozsOogSlUnIYkdD8OwjGlH6ZXj2dPU4YMSF5k4xYgrsuZBB4iLeydQsBEcmqeaV5RoQrixUfzfta0EjRK0V9FAkp4nrHeM80AosY11VgdRrtKTCnqJOZL/udiKzaxUiQ7G26zTIVFR4Im3TOSys2YsOGWlTPmE/y5vU4/pRZbDsfMF1T4xEPrxk280zxKzT+pJYK5eH5ZXUsRumDx9520lrAgooJvvSSk1a5pZFy5pHMlxNM8IPXCFRJGTKQ3Nl5SJjTbj0cZpml0hd0TUvZhfPh3z+Kras2wU/HMmt2LiW1pyKnrJBlkyWMErBvA512QERHOvPEYB+LDIa8tdN28ANfIXU5TVUNpEopVckhbQZVDyiiIRKmHILaaCvnLkeu16RRy0KRFl1L4GjW3DnwsReFOopKgbNxay0d4h7Dm8hgaaRIgEZciqWQOvS6lIqlnE/qS45HjrSIZZwiGNbX1xsQYsZJ56avJjrWeQuPMTaTM06VWaaqN0w6hLv3vz22DK8uWwdnIII+Ovi+rn4DKt5z6QWYPn2qAVNKLzTwHhqb4RoMRmmys5PpBoEJgR/xH5TOSJEnJQqSaguefE2SX5JSzhQZ1Qhm0UYNe+rN31NEVzluqWSq5FQaIyZiw2sonWN4DbRHBsGO0h56XSDIklymfdQ7RSROgQWlvkRUFXCJEpSq4Zp5VtSWnIC0sFQkTDUdyzJA7tVXXzVNyxRl0njTKfnNYJURxnJwTaQHMrWqmk3V2HJeYI2RKc1dZandJMJK4ruIHA39TePdtnMLXliyFrWbOlDMBnNX3noFTnvbcXxWKP2tsBpbygd4rkS5lA7RWMTdTHJuBKQG+TgT/H1up2ctMFYsYEHFWFmJIzYOyg2RNJdkyQ/u4gYdlZHSNhLckqrijj7I/Z8+g+mP123Yg1/8/DFsePwJVmgEcMyiKvZ3mI2SinJKWpNoyaiGlBT7+rqSPSeUTqED047cpCB4mYJitiynUJScuvQmIuQHqGOowIR0GST97eT2NbXrliNQ+F7gINX5Urt5OZiNGzeaXewxixcZPYV2OkKBjUBbd5LUyOoEARlFXUQIlOy1HJauI3KjQJXRiuCOWfeXMqXuW0EtiGkUamrmjllOWE7diDjxfEVKpjBcLyeqygUdAkgp3Qx9T2Ok4oGH2K596Rq4md7poWMVqJhaXYr3XvIeTKuZgp07d5pSVb3WQ2CUahqm+7e3s407MZ6iEhqn7JZUI1XJpCSqk7oWWjsTcRj8vUm9cIwB8jgEIhQZ0DlSzUxGVJIgLcAUQIg7/9mzZxunK46GCJuqnEmBijZW12hsmn8HHby+1zDtIoGxQH835s6dy9+3Gn0MpaW0RirdNUCVACKDayzCqX7/zDPPYNasGUbwSwRXn4S1mIpx8sGSMFaE6y2Rr+kzmQohSBhgakXE3M4WCmuR/KrX6PlRRCopN0458J31eGXZy9i5rZWy7WX49LVX4Zx3L2YUhW3dGR1T+aue3wBBneYt+yUjNrKjBRVH7KPFXtha4A0sYEHFBH8sFAqXSFXScSdD7XJMJkSuHaSLKYsQw/h05EF+4L+yehseeWAZnn9iCT/kw1g8azpmLCxD5UzunpmCcLry6EfoHNjKe2CgBY4YnYZ2+PxgT2lZqJQxm82l1JQrw5sM66vd9l6mOrRjVzTEwwiK6ePAcahkVF+qIigkEJHTy2Q0QrtlRSDk/FatfMn8vpyRBQEXRSlM+aRkt+nMfXQm0rRQiWU3yyU9dHJ5dEwphU4BAO2I1V5c9xVA0d8GGBmRM/dyDupsqihBKkUikJNJdUs5bQEMRQc0phT/QY+O/v3nh57B2uVr4WDKRo3Kujt7UT21HO+66Hz6+aC5lzgcphcHnayuI8ettEsR25Kr5NKkp+hMU4qbUe7ETQWGWsenQOAgKFREQ4fhdRAPyr4m1E9ApShUfX2d+bvSGSHqOgiUpYCFzpXTVqRC4xLXRammVBdURS30e0V4xPvooIaEIjkVBJOmlboiNryX1sL0TjFkSelGuMgR2WmAxdlnn2XG08TX9pD0asAY7SZNCd1PwmQi506bNoPpM1amcEwRrmMjIyTZXO/2TkZtOH/TWTZKsNKzF3vrt+MlSnrXb+0j8bMAH/rM+/H+S85n47O4saOkx/U4JcWxkjwKgWkrjjXBP+Ds9MacBSyoGHNLMtIDklNiR0zu6OS49OEfIrGNtDgTug/TEWsv17inC7/+6d/x59/9Cfk5cRx/7DQsmDsP2dPp6Omc3XRW6hYaDcWNY0kkVN4XR2ZasdGaEHFPyoxFZPhLM8KE5LmLFbu/rZntsuWUpXYpzy8iJR2Zzkk2zhowHS7lJMVdkGNYzM6ZcryMOxjZ6p1UmFRlSCGJk5pHDvP6cnxScIzTeagSw5Sfqj8F/11YTAVP003UacBCqqeIIWhWTzWOU0cb0zBKpSha0ciIh9gHAi3p3FUbB8Xoh84V6NHP2tEnw/+cM3/Wvf7w4JMGVCTICxmgg+xm9KSsvBCnves0VDFNlIpM6H6KeMjJC7xUV5MoyuoLw0FR1IPz15xMiorzMGkcI0ye7LmiddR8BAw0VzMOAjyRT/Vv0/mU6+xl2L+hoZ4EWHJjmIZQGW8/IyhaN0UsdA2BO0WEkuqZyXtpHFqTbAI6rZcqdKRnoUiLAJjAl0BDkH3rk9UnnYbMqespolDHe86fPx/zFsxPAkmKkjXt2WfmnE69DdkxzStRM/JemGbR6yqnzzS2F0CRXZopBObm+FtYEaOy3fK8cvQTwPYFSATduQcvUSBr25Z6eFgx8v5LPoaLP/5uk+4IBqMElkn5ddlb80j1WBnpd5S9nrWAtcCBLWBBxSR4OpI73WTVgCowYkxdpLFqQRvedu7U//SLh/D4Hx9DGoHC7JnFZPRXoLymnCRG7i4zc6l+SSBCh9lPMp2H4ELOwWkcK3fKdHr6WV0+Fd42hEKGyNsZxpaD0E43pXuQZOSHDI9CH/o6V6FxOVMBAJ2nMkWdo94Vcu69zPNLn0LS3FKe1O5VvADl08KMAAAgAElEQVR1zDQ7dt5L0YmsvCyjDKnrCTgoctLB6Ih4E4YnQUemiIDC6kqXdBOwVDP1IVKgVD6r+G8BBUU5RERURYaZC3ficlJysnL85v48NOZUNYYiFVtf3owwyZ4SMO9o7qADLsJxZx2Lgsxk+kWEUzntispyVNewI6ghWAZNZYSuL0BgVEIlGrUfwTBV6ZFMhfxT3TSl36FIhaIsijwp7SNiriJSIp3Wsc8Hr2r0NuTgGWYyQE3lqck5JVMNaveuNUzxWNqpuqk18FFOe6Cz24xtN4GZ1mP2nJlmXXWdzPQMEi2bCYDYSl49RwjOxN8QaMgiH0P22UqlTEUMpEoqIJLNUlOXUwRL6Z2QzkudjAISfUXgFLlU91XTMz8jOmphH3VEkJvDSI6D92AEYy+lwl94/iW2uO/inKK45JqLcfkVH9Ejwi9FevisauwULxPnQ6qv9rAWsBY4ehawoOLo2XpU7vTPEkR25TA7XHEh/j977wFl2XWdZ57qylVd3dVdnXPOQCMDTCIFJjFYVKDCOIw9yzPjWRqPrTX2kixZ8kiWbFkaybKXHDSaNWNbXrYp0yQIEEQkcgbROefc1VXdXdWVc9V8377vdD8UGwApkQsD4D2uIqpfvXfDufee/Z9///vfdenKteH0yGOPp0f+zXPpas+JdPtdK9Pq9UvSgkULUhslog226iaFMNk3lNovt0cnUVX8DdDMebU8t62VdMAsxJ40edK+mnW1Qr5zJ06lLjQLVnPUIZy0AsN9S5nLGBgoZTMMzHY4dRVsUDOov/HGGxGMDN7qDPRtcBVcr9cEwcKUSpRGCiRkFCxPsO9EM3bSVH/YM8QS1K6Oq+EwKcthSsVt2WVTSn6AtIZ9NlooN+2nnLG9vSPNBNQsXb4sgqU+ESEyhKUYpMumYMignJ0t3X8GAgf3H0pPku+/fIpyWM59xEZZgIp1a1elez57d1rYOjOCtRqDVazIBT0BhtSTMKZT5vzVtZRSCBEd5UtKZaNqArJppMdkgI6KBjwdsphTkeJAqa25YGVM5kKxKVfkwsWz8fm2tvmkFQqRpczB2rVrAVwX4rxmY0ZmamjJkmVp5crlwUxYgTMLG+0xSnMvkjKSoTl4+FCkcLZt2ZouY7VtOmQWwELgJmgyVWXaJqpVSHG4r29/68kACOostDlX0LuIlIdCWquRTO/Imy1Ay7J+00bOHIdTUibdgDj1L1cnOebRutTWDMDlNrt8tSOdOHYq7X7hYLpyCj1NzUT6/Bc+nX75H/xt7mtACQZZDfVNnLNiZH6qKqDiXZl4Kjv9wI5ABVT8//zSu3qbToNHG+hST44ZqPwmCDBw3UzHkOXMoVaRTjHZjqGMr5NKn2Q2nmRlzX+6R6bS408+nx76Dw+mruOX0vrNVFRglrSKSb9p7uwoDQ23R4KpAjp1BfbhcPVvQHdFPIuV7TxcHQ0wAyWKXqvmdsyR7CsxRZMwjy+aZwEqXHEOsUo3SEQ5KEGsm8AvBb5h0zoYEcCDfUX4zpmjJ9IFTasWLaSLKY3B+I4vqzqsDHGbc/h+kS8nyMKOWEmg14XBUxGmq2aDoBoNW5q7Gvc8/K/7VxchyAmBIwFY0WYLYCS6iUZAmsDs6lpppTsW3zNf3wTwcZuuuA3CloaePX4WOv5U6rhwLfX3wDzABF3t6Uxb79iUfuTTH0OwuTTAj2OVBZ45nZHLHj0PX9lyOgPBG8BC58gbTmAyEb6yAdjb3cINsAGnz5wKQDaHDquCuuhxQirKFIw6Bv0yHK9lKzGoYgzcl11ifY3iW+E16KYE1bE7x7Y8zvUwFo5zD9fWTq2mkQovjKkQbmKlGYDl6N796bZ77qTd/Yp0+tzJYLEGACpz580HYOFVQoLL1xj31dx5C/AG2RDj1M9nOts7UyOY62rvtWhC1tQC+0DbdO+xs8dOp0MHDqW+izXpIm6t9//kF9Iv/tL/mlpoljuFaLWmFn8MrpnYTJxWxYPBLRJdaGMs+Yfi0SnpjMqrMgKVEfiBjUAFVPzAhvKHs6FYbJm+kN51liwFn+w2OcJEWcNqXTAxCVU8Wot5EXqJminsq/uNPJhW4QPQx68vP3cwPf6nD6WOI4dZLTak9duXsDpfEwHcVeYk4CQYBdMT9uNgpa57pN091UfY7Mvg4yrdwGu/iiuXumiBfRJL7bNh5CT4qOazrvgnQDd2p6xDKGqgMLhmRuIY7o9+5tbbbo2Kkj77WbDvga4e8vAXwrpb/wvLVAsnTzIxbFuQZWCcZRAETEhzG7xkQdQ9CDqk4P2bQa7Lvh4wBbmhV/Tu4LvqC/zd4/L76kEMqDYYM+h0Y2Al2JBSd/yXUqngdj1mqyIKcWBT6r3al3bt3I+QkLLLXppfwRh0drWnOz60HZvuz2LpjdhULUHJa8KAnIWX5SCiHFTkO+mGQLPQVGQwUg4qysHGze7AKZpuCT4uYbHtuLXCLHUzxr7XBSBoZUwdiwXcAy14iNgPRRAVgEsXUiMxLxuRqYPR1EpfkQmOZ936NUVaCibDqguZC8FAbXUdYz5KS/OXoprmx3/iL6URypH1ItHldBwwKQNTx/i3LWxLg6Sg1MQM26129lw0FmuDFbPUuAPfC+/7AdxWs4+F3x/GrK0dG/fXXtgBG9OXuvsm0/0/dn/6+7/+C1inC4a45rUyJ0XayLF03DIjpEFYI+com1Z5VUagMgI/uBGogIof3Fj+0LZUnld3J+VeBeQeeMNQgFkVYKJ6sg4ra9gNXA3rGqrAFTPSay8dTk8/8kw6s39vmt8yAxvnlWkxjbZmY/xUzVJQNb8gxaBjEK8j4MhGGPT6CCSmJ6zocOI3GA3je3GBCV1WoOvEhRBCWh6q8LCGVasaB4GIFQfNMAk1fK+FbqTmzhsI3nWkSo4dOYq2oZO0A/0soMP1oNDnYAwnTvtw2F3Ts6oFVSnYM4WCeiICkbqIOtIIHm/HmYsx7gKI1XTnNM1hoO1HTGjaJKytTTPw3lJafXvMMg0yIwawAaykBTu2XBe8CBZGhkYjPdAOE3Hs9NH43RSD4CMMukqiyPCzoCna00+9kA7tpfySlJKVDH0D3enuj92RPv3FT6V5bbOvA5oc0HJfjXxc5cyEn8lAIYOKXEaaQYUOl75yJc873XiRrgHYnafcVFA0j+spy2CwvnjmXFFlAqPhOJgSMpUR5a2KNxHSmgqp1R+DJb/jp4BTAOf3LTe91tMV5mGWq5r+moBNKLQRF9IWQKOt501ryDCdPnqc1Aalptwn6loauP72C9F+PMqAAzDODTdTy1a9HrJC0kbafiv2jbSXLeABkmdPHU+7Xz6aThzsTNcGRtO9P/bh9Hd+9RfS4gUzEZH28bnZpF1I+3GsVp0EMLerKixYYYxVcdx8p/un8vfKCHw/I1ABFd/PaL0Ln51OhefAUuTXmRxhF0aglOtYsds221VcA+yC/pEv7jiaHn3gxdR5aFdqqxpIW7etSAs3YRtNwGieOQcBZi3VE5hNwUz0EgwamNjbCDiWa0Z6gO3MQnAX7AOB2QlenYIrVftMKF5sa5qdFpG+cBXqyr4PY6WZeEYICkwX1IwRmMaG0jLsqucsaCuCIaBC2lwhoZ9RsJf7YSg0lCURRMgkqL3wWKIsk4AX5Y6soBV0Rq6fZamshCyDwMeg1G2FAuyEDEwV4CHSMATIS1D0aincnloJhZqelxoDz6UFXYXBkJqJdOTQoTjWRcsXFoGI3H/oFEpVGpn5OHWaioTXdqWLNMAavOZqfJBVdU+69/570ic/f39aQEopHEwN3BxDrsDJgKGcaZjOXLwVU/H9gAqZHStIYj+kjLrRK1xCA+F4GVSv8PtjTzye1tHV9I677oquqVUcq8BL8Hbm1BlAEZ1SuRZef6+dgGQu7eTVXuhUumXTZkBZX1zTScSaAitBR3iDzFQ828R1pmNqbVM6evAwzd7eoK35Bq5tQ+qGJbFBWwPaDMdIO2/9R/zu7XfeHSJQhb2KbnXRGtArg+uxkCqjYe6DYRubHTuZdr26O+3fcz5dhZ37yP2fSP/wn/xd+tDA0AE8WmYqrp2B3gIjNIDKaDAwN3xA3oXHurLLygi8b0egAireA5c2A4u8ss3Ww5GjV3NAOeeUZaKNiN9Il+w7dCI99sDT6Y0X96R5Vb1p3ba1acOt69OcpfbmaA6jIntp2CRLB8NQ5cNMOFlLfc+mM+Y8RZIEpAZW6K5Wu1ilX0HQeBnzKvPnCicXwQJQexmtt6OLJwHC1WO4VlKWKAC4dPpi6h3qSxtv2ZpmQr27Dz0J3L9dSK1ckF3QHMoA0MT3PE+ZB6sL6ltbAlzUl0o4O9i/WgZTM7IQ5uBlLXwFcKCy41X6ktxFgFT/MIgfg0yL2zxNLl4BqKBi0RLABSvqGaVSSkGFCQZZGo/n6Se/TYXBGZqkrUW8uDJ8ENxG1mNI+avTaCRYvvDcK+n8yUuR/rCh2NBIX/rQp+5LP/pjn0htiB1DkFoCNuHCWVJeZgYq34L5/Qwcb6apKKpECqbC61b+mr69uG8AAX4+27JrC27A18wqUhyAQZkmx2Ut7MBl0hyNuGPmVuuhowBEmiJZSfrHbXpdZCxMBx0/eSLEl2tWrQazjAWrYHv1CdIuamnq0Po0NsN+QArUVNUFQ2XX2w9/9N50BYZjqAdbc9IxrdiuO+5WkIAyA/CYklu1joZsXGvBmo3prOeYAkj3A2b0vqgG7F3qOBv35s4XD6Yjuy4CPKbSHT9yT/qlf/z36TWiGdt4XNsAtKUup/ZJiZbwRUax8qqMQGUEfkAjUAEVP6CB/GFtppz6zkEjg4woSyTg1xOIUT2kA0fa06MPPZtef/a5NBtTq3u2rk5LNrSmJWu3pMnG2RF0m2umUh+Bo+caiZFaTZlwRSyZK5maaKX+35LAsIEGoOgzITtx6sRJmkq1R+OqJTAdLYCQCDArFqXF/PsKfzvGKtQmUfb3kIEwSJw/fTZ1Egzmw2bU6q4I82CA0LCqn2O3EsV0yBRsi2WfNfbfsG8FaZOFiPkmoakFFafRMdQDhubZZhvavIXAZoA/j1ZA9sEAaaAx0Mo2SOO7sjYACmR8T8CTG4IZ/AQXUum+5+/ZQ2KCCGhQFTzNAtQY7JsoMy10CF2xHctTlxlkAXX/+T99Ne19nYZiA4wZDpbD40NYSd+bPv65T6BZKPQUOVWRQcWNqpzizilPdUzXSeSUSH6/HFSUb2c6qHC72UsjBLeMozoY0xcCiT7KZxvts8LYyD54fbx2jmeXJaIlF1DvM8dSfUS34JKxqwNUmqayB4sgzzGxcsRkwqVLF0O8aa+QATq2DrKdtvmLeb8znaIk9I67bk+bb91CBRIVOu1XovOsqSqvhSkyz8P01TBgYHZrW9q+fXuMkefQA0jUuMuSWoFn6yzSaQg+u2lo1gmA3fnsK+nQnlPpfMdQ+uinvpR++Tf/BsBkEUJQQA0YbDg8PXBMRfchK+a9VnlVRqAyAj+4EaiAih/cWP5QtqTWIYAFk1/hVVBqlAQVHC3E8Zs41d6fHnz4hfTsY0+lmuHetG3dwnTLLWvT8jUr0ljr/NRYw4zK6nmU8tBrVijQNWEWuewZtDMfR61voJ/Dat5Ug0FK+r8HIKEgsZN+EpYMegymCxQ5jrMKbSbFsRgtRBWBVjFmD8FmjKBu2iHSJYACRaYjWFafQshpYMoVEB73GCDCVz0CP0GFDpvVBLVqmI9WjqXVVASiPwOYXThXsRK+50P3BZsR+wA06DfhytYGVa6k3W9mOQQJYUNNoyv/5grdl/vupYzUAGYw1VsjH5fbswfIbJxDTXX4WcFFM9tVeNjLClwgs6Tk8xCeG2hOvvqfv4YfA54Qg5Q0mv4Y7Uuf+NyPpB/9wv1pJiAsNyHLmopypqJcP3Gz9EcGDTndVc5UZKBSzmiU34TxHX0aWM2H6RmApwAvUwGkLlw8h9D2YjA5YW7KmHlO/lvmQpAVPhaMlcfmuMv+aOU9QvroxeeehwnAvp2gv2PHjvjMhg0bQhDZeVnnUu479CkCgWbAyrEjx+mIW5/WbdzAfVMVWoshmrAdOXIk0ipxPUpMkaWpAjDbv2v3rp36LNJbcUyAkJHSvTY+MUiKjkqhyWpEo4CUyxfSs0+8mA7vvkT1yHi66/7b06//5q+mtVv4jI6rCEYdA+/xyXHGgmeg8qqMQGUEfnAjUAEVP7ix/KFsydVU+BFoYxTuh0VeX12BwfIr3zqRXnjs62m883i669bViDCxPmbF2Mwqf5zgMTlkuqFYhdez6m+cyXIN+ti0hnS0qQ5TENWsXnVHvEoa4NJZRJgnToe63jbWy1Ysj1QDzUpTLUzCwuVLMbtqQRjXl6Z6hqClKSdUTa8Do63Fqf4YK7Vcp5AyWI4WArPMQ9GF086pTOtoOMarxtNcAo6gogVXzVnzsc4m992JqdIlRIRjfdDcrIZv2X5b6rh6OV3EZ2Ljti1p0WIMnGBWZgCuXEX7srlWeHGUekZEd1D6lKgpUGQ5hN5jis83EFAbYEUECFP4JWgCJaAw0Pqdcd1ASelYSjkKY2OwU9Spj4WpFu20vR5elwGEpX8GqDi050Qa72P1DMggiZQ+9rmPkdv/MOdd9DHJAKC8rDTMtUoVPRHoSmmRcqCRb6oMKvx8uaaiHKDcLP2R27lr4mW5Z/hYROkngFSxY9+1qN7IvhvubxTwUMuy3vRGF83EZC0EGWHrDUNhzkDB6tFDh8NtNRxDAV96jMgibN68MdIMFwCjDaQyBunBYsrFMW3kmgvU1AA1MDYyFG+8/p3oQtuGp4gslNdB8W6YgQE0BRY1XOvtd9weaahrHNMA37NvTD/H6pgvhV0ZmuhPXZzPZdiPVx5/g7bpx9PFweq0mfTfb/3er5GCW4leg/szvEFIHQK2pqLvTeVVGYHKCPygRqACKn5QI/nn3E5VNav2MUWAqN9hJWy6VQf7UEVVB7EVT6lhtkxYJBehGl/75s6uofTtp3ekRx9/KaXzr6VV61fTn2MTFR14IlBlYbCeQmchmBi4diXYh2qCQeTgWRHWsBqcjd21K1JFeQaRKxc607mTsBIAiQsXzxBIh6C7F6Uly5bGPmsJpivWrg4nS4NseFiwKh+51hsBOxwxCQKSyQZbxXamI2oIZrlBloHVgJZXpLIFOnO6EjVdooZD34R2cvijBJLFVKcs3bQ2mAjp+bOAjFZWtzpCFhUwjEspENv3Qg+E3NvCv5sS6aONt30kPB5TFYpIBQiOiaDsYntRDRLtzB0bAZyNuEjNGODmLlgY4EMWxFcJAwQAiHJURIRf+8oD6fj+U2m4Z6RY7Y8PpE989mPpo/ffF6vrvP3MMuXqnWCeADxvlfoo0h6FH0d4k5QMsfJ4Zk3F9GoRjzODkOlApTy1kn8XlF3GFtvNe028Rtdgn3RMXYuJl6DD90zjeM84LjIYBQhrDB2GqS4tH3bv2hEVRFvxPrHBmSBydIx7mPHvpJdIHaJcXUBn2keGe/zKlWvpyNGj6TYAQx1eFB2d7Wmwh/QWgGMBqTjqaWI/3ZSrzm2DgQNcikkFBjqhNlDyO8yxWHKqsFhwaoqn80IHYGVHOvnauXSuayAtWLcx/f6/+N20ZSugtR/bcO6DsSls6zVS48euq+Ml9qwaT5QANCUdz5/z0a58rTICH8gRqICKd/myV08wyWrKMwN/BKlpUhPm9J2E6xtYSdGGnK5foZnoQAj4Ct0wn3rg4TTUcTptWD4vrb/nDoIyJk+s8Gv4XLQJh5oe6DUo4kuAo6MryRB5MuEaHEO4yApdOtv8ty25B6GhBRUK6RYtXpA2b90UZXcaUOl0GOZXlmqSfrDKpI+ALJgYISCZEtHDIJwu+THguMIMEy3y7r6C+lesCIth+aIByp8FgBbTHNcI/mdw4rR6QwfMTQg7rcZwhStgsTmYx+B2FN4ZZN2e+yqacQ2FADQHWrcjeKHgtqhkQQOi74WVJj3XqFRgpevf7UnhS42AY5RdP12VWyHhOLnNQttyw+kypyVMf3zlP/7XdObI+TQ6AJAi+A2N9afP/cQn00d/9MMhPC0HFTkFknUSOb01vdLjButQ0PMZVLjf3PzL8ctMR76Ny7eTwUX+23StRgE8KETmGvfSdry9/WKMcQH+AKSM4QyqJBSqOl6CMPepnkRNhr8voiFaH2khx20K4Duzmb4v3gukPmxn7ncECnZnHQEwW4rsPrxHTU0dPHiUKpM56e5774n7q739ArqNrhB52gK9levua1TTLL7ThEbm7nvuC6A4NCi4Lcy3ilRN0fdDsa2gWrbLlvSvvroXN9FR7rUl6Z/9y39Kp9s1XCNao5tyA2jaCTZbrufrksc8A8B3eZqo7L4yAu+ZEaiAinf5Uk0ysdW6EoWW0K54Bjn4CCNTw2nGJJ4NdAXt6x3HuGpnehAwcRF9wrqV89O9d25I69csTTPm2dabckW+pfCun0l8AjdE8/gtCNj6xp2Im+j+2BKTuZPuGDlpxXX+9CCWm0FgGbRqAeMnA7RL1kaC7cpVy9N8SkGt9NCHYKC3B1tr/kuwMcK6rSa0DW7f8lCBRbmI1IDXKLAwJWHjMlIOpg80mmokaKvh6EC1b5plqLc/tcGebNmyJc2Z34a2AlEhY3IR5sKGU5pc6X3hvpz44xh4GdhcadtEywBgcPFvudoiymQJTjWAHCs8rlJSKSORDbwMoH5WgOX3fN/W6o5fOHDSAMtXkVa54RES2hPLUfnOv/+TP03njl2ioyYCQ9uKc91+7MfvT3d96PYAcMGC8JONr3J5aYxVSTMzHQzcAAJvpucNfuWgohw4lDMeGZRk0DEdUNy47XMKhp4hVInYiMwxzs3Nco8WxZsCBMfIbfmZG86l82Jcvb8EZ5b7jnPttEhXFOnxtl84E43fPN/TlKkupwz47BlKQAGmGzdvitSKaS4/e/jgoWCdhthXgByMsARmvYBkWZF19Am57c47olR0eGokmBQb3nmPKhSWNQkRM3qOa6TmXnry5XRkz+nU2w8QnTsr/aPf+41034dpegYQzb1W8nkGEI4OviiPrA6pmGO9yzNkZffvtRGogIp3+YrBLdAplDy14MIVKbR75L0REHYTT3a9/EZ64oHHMa46mjasWExeeX1asn5pqsdUaQj6eFI1POWc4XZY0gQUwcueG7WpjWBggFBDYHriMqs3A3UPeekQM7LKUxegik03RN9bu2E9fUBWR5qkixRGWHazAh9Fke9+okvonNnhC2HPBifzTjQJnZR76pjo8RtQZCXqFV/q0RC/I8IkfVEHcDIQWAkw0TuUZhFMZCbm0nfE/ct8aPUdlQpUXfhygnc7Bm1BhNsyEGVHxEH0EtLyhclRTQS9ot14c4gvDYhNAJXcCMzPzMQ/4RpUvYxFXoEryvQYsn6lYAgKj4n8yoHaYzqLlfSD/+2bqbsdMSgdXAU1vYPd6VNf/Hj60Efvjm6quatpTn9kcJEBQTkYmH47KnYs33cGFX5OAHQDfNzoGVK+vXIm42bAQqbCzwhMA6wATgUWbkMdhRUX7tOx1cvC3wWjhbizKEE2BSIzVWynNqpmdu/eFToHPSYWcV3n0pelg34hwWbBgnj9gyUBdMxqoWkd94Qvr/Grr74e4MR9KBgOYa6gGPOsAa6937Xh3D33wG5Q/WFJc3eIRwHhgBmPWVtv748+7tnu853p+N5jadd3jqTufu4rno/f+r1/nD7+ie0AV1IzGLfpX2G6RgGxQCNapkfKsSLkfJenyMru32MjUAEV7/IFi26NzltMXhOIFqt1/ZuqTTtePpEe+dqzae/OZ+nsOAOF/WoAxS2s4hey4m+Cvh1JHV2XUt/lrlDUG0SbYAEsB7WiwZJKm2tVAVhIfKQrrNJPHjuO3wQtre3ASfiIMkNWePaCkBVox+HSufSW7bemVWvXhAmWQMOukVLa9QAQNQkL8XhYgN6ilsqNKVbnelgwL6e+rmtp7549US2yCC2C+fmqpkLbED0zCBQaZMlqhB8Gx3fnLbfRCHU2wk46YVJpomvn6tVrw/5Z74yWNrpdEoRCx1ESZAo6ZBJ8bwCQYZmnASEbUpkuMTj5fjeaDys5MiMheJAuN1D599mYe3kckd5xKwTG66WbUOzVALcMBooUSFF1UwCdmnQeTcCL334x9Xaygh+dimO098edH7mV1fS2dwQV+fa7WQVHcRyFliL/PaeX/LfnkoHJ9Ns4f+etGYriG0XDMo3N0CRwncZgtiz37UQQ63cNzN4nWQCrnsUx8Do6brO5xlcYx1l0qVV749j4HT0+rlFlYz8Xq4hu2bqZz7cUHWJhNUxhCRCVxJiuiH2T9vOa7tmzL1w2N23aRFfSM3Gd5nL/yHYp0PUzBw4cSLdRdbL1vrtDBGzqS++NIj00EiCyeZaGWs0cO03RALCHdh5JZw+187fJdI19/epv/2b61Oe3AXS0erFrrlqU4ppXA8hHES6rr6i8KiNQGYHvfQQqoOJ7H6sfyiermXVtv11NA6RR8s47mPQeZuV7eueuNJ/V/Zq716Je34iz42L0EnggkLqYoLzRBl1WXNiZM9PpagwstVQcKDiJ8kmcMk+TMrkCYLA6QkAxxqQ8zt+iEgEF/RWaRRlkRwjegoqZsBAGDBuJNSPW0+jIQL0aoLEQVb6VIgokteO29biNvtROuJY/RzDZv3df6BFcac5aOC/2E8fBxB6dQ3l/I6ZVOmF2IJrrpc+GgUEgsWD+orRgxVL6QZBKUX+BKi8aZ7GfYDoAFB7r5St0BeU8tISWCdB7QRDj79LyXQS0WPnSZtugFTQ6bJBMgiWOno/HqEA0CyEzoMiVGB63K9YseiyCcNFDIjQdplv6R9I3v/4tGmfhLnltiPcAALXjeCR8KN117634ZBTH5Dnkyo+30k/cXA9xQ6Dp/jM7UICaQutxs9fbaefMSHYAACAASURBVCvKP+9xGYAdu8yCeJwyCDpmqqnIvVLcpuDC6+fLcTYntNDKC0BntDIv9TbxWpmOm4DlUqy5H4v4rVh6L8SvRNAp+Boe5od7R0bKFJuskgDEviLbbt0e6bFumKDLfL+REmj7kyia7UMvJGO2b9++tJx78pbbtofOw7ExneJ+a7kOgpFWyk0nsbGfwY/Om+f2nUnHD55PB4/R16WuOf3KP/7f0uf/0v3hdj/A8QjMi2ejNjqoAvV/KM99ZaOVEXi/jkAFVLzLV7baigWo471nLqWH/suj6eCzb6S59VWswFamNbcvS4vpVzExjPkQugoFklNTA6mfrowGy4ULlqWhYcyvtLNGp2DDL10ILUO9jMDRdIQNmXxpLmXQiGoD/p09CfpR2kcVgoGP43AiV3/gZw0uo1R4KJxcg9tiI9tWeKjvgUxD4TeBtwB0saDhGgFbO+Wr/Dj5O9Eb+M9dKHLnAhU9CszP+30n/QUrACmslmeSN9fIqwXmwHMYtaQTSnycckSPL0oemeD9ji6gcU6R258ZK2NZA/P97kexag64lir60nCrF92GQXQx4lArQPS4KAcS5VUZWRuSV/r5c0U1RcFm+PvRU+cxHHsc59DLWEYzJtDpk9Wj6VNf+Hi6G01FBhUeT7mbZgYo0ys3Mki4Ub1R3KDlxxEt4LVoL+lBbgYs3glU3GBj6GTLsU0ibFSw6H3hvxU9+plLVMd4no6/KZCis+tIXNsAFnSnle2YCVNhisvupvpgNHq9+H7n+Ytcs6Jt/OGD+6OPShvsk/oW2RHvx0sXO0KUKVDYf/BAWrl6NT+rgnUb5Jp1wkBEvxd0NZu3bqHt+pXUgdma1Rp7du1K67mntlpuyr05yj0pe9XHvagTZydVLbNIxVVzbjNgAy8jRj2453Da+cphLMgvp0YYkV/+1V9Kn/7CRzCDQx9NObDHFOJNXWo5p8qrMgKVEfjeR6ACKr73sfqhfHLX5ZH0+H/6etr/7efTHBqAbbltVVp/OxMv6QUn64mRGQR43CBpjjSAmHJGdUME59o60hf0W5g/B1Ehk6n5ZjuJdpEO0cWym8CuFqKmDpfHEqVfeBxYHTIaK0UDe2ODXUWrQyQ3E7o4KHW2M0guWtp7EvHe1lu2p+VM8l1UAMTqncWbwk7bfA9QPqn7peLPs7o0oq9wZWsAMvgM4XQoc7IUzwNXmiNoBLoQfBowXPGOEew10FKfIcuivsMyVAjoYFGqmkjn4HkgVe7KuGipXqQzDFQNDQU930P1Qm5tbnOy0EzATmgx7kpZz4lldBoV7IwQ+DRXylqPzFToo5BX2u4nXEVLfhTXP1PIaOPl94/h4viNrz6YrpzvVlsL4OsFc42kTyPUvP3uW/BfmB3HUl4B8lYpiXItRAYVCh3LmRKvYTA0UQZZiEzfSpNRDjbyPqfvuwqHVa2gzC0oUMzeGQVbw1hTfKTw0u/J7nhdfbl/m45xgwAQroYduG6YtbiedqPXKdJMMCmkObT5nsv91U2Fz8FD+8N5M0y0ACT9sA6C4GHuR//rfqobaqLyx3RKlAl7Xfh9Bmk+r9+CtgVoNfpCK6OM9o3de/BOWZa2330nDp9tpBMnMMEqeVnUDqRrnbR9b12UZjTOSEOTfZGuO4nr5uHXjqbD59AM0f/ml37tF9NP/tyPRV8Qz9trKwtWARU/lGmvstH38Qh84EGFFGdQ2lD5xerzhoNlTMpMtHlVWX4fXF9hQnWP2UPChuPQ61F26DYw1YmW3Zr/IOCrx3uihn1U4QCIF3U6dKo7feXBZ9Oxx7+WZsBMmOK47d7b0tyFCByj/LOY5Ee7KVEkaLpyam7B7Ikc7ySTpr/PbUNbUM+KkX/3EVQ7EcJ1ULvvqjz7LeTjHIHaDUU9Qda2zzZwsmvj1auYYrGq3Hb7LbxXj8fCaACPQZT29uMYItVw/6c/FcHGQGzqweOxJXZ09CR/XU9Kxdy65aiWh5pmOUXDMT8zl7TN1q3bMFHqDmBgUGiBUZmF0ZXj44o1moVFy/Tq2Lf7yumCQYCTQdT9MqqhmzC46aEgiOggDRKeESXfCI8l3B8Zgz66WjbSOE0Q5nd8PwOF66ZRN3FpLg+8NxiD4rvlVRUGzYMnT6eH/utD6dr5a6yqSQMxRhMzxtJnvviJdMfdt8a5ZfMrzy+zIZkJyULMcg3EdKFlud4igwrHqbw5Wfk9eh0YlaVGpoOJcoak/LvlACYDKQGCGgrNw8Kvg3N07P17C2DW4zCt5LFZeeErV+DU0h3Vz3n9rNAx/fXM099OmzdsTOvWrE1n0G7oS6Ebqx1qZZzCTZPvWSVkvbWMmILJBjQ2pqtmtc7jupIu4/Md7VSrkLvY/53d9LVpSh/+9I+mBgCqz2E/Gp/+3qLJmZ1UTfGo6/C5unDxUji1Hn7xAP/twg6+Nf3Pv/g/pb/8Nz/LM9CVGmpaYPdIgYTgiRegy+MIoGS7HdiwQoNx8/TT+zhmVE6tMgJvOwIfeFBhnXpMpMwNTt7+nsvInCzLS8qmU8qxYsNmkrnSeIfgkVp9qjlsh52q6GHB35zXa7XJnhhIo0xU53un0jf+2xPp1Qe+mRpo6LXp49tp2b2aPhKLmUQ1p4IFIFg7KTsxum1X5DXkeGGoI0DZSCn7KwzgXaHXxEVEjqMYVtWXVq65gsFj1KTK7Sm0dEI1MDdQ+aCPxdHDx2AQ5qc7acBFy1NABCtGgwDAI3p0cEa33HJLMAmKOXPeXatkx+cqJX4GbW21zY+bBpHG7oFVcAJeQ7mg42bQcWU7ymRcVBJsCAChPsHJOvfdyKJJ/5YBjNsxsIUYlR/fl7UIZkJr8VLFR/hVsO8415JRU2NToTmJuFByrnL1Gb4dpZLOmz0h01f2WaRZLpj0uA4hJHzoKw+mLpgKQYXgdLJ6PEpKBRXRabXkqFmuqYiUUxxDAVSmpzCmg4wMQhx/zz8zFeUAohx83GybbzcTTGc18vkL7hxPx12DLPUXs2GUdB0NgEOKIJfNKsL0PdNb2fOjHo2C710gBTa/Dd0DoNX75Nmnn06rV65KG0lnXCOlpaeEgmLLSH2NTlBVwn1aV9PI9ynntR8M/1bPU0eqbO7ceaQ7sGXns6dop25678DBg1HifM+HP4Tt/LxCJ2T31GDYqjh2+ptwPh6v7qJWkRzfdQQn0IPp2AmEqdwnv/CL/0v6G3/zp+liOxwiTbuZarKWxzkLdf13Bu6VGFMZgcoI3BiBDzyomL4qLeh1LZOY2EomTuWrN9/P4MP3a3DlG2KVVdWIYBDra/5fXBA/4yNUHkAHj1GB0Y6d9WvP7klPf/2J1EXN/hbakG+7a32aDyVvOR+L+uj2qM2xaKKRidOSxz6U606magea8J2Yhe20E2M34kZXj/29XaEjsE6/gfedsG22NAECCSYBAWUzK7icAgmxI1R0E6s2A/N3XnwtNAxbb9kSWophNAymMlTTV1lmihviYspG1UJksOP+HRvdMbqZqJ1gF7JClQ0QwBh43EYYXFEtoiDSCT6afsFWOMnbN0TzIp0TTU/EqtdqkTC3KtiSovdGcb4KMbMOw7+57Rh/gJIljX5WsOKxzIMe91iCSgeMZVMur10AjAgUBcgwf/52r3diKvYfPxmg4uo5Om72DccqO9VOpi/+1Gei+iODiqynmM5UqD94K01Evtf8b75PM6jIpbM52E1nJ8oBRvn5Td/XdMYif3b6+9kozHJR75sF6Gz0RBFUeE5eW6+T19drITj0vvWaCCx8T+3NxYsXUp3l0/w8/8KzRafZteviemt0JguW/U6i2ofhlL0w/TEHZi4cP0uamdgHXWIViNo/ZAqgYFM7j/3jn/wUIs7VpAx7Y5saezVQZmp6zuNUE+I+e6jeObBvP31MXkerg0HXSG36qZ/96fS3/u7PkW4ZJx1SMGdx72jbHiW0VKqUzkcQWXlVRqAyAhVQUXYP3BDduSKJvHppZRsqcPO6ZWWG04V0VLSjCSjq2kfHDBCY/YS3gLXv+DxA3e985VD69gPPpUunjqdNa+ambXesSnOXzEcv0EILcI12mLxgAcIBEkDjqr+GdIcT9ExEbVLomldp5e0krVDNtIF/r6JBkhP0OBSv7IETYATYfnQL+jUARHz5+Qkm41sow1ODYaWIFRZHdu6nUqKw2Q43Qlbf9sfg/0KRPxHsxnjasJF+DggnDSj+29bjsWojiApqVi5bXvhL8D2PMZqdsb05CwpVfgZimSYvVosTGF7NiUneACIYyQJQjyNMq2rq43Put+i0WfhVeJ6NBCvfK5wfqyOnP3vWnDhf8/BFXhyupSSqzFUyrnrzyl8QWR60p08O5aCi3PMhezLsZZX8zT97KHWdBVQMjLFfyk3rJ9KXfvrzVCVs5Nq1XG99nktT8/4KIPDm/Mv0oJ8Zlbxvx8L7JO/fbeXt5uBXDkbKt3cz8PJWoCKPQ95vpJQAhs14fXjfWREkWPR4wmWV/woQHGPBgfsy1VUHqJaNEgR6T3gfWokEvRSgeSdt6gW5W7ZtDadT7wF1MIp+tfv2/lpFMzEdYy2TFmBcg+FzDAJsN7amJqqV6hWCHjiYpvpx7cQrpZ3S6U9+8XMYp62Le2pohOZ0peMaBGiEzwn7H52iWy6VQqcOn0qvPb+XawgzMzwZDeH+9t/7HxGHsrhAZ1HHM26H0wb1Q+hEfLbUFkUtdeVVGYHKCFwfgQ88U+Gknisdsl2vk5+TaHbUy4FluiAu0gQo/avHqZoIr23SHNUYSZHXvzpYk3bvu5ie/PrD6eyRvWnhnOp078duS/NWkXO29G4IqvdKHwxH4TJp+qXaFbmtwQEH7mvRgsWYTAE++N18dqGZILeNLXJeZWv8o1YijoUAG7X/TOyF8RPdR3GptITPun6Bw1333B2MRL/OiKzYey52RsMnPxvVIaVVmYv50CBwqwhCzJVLRzvpGxgEEDP0SgA4RNtq0iO5qsM0Sa7YcAyz9bNgRMARzc3C4nkRQX8svl8+5tmHwiB29QqshxUm110pixSQxyqY8X3Bh4HJqpQIuLAPATz0mLCpWintkQO0q0vHtAgMb15pvp32oBxUuH/Pbc+RY+nh//rNABVjgwR8u2A2TKaf+NkvpM1b1oZ+pLzyIzMKGehYSVL+ulkaJN9/WeNgkPRYCgBYMB0ZMN0MlLzdfPdOoMLteW2izLQE/jTI8n1NsAS8/t2x9N7LniReG4GiTJNA0Gse9vBqc2DBot0679mTfBcVHJpf6ZIp4OhC0GlvmQ50D8vpPaIZm/eufcA8Zxm9aCqm42Yj+prwM5mLm31NOn3gSPSNOUMHVqg7wMp2Kk5Wx/PlMdgwz/tnCOdN8dzMtpkhOL7W0ZXOHjuXXnl5B9uvonndQPrM57+U/t6v/A88l4wBz7bi6LCFB8CqR1LIWQEVlWhaGYE3j8AHHlSE2Q0UeVRGKBCzsZdmegTrWAVOW0mWr2qDXtfVEh2FHUGrZ5g+SPg0HErPPf1MOnRwX1rVMiet3LwiLdu0LPLtvTQ3qp8ChKBEH0a0WTtZG9URUXFhkyYm17lt8yNoRxdJmlRdvdIZPRH6ejCZUqOh0AJ2w4k50TukCNb9YS4VNtZsS3Bi2qMFR0dz3bt376bErpmJvTWMhRRk+pqkHbarfRsqGSiyoRIROv5uKZ/HcblUFuixdlCq6mc9xokSI3CV1d62bduKihHZm5JR1KKFOG7CmmTmwkDg33SajM6VvAxYuVrD4GEwikZUJao5569zrwvLSsU+gphZlKAW2oxCmxD+Apx/1sZIufv3HHzdVmYqYt+q7m7yeitNRf5oBhW7CWIPf+3hdPXMVUp/aX1eAhU//d/9OCmjlZxna4xpZle+X1CR91cOLLJIMvw7SizQ9woqpoOmtwM0+V7PLNP0/woi+hBCCki9Zh5PZtsEjKGxoNJG0GyqIu9bYNmP02Y0KYPN8/rs/M4bcQ/oXyIr1Q4Q9vNLV68M23RLnr2u3nP1iDjV7FxCpzEOAK+FcWigdLgVADMbgHH+1OnwMRGUWpq8YtVKvDSWRBrG47xANcpMU3FUIc2gX04r10gh5iDnsmf3zvTaK3s5PgDKiWvpiz/zifSPfvMf8NBpOqsniswFAKPUALDiY1EJqZURqICK71oZxuoJQDHOykO1unhiDEFjLUItUNd1kVYEYSbx8hVrLe6XU7VTaQBJ476D59Ljj76aLh47kdavbEq3bsZcae7sdLWzL1251IcGAQBhrr8WIFM3lWaTI25A1Kn1sBPz3PkLkjbR6iecnNVMdFKP7+Q3DH1rKWUdJYY6HkZgYSLMeoF6aNk6UgVnsFh2ct5++60xmcta9DOJ79u1L5qACTrm01ujTttuAvE49G8t32tmMs5OkTb8mmMbco51AEfKU2dORwMp/R0UbRpMBASr8NCYURJRniNXvpEUSXhbkIoxABkstGB2vMJPg+CqhsHv+57791hzF9BI7bCSzCyH411f6vvge7IkmWb3Ox6vLb3LV+oxHmVMRE5/ZJYp2IoAjUXay1Xn272mayryZ3P6YcfegzifPpqunOW4wXiCihmNU+ln/spP4O2xPEBFZio8hgwqArCWeV7475sxYeX6nRzky5mKDKa+V01F3k85WHknYBHaIgBDOQuSQdUgJbQyYQZ7/+61zecmsFCE2cN1DXEw957b0j9C0GjabtQurKQTavnuDoCFVTwaZOWGcI0tzbB1VAxRZVIPKxKW84Bcr9sIWqaOS+dTD83HZITqMc/SS2WKdMt+bMLrFV4T/L0f9HtZRQ8Z05PqlmQs6klp6LOh8VwL+xilydjE2GA6fuhk+s7z+9L5E5RnX+lOn/78J9Pv/J+/HsBibJK28I5FlBybYqtUf1SCamUE3jSHMPF/oJOCGSSMM0GoGbA64jy07iQT0hoaatnvIpcCTs9ZO4n2ECTPHb+UXnrslbR3x+swAbXpvo9SGoq48SqdP0/sP0J5GuLBVhomtVIiR6mp3UJrqqmwR+RZVTcjzWZCNkgaQBVIStN2ACjs1hiRihVSBA2ulJPyII2/JsNTAJFiE2r4UgvqYZw2d+zYET07Pn7/j4a/wzUm0FpcfVTX2wlUBb6eDrXkpgUYdXxfIy1fowRk8+TaeyvA1J/g0qkCpLhatAx0CeelWO4sq0HTGk7GTrL2WBCE+J7BXy1KVGw0FqWiRSqjYCZ8CTiW4FsxEw2E6Q/POa9y3V6u+NCEqWhiVRX0ueNkWuN6b44S0ZCDv8xDDsTlAfdNgBC6JzMH09MfN5seMstxs/THG3sOXAcVU6MI/QAV1Vzmn/trP4XV+WJWxDfSH+XgJwdembL8eitQkcFEPoebgYoMWMpBw81SKe8EKqYDDMfQIO4+MwiMstxSxY2GUlkr4ftecz+bX4u4n2QernFPmKLKVUkCC4FGL9fWMmdamEYFxy40FpYxL1m+JMBpA94UNfzMxMCqFXGlTFQAUcy2fCb6+jrSySMneEwA6mzvKtUeFzDsWkDp6Nx6LLplEElV2E3WNvZbtmyN7/f1XIv0WSOgoIfnib1zL3OteFYHrvamc2gsnn/ixXSpqz5d7DibPvGZD6df/vW/l+YtwlKe43LlUWk4VgmmlRH47hF436c/1Exkq+U8ad8IMDgtMj/MUg6B0ntEwSPMwysHTqQ/+IM/SF++96PpL//1n6WEzQoPM/VoJjDKkQEYoFz0OHqE3V97Jb386jNp/oKZacmyNqooNqUmAuULVFXUMqmtWtxSOD5mm2YDYsl4SbOnufOWhCWyAjRXXadPnESxXhgMsZAOdoIcQ+T+pe27YS1sS92K6r0GHcdUM8F23vxIm6it2PfGToyvuqOzpwr3flIsAhWDugZQTsQG3iYm4BB1lhZa6hIEBVZtnOIYTtAnZJLAv3rj+ugc2kBL606tsZlQTWnoY+GqdN68BUFtK/rUQ8DXEL871gEONOQidZIBQwhRCRAzZ86KCpWz58+FkE/CoJ7PG5RMxZh3t+/IBMfqeQSYKIlQc0DO4OHP82DngFvcH1m4+WbWojwFEmmTUqohsywe62t79qfHvv5YunK6M/DfEJ0vZ3Mv/Azpj2WrFoXTqcEnGqIF4Cn2UQ5QpwOBcvFmuR4ka15MMWWAkkue47qWBKzXRaglZiSf33TA8Fbj91YpkunvF2zUZDRqkw27ijiy0F4oaiya082YrE72C8nAsQW77bxfiRrTE37Hig/x4WlYvp07vpPuwHo7ngH0P4LYqNaAcbDzqGBYDwu/18gz1k6DvMu0V+cxoqHdabQV3NfcP4KhZtjAYjyquTYj4Tq7eeut0WxvkHv92uX22M8I5diOpc9ArlrZh7vn0adeTweOX0md/bXp7k98KP3ab//dtGQBVt48T/U1M/Ek0baD+7eqSKOODgNYZTi5zBRFp2rSm5VXZQQ+SCPwgQMV+eIW9Df0KExBLc2FlMsN4oTYgi5Bh8G9x8+mP/nKV2Py/4X//ufTxmVLmDwQ/TFxXOocTY8//Hh6/ttPE9hH0patG5mo1qRGmmdZ4thHWWUngb2NtuQTYyXq154bYWFcqOLnUqkQdfekPy5ePJ8udVzEGAgXzHD0owaeWSnKNtme3g9RlQLAUA3fhHHV1UtXoqz09vtuZz9MuARHJ9JLZ86lE4gHDdpqJ1owyQpnSwK9QdB9mt6IlA+T/iIalCnEdOK114PshOLPpeSgN6xbD+XcmA4fO0pemtJXvq/qXy3DPICM6ZkFCxYFaIoKDJ05YV1kHXLDMNtpuyJ0X20cjwBklPRNdzdt1AElij9Db0HaKVtA+77mVgaT1jk4JJbEo16zrL/weN3mX+RVgMwCUBSvN+sryhmKtwIVr+7eF6Di6pki/ZFBxZf/ypfS8hXF2F5304xC4yLN8b2Aigx8MmAIEyiONTdW8/2sq5i+3ZuxHtNBxduN3c2ARfl7N0AZgICA3Bz23ZZuEty5v7wnevtwQCXqGqxlwAYVWMJaCBByqm0YkOr5tJB+qwNwWhJ95NAB/t0U26iRTSsJUmXifE6zaFQAUFePIRzX8LzglHtcxYyaH0ubq7xHkBoHIFEvZbM+PtGE/mI5HhnNPCMD6Cg8Ju+tAcSbRR+Zoput73cePccCYSdC5zNooKrTrXdsT//HP/0VUoG4iw71AJrRR9VZCaXMiX2gdxpC+BxdWyGhKi7ff5EntPLd9+IIvO9BRaGuL4R7eeL1vxlUkCFIg5gV2cuzdrIuHT3dwepzb7ob7cA6Au5/fOyr6Ylnv50+/+M/ke696+Ppm195OB18fXea6utOG9csSavv2MCEOY8VkOWNdKjs1nMBwSPBclihIZOeE6jMgPR9dnd0otVl8uLZc2gdMIyKfg74U0D1yirAKUTQ7CDnO1PwIcugPTWMRDXiw30796Zeau7vuu+utGAxdsn8bYQJWeW7rc3DwhqxpisqV8tRJqvKk1nO1IR5ajuO4uIdeoljJ0/EflfTd2E9fT5kNZzsO8h9m55Zv2lDpDXs4+Fkv3rl6iK4AX7qmfQNbqHRUBTJ+DoxR9qDVbXn30Ju3H/r+DnIcXp8eWXtBO73BCMBPmA/5jP2OWDmqodysWV+L/s+vNXD91ar7ulMxduBinJw4ffKmYpXdu1Nj33j8QAVuKlzzQum4st/+UtpxcpF0Y/ieuUKoKL8HMrTE+UsWmYqytkI95mrLByjcsCR2YzpKZDp2/9+J6i3AxY3tl0YeIXGgnvA3y9dao97w4qhvpK1u8dsyan3WDtVHT4LbqMd9quNCqUawLwpjXaM3C6gC/L+adE2Hk+I7M0hEPX58d8yd7Jr7DTA6sH9B0JLIThRL3GOslJTcWPoJNyWAMQX64IAFmo0VqxafR3ICpabYSALG/LJKDf1vuzqIjVHRcpzjz+XDu+hh03XRLr1Q3en3/m3v5Fmz8eTBiQ5o4pmgDCZso2JhUmV7dIxv5uakAasNCT7fu+7yuff2yPwgQIV5ZNsQQmzUrX1OGxFFQFhkqD3J994Jv3GL/1K+umP3Zv+zb//wzRAcH3+xf3pF//W/57WL1qS5iKyXLGyLW25e2uat3JpmstkpRhQStqgG9tlLhkptYCewYrbIGwr8DkE5zDcYaJVqHaFFfwE5aEelwFDnwlXZU68ukT2k2Kog1q2t4bVGGFxTfWGlSknDh+lvfS50DrMQ5tQR/mcAdx+H+EBwISqzmEmrEZsE+rXlW2r7AVpl1GOwyqKkwcOR7ncPLazYcOGqETx2KJcj20sx5wrBJ98txNNhH+rA/gIPPrpKtqIqDQMiwRCiiDLwFu0O8cQzOoPv+dK1mPx5YrQcZHREEz4kvXQLTRX4xRpq6JHR7krZnnFQ7nO4c/zKL4TUzGdoXAfnmPWD7y0a096/IHHKSm9EqBCpqK1BCqWk/4oTKGKPhjlRluZqcj/vRmoyPvKQCSLI7OmIotNM5jIjEb598q3Xz4+00H2243dWwGzYj8F25Ovg6k8AXIvaTrvi9mAyR5suL1+wYwtpNsu97qVIbJmzaRDvDcWLlwUn7FdutUZ8+bNvZ6W0utCS23vZQGC228p3dc1MGlu7yydeK38cBunT55KR3CK3UxX1GoWDLk6SBbNFN0wTJnNyfzs6vX4rwQYovkZ4uNJnuVhUyEwhlGxwr0+2n8tSq+fevjldOJoV+pHMmI112//4W+kFTAWw+g5BEXidh11Q9hKjx4SIdEEr/KqjMAHaQTe96AiayqmX9RiooQsHaMSgVp3qWvr1bvpAHr+5JGiyqGlPj38715OTz34YGpE9b10SUPadOeaNH/5Ilb5+EeMN6TefltwU6ePaDLMFJmgZAQGqHYIy2lWRKYL7ElxlcnzMoJJQYUrOVMZMwhCvhQfRlkrE6+0a26Y1UPDpXbSI/ZJWLdhHcCnWCnbXXTHa9+BEaFsdPbMsKtupUzTxkwTzpr02QAAIABJREFUmlMBCOpxq9SDwm0ZwBVpGoBU61+6QLqF/ZjmsMujPhOXSb9cAWg4cbvKFFToyOnkK6vh5F2AirrwmDDdYldKV3eCIJkS9zUbQZ4rw3FWlBfPtxfug1BC4RwK8PBYfOW0iKtWtRkKTFXU+zIHPsZ5NOJxkIWBOfB+PwGx2NbbKfSLKpDiVaQ/cs7f998JVLz4xq70xDeewFHzCvcPfiLTQIXtvMs1Ffk+LI5Jvwd8SSMNc8Oqu1xTkfUQGXj6X4NqpMgAZqFb4PdyTUXex/Rxmg6q33lsii29HagIHQFi2uxCO469djSY45qbCpnEY8RUnPdIaCdIYSj2DaaOe22I7wo+L9MALzMKMh3VNYUmZyZCX+85A76MhmBXNi/SiFRW2Sb9+NGj4d3SCtOhDmg37JHHdd9HPsxYDRQW8Gg8TKf5U2cVkuZygO4GGr6pGRoldeHxyVi40PAnQBzPlG4tI1S5XKKT8Ksv7EH3hDj0eHu6956PpF/7579EmquNT1DxBAs4BKhv4pkcsr8O5arcQR+keFI518oIWDH5/q7+KCboGyvoN19zUgEwlV2TlCrijDeXRl8zqurSIOLNp5/amf7Lf/yzNBMb36Vr56e1dyxPSzYsxT0TP4cxliTDrE6YwPqnLO3UlEc2gbeZNJsVlmFj7L4VUMpk2IpcQKGoK690IzfMZxSfyU4MmAdmsnTiqy71p7hIW2ip3Q996N7QNQyhUfD7CiovnDkfuVtV9b0yHjAYjUyYBnS7gQYDQfCXEnZfajNOopvQqXA5XUNX4ILZABPSCZjo6euN4zbgW4In/evKrh9lfjT8AlT09hSsSj2siO3H4zw497mwC57bUSZ3J+gmyvo01wqTLESrBgiDnv4CvgQz6kvc/qIlC8O0yuBa6CQK3UQGIDnVUC5YzEHO/75T+mM6oMiA4cZ9UJhPZZCZP18ekMsFmvmzvic9/vzrOwJUdJ+DdUL1avpj1vzmIv2xmn4uNwUVhXlUEdRv6CxuAIvyTqi1EaBzuid7QTieghXZnwwqygFLuQ4lg4ebgYq/KLDI18BjdPsek2Zllj2Hv4kN7ri3BahqZbxeA6ToBNqOYReVSAKF5ZR8CjwE4pcvdxb3AEBUzcL+/fvTHMB5vhf6+opOuN6XPZhgXQWQeD82AUB1mxVEbN12a9q0aUsaGB2ktfqF2IdVVB6j353k3vGZ9TmxOmQNvWgsq/ZYZRxtQjYM6BhgwTCP9KYAsBefmCvc5689vTPtfeUEVV9X0r1f+JH0+//it9KcRaQ7qqkgozxbjDrOM19Hqbm9gSqvygh8kEbgfQ8qsqbi5hcV3YL6B1ZXU3QKpYNGeuKh19Irj76cju3em7Yjvtx6x7y0ajP17QTEqoma1DjVGJNj7zgNraqH05xaraStfUd0yCS6hMlRlmCMaHutt58AfjW0Dwb0qVKfBAVkOVDJWmhcpf5BOljqVFBQD1jQF+IMLn+vvfpyeEu08dMAnRwTt66bgAhX8wILxZdaZ0fZqUwFKY6FikuZFA3u6iY8RhkITaqiLJTW0Vf4m5Ui0sJWcFhhEup6NSEwD2MKPAEYMgkjpZ4cto52depqbgqGxRXdaKj31ZKgLSHV0ijt73FxjEU+ezKOw0l78eKlUUHi6tYgLOgrzJuw1S6VKxYMkw6f5K1LVQ1ew0z552D4dqvo8mv+1mzFXxBUvPKd9MSDT9JQ7ComBuhQyOFnUGH6Q5vuG5qKDCQKc7DimIoS2DezFTdARa5cys2rHB9BmS+vkfde7iuSgUdOh/jfcr1FOejIv3+vrM9bjXM4TcIoeO3DNwSgkDvMRtkp95OMlD9zsZzPRmSeg4yF1zaMzrhP1Vx4Tt6X1ZyXDJZl1YKE0NewLe8fG+htx27e93uw7G5AIyRQFuHq8un9u2zFqqgQaWwADCMYfeWlF9OyZcui/4dpmTlsO1hFMJ0sRQ1eFRsAITYp0yZcDwzBhfe4wus2u6+y8BgiFXL5/OX0+jO70q7XD6QDJy6n+z/1sfT7/+p3aL+OcZtmXLJymq4BrCqt0z9I4bRyrjEvv9+ZipuBipyjDgYDqmKK0swXdp5Oz3zrmXT6hZfREAyn2z+5NW3dsIxE/7JUM4afBNT2KB08hyfoR8BKrLUZfwbKT/tZKTqxz2c1o/jRiW+AYHyVluVdgIkxJqEJJhctrauYZNVNGEoED9EAS4qXiWx0ZDyaIg2Ty/3c5z9LIG6JwD3SN5FefumFEKEtXr401TRSt08wVkjpdmciZlPDYY7YOn+BTRtpDttAn6er5JXT55kU+4NiXr9pIxoNgAurMFeyw9Dos/merdYFAq78ZD0cHyd6xW7z+LeCNoObqz2DgMc5h+MDGvH5+WnXGzuiBPXOO+8sBKIAH63A/WmEhpbmHsRm3CAhoBAUeb6xSkfbFtfD2b2UhnA8DVJS6baOz4AgBHqllMTbpzS+++G+2eeL+6BIfXw/TIWfz5qKF17+Tnr8oSdTN6BiClBh+qNlXlP68l/9iRBqzoSSv96iPHZVrJYLECWYeHP6I6dF8hmYDsrsioHZlIJ6BFf0lmrqkJpBSwYVeYymj0L5GExnZDJIe6tp8a1ARVQkASasTsrgJnu/+J3ojcN5GqAFEo0wYxlYWErcSjfRGu6/C+cLB011Qz4Xs/CZMI3id0z3eF8PEOj37t0dbJgg2vvoKiWhVnrIOPah43DfMwjoMmvViDhnNbWl84CUxx5/JG2/ZVtaifeMqUcvhcC6BgvuOsB4P2xhVXV99MZxXwpMTSVO8Xz3C665Ds1UjdTaCZf3ZeZefO75dHDnQLpEKe2GbRvSv/yT34UZpKkgFWFVlJJyhPjdVDQVlVD7wRqB9zyoqGYlAWNOZYSloDaSMkCwwrXYgXcMmFLtMYkzk+A9FW3Kx6qgjWsm0+5jKX3rz76S9r30PCLMGWnF8oXpjg/dluYQECbRAEwQgJ3UIo/tShyqNNabbFMFehNtw00lZJdLexJcpZNjtFu2FJJ0hQEz58GzoDPcJc2LM/G1sJrVA+m5p59jpTQr3X3vXal1/hwmM5ToAAdbNBuY1TEYQFytOaFK4yIpozKkKoCJgUZToW5YEf0unJxlJpZjU+yq8CIByUnaz8pQ+PvGTZtics0dIq0kcTs5rdDKRCrACJ0H+9QAyyDRjXlQdKvU4ji8KLpirGfZ3MlzY9KXGRmkwZNgwpLCJs4zVzE4hH7mJi7o1wN9Eeiqr7MTmebPOoPy1faNlX9Zi/O30VLkz08Plt/976IMuFjxF1R23r9B9AV6RTzywCOpH9fUMQR7I2MjUOGz00/93BfT2nXLo013tukub3OeNRFuNjMx5axBTpFJ0RuEBXJarQv8BHpz8V/wuii8Xbt6TTHmjL+CWbeXgcWEQVbjtLKxmF7OegNUvXny+16A29sxRX7fdFYjQNjmfDJV4zwP0aIeBizOETdNSz797EVSJYJfwavnGX1wECt7vwtGziHgNN2zbMnStJexmDe3La1ctyqAlt1HTa/ZN2QYpmGO1ve+hurSG1hvX6Vp3k/93JdJ7Y3DHFLyzALBa9o8rwDRPk+Os9dr1ZoNwUz0oWe6dpmW6Px9YKhobibr5jOoi6cgb99zr6SDu9rTwQNX0sY7t6c//A+/m5auQrw90p8aa2UsAVy8svNmFWyH/ixT2sOT9rtZG4APVgiqnO37bQTe86BCIZQPrOJEVz6FnbDdKUulpFVOYq6MqTyoYdXEKhjlQTp2pi99/cHn0+tPPYDjZVVatWxR2rZlPaWhdVCnS2GyqVu3mqJE+evRoMLbVY6T0XwmNINlI0IuvRhciTnJu4KpUQbOSyX5WKmjpN+JFuVswwks54/nzJud2lrncRYEqGdfSCcx79m0ZWNaiqOgDb9mAFxcCeb0SlgUMykbGHy/GbFaNPtCvCYwMM3RQ18Fg/jatWuLv/Gd/TQU83hlEvSjMPBY5mq1hdvOdtmuAP28NLRA4SrldDYNyxOvoMJVuoI2V8yz2J4EgxP/AuhrRZoCKtmToKGXLC+CZim9UR44o0cH51eucyj+fiMQGpSCXi9VlpQHsRzcp1P4N6P0v9eV+TuBigwwYhXOdXjl9T3pm//tm6n7AqAKxkuLMkHFl778OczQ5rPybrsudJSBydUvNzw3WM0GYCle5eDIf0vnnzp1ptScS2Mm/BMIaFLsixcvTGfPXYigvHXr1giKkfrgx+MLIFtKHZUDi/KxKB/76ZPbXwRU5O8qmBwmgHtM3lOmLgSj2sB7vMMDhelUGxokx8Hx8X70v35e8a/BfBjBsc/XUrQYpuX6KcM+duwYKcLFkdYYoBKpE2ZOdkPA3M896OtKR19qB6zcde/daTOdUGUZBR5a37ufKVYZAhnHqx4AZ9qyFmCxees2/ouTKM+7TJ9jqfja+9z72lSjC4RrPO8vPbMj7d9xKp08eTFtun1b+oM//r20esNCvGF6OR6ExuM83WhDRkfRCzkHsc8QZrPc+F4cXd9vQadyPu/vEXjPg4oJqyGg/eugJmaA/ift/VDqtjkDsDBEYG8EIPAMp5GJ2nTiSn96/LGX0vPfeCQ1MKGtWduWNt2yJS1buyxVN0DD0rhrTitAAUMsJ71mhHbRtpnfdfTTUMomVjlvPMTkZQ7YrorFJFmkCHQIdKLyvdzrYhZUuAH7GK6B5oNvv+3OtG7TCiZEXS+trOhKB/ftp5KjnlRKa7T2NvDmigkZBCdrt+eKycnQY3NbJ06fCmCzaNHi8JrIHSEVpB06dCgagt12220lS++G6LvgpGjaI0pVYSvclpO4k7f7iIZl7N/J3cBV1O13xY+vEA2WznuEtE2NzbwAJTIoS5YWYMLgcIMOL7QD5Svl6avm6aAiCxkFULnSIQfmfJ3LdQPlLEYObNMD9dutrqc/7pldyEzFdFDx3ItoKr5ZVH/U1RiU8EqY15x+6uf/UloKqGggvVSUlRYeDtPBQwZNOR2SwaIAUYYq7kFW7b7vSt9rsnjRAsa0aChnzwsBqrqYFvvKcL2nMx6ZCSkfD4/jncahHHC8FcC42TbKP2v6Jhrg8RrleGUTcut07+EGmDp7g3gvzgWoe08LOgRsluKOULUR96VdTXnfv1+y1wjPkvf7oQP7uOcXpJUrV5KysINuRzBxnVGy2kBp6clIhSxbsTze98f7Zv/efdEUbArH2cIZtjCjiyvEokRr8NVr1wOU6V+CiNl9ya54PaJrLs+P1zWa37HPN55/PbUfp0/O0cth0f9Hf/r7af5arsfYAM9FMwwSIJuOxDYjq6kp5haBxnTDtfd3uKmc3QdhBN7zoIK+41CrVAGgb4i6cFMcAIhUDRU9Dm1KnnQURLH72OX09JMvpV3PPZPGuzvS5vVLo4ukk7H6g2Hy9x1dnYi6+pi45qfZTS1pJpP5CCsXJzwnHJ0rnUiidwCfc6V+pf1idD+eZDVliWWU9vHjBGijMI2q/K4To6kOJ5JzgJBOVOrLl69Mi5a1Fr03yEkPAXKsx3cf2hlbkllHHX5RDVGs1oMd0RWT4OwxXMA8yyAvMNhIrtlJV/8LV1SmZQajl8jVtO3WW66L2KxGuYYAzkC9aOmSCFpuz2OWRs6shIF0+ZqVYbwlcPHvseKVtp7WEyIoa1gbNROKNAuwIJtSlD8Wge2GPuLtglG5ziEr/st7TwjMsrdAzs/nVX75Q1sExfJSzWIFX/7ZdwqsGVQUwbrYVgYxntPTz72annnsmWgo1lBHKeHYMF4iTeln/+pPpqUraBBHSWQIAiOI506qhY7CcfFcMsPgdgUOUYrJ7zkN5fX1M95D0W+FH/u3dHd3Adoag42KBm+rVoVRWdae6CJpyq7cv6IcYL3TuU+fAKcDC7//TgxQkQKhwoKx8rkRWHhreD1l1VqoFMqdcbuiMVhhyX358tW433SE9ZzlchzHcGvl3o4UBL/P5tk9AAunr8VKRNLehx0d7eHF4liqYRJUWPbtfT5n9lxAQFf6xgMPpE0bN/OzkhLrC6GVEAxbblrl8w241kZ/0dJVMb7BNDLebm8Cceo4eiffa2GB0dPXmcbQe7z46Gvp5O4OSsD70sxlc9O/+tM/AuDPLbqa4oUzyaJkdGQyWsFbgj0RxlmFb0vlVRmB98sIvPdBhYCC3hy+TIHoFjkMc+GPHgdnzw2mRx99PD3+yKOpihXHNjwmbtm2Ji3fujbVthG4h8djtTFoG2dWOprwzGlti3LMbrwgGmkE5qQyi3KzqKxgUuzEBtgGXdF3gRWjk6v18VK8BvPQF/C7E9Q4OWONpzahXWi2gyKf7WjvTLt27qHuHnEnor7oYsnKxw6Kg1CtfsaAoqHVJO/7bydWwYSAw8lWQGMg0YXQVZoleZcoxRMU+RkFn8XnCUKuCEuqdyd2y+8EFUupDrGyw4k6p3UUgBronGD9OX3hXGHGZfkmf4u0CbSw/y7o4wjREQgENMNM3q6+DRSOj30QMvVexYdvxiS8KSUSQKBgm/xxhVoeCDOIMKhkHUH+/nSKv/CYuPGo5s/lYFgOEN7qgX4nUPHiKzvTU488ldpPXAxQMQI4nbO4Nf3Mz/94WrgEAIijagaFrtj9PZeIZqDovr0GMhMeW5Q8Wm7JfTSJBmBmMz1iAJMGXP/uPWjKz5TApUtFV1e/Y9rJKh7LNSN9hXZAjc3NNBUZDOQqpLc+/xvA4c8DKjzeXAbrPqKKpVThU6TRzsS9XlyrqQDK3n/e7+3tHQB1nk3uP8s99VMRcDmG8xiP0PpcuYwmqfm6OdZyxMyyZhe4b03F9TGuggt1S7rbTpIWPYxxnNv5zGc+mxpmA1R4FhR51rEAQCkVgIQDDUFzfV0LbdNNsSyPcfYa6ZxrnxGB0YzxmlQ3uy71DlIa292bDrx8OB1441TavedUWkuPkd/9o3+Wtt0+jx4naKxMvU4i5BznuWZ+aWjUwvwD3c/x/RJHK+dRNgLveVBRTR57hK5gVbXkk2vNaMsUNDKp9KRnnno5fevxp9PE5Qtp++pFMBNrUis06JwVVHSQEpkY7EntAI0qguBs0hzjQ1DXTGYDGNfMRHA4h/4c1VCWoZFAmHmV3OxFctw2uzLAGmyjCyJB1RWMwdpStBnaYDPJG/wv4cTnSuk2egY0ITzTTMoAfmj/UcrhrqX5iwvmoZhUCydMJ96cNtDUyhWWQcXvnTp1KiZEqWNZlsWYV8mkRMqFSc7A08z+1G/IFBiYVpEOcfs6W0YKgeNdRA5b1XyngasUed3vQnp6OMn7fYHLDOhqj8WAooFX1oPYWdLJXyfOglKm3I9g57koLsyloaagbpSBFoJB95/BhfvMv2e6XW1MTncUK/zChMqfbAWeezRM732R7+0MRHJ1Rd5OOajJ773djFAOKnL5Zz4fx/yZ519Lzz7+bOrE3r0WVmyQ6o8FK+ann/zZL6TFS9piZeyxFsc9et0Iy316LXoBAl4j/x4OjpyrAMPj95pb3WMwzMcdADZYoqI0UgAnNW8wVh+jXsZ7QDfJAILXq0xusDTXQV4Z6/JO6Y3vJ4VUvq3MVAgAfV58ec0ERoLfIfqBmD705X3u2EbajZf34iuvvhgM1ya6i7bMKpqDDaFtaC6xdf2cu86uBvkjhw7HGK5cvSJ8W7yHm7DO9rnsxeLbRYFA5eTJ0+n2O+5K27bfip886URZRzRCutj7jOkt4zOr+DvYKZ7wBaQVlwLcfYWome2H+HIEPRf+FFVoXMZJpVzr7Eq7cOB95Zn96ezJ7rR82/r0p//lj9K8JTYrpIqlvhUwUsXx8lxMFVVYlVdlBN5PI/CeBxWKq23igxYqqjo6L/ekJ771ZHruyWdTX1dv+vD2pWnjtjtSjV09mynfpCXpGIY4I8OTabCXSZ73bIZkCuPCOVomI3Bcgj+E1KfpC1f4lxErmmYYYnIyIEp/ZsvkfsyuhmhEZEpB0ZUBVkbCGnmp2GOHTlDR0cg2WT3icOmEqYBzBOe93mt9+ElgNlVqGS2AaGBCcwVk8BY4uAI1aOiCKZgwaBswfN8JqR3GxN8N8AraDCimQmzlHuIy2AQndM2o2lC6q/XQe0Kxny/L7wzgK1asiAm5g5WfK15fodKHaZmlC2FJXJpXkrI37ssUjcdRrnO4HriDfbmR47/uOcEY3gAaxeOUWYMcfLO1cvZniGMtAYv8eQNmZlHy38t1A37evHxONZQHu3LW4mYP9I3UQLmQtABF5aDisSefT8/z09N+DaCJKRgr62XrlqYv/uRn0sKlbakZ9iL3QTEI5XbZrp5dactuZQYiTJcIqoIJr737kumRqSicVnuL1Ag3vcyQFT0COa+J95rf97tHDh8uSoixUq8uiXozYCsfp+npj5sBi+ksUh6rd0qd5G1ppCaIMDWYwZXn6Jh4vLM5T49dAWcG1TIBCqT9t8FXsediKj4u8hzagM7vWi6lxsFtmgbx+bM7qaDbMVuyfFmhQ8GdcxYVTC4G6gEJV6/ibcF4bbC8GhangdJVXTZ2vPZqaqVPi052Pis2/PPZkF3wvzputFptgv+Fi4YunpMoCWfeiecYJqWeBUgvzpvOO/teO5h2v7ovDU81BND8v/7fP04bti4N8XdTMwZZpWqidxrH91OwqZzLB2ME3vOgYkb1AJRlU2q/PJqeePzV9K0HKe+72p7u3LIm3X7LurRo7UqWRqRCeJBHyXf3diOoBAg4Gc1CkElxCN0TWemz8mtgUlm8tOhBMAK17ER47vipmPRUnBeKfdsaY3ZVMschy4JAjxUNv/QxSa6CCVm0ZHGUS1q9se87BwA6l2AkCDDoJJyEatFQDPcXTbUamIyiYoV6eVdJdjkV2DhxGmBtQ+7KSGBgbw6DiRORE3LkiAnu0U1RG2MCifuOUrXSqj6XGBY6EEy4+N446RjNeWRYZvMdwYTBWeCiMDPMtaIJmA6bLdfFmR6T3giz+LyvcvFiZiYU4vm+1HF0HS15Yriv6y3oAXB55RspktJq2u+5X3UYmT0pxvxGV1WPU7Dk5yL9VHrlnH14ePDjv4v3aDle0qTk/fiV8sl8+sT+5n+/Pah44qkXQ1MhqFCoOYFr41pM0+7/7EdT67yZRYt6jqfQwUwFFW9Fh/uIhlilNJLn4nh7LXKXzABqAAtX3J2dhT16pKZIeXXQ6tttLFu5IlbgOX1i6abjrl7B+2gTADSDsXKAUD4G5UBs+rSX0yPfD1ORtxHf4X5yGwUYLzQlYcHOcYZfiRbfXB//1o5Iepz7pWAhCsamF/B7iXNvpNfHhs1bohwzV750diLKhFHw2eyijLuBZ8f9nDh1Eq+ZuhAsD8JqmN5oAlwqpvb+V4g5BVgwVVRP63TrwY4fPMi+rtKrpAVgRtoEN83ZrXNwh6W3CIuFSZ6pWj7bBnsimJvBQuYaDFPvSHeqxkl1oGuA46LHCwuHUbQSHefoP0Jjwovn6Rx8iZRo70T6t//PH7HAQWMxQXk2zpsTpE4qTMUHI9B+kM7yXQcV1mlbS19FkKPWKiZI842a5lhaOI7NbTXU4ugkTXo0kxnXFImcfWNRvne+Y0Z68lvfSk8/+kgaocxs4/pVaeutG9NiRXKIvJjGgoUYhmYVHDipmYZQe2HTr2oC+uJFyyPgOfnNmdMSedoOcqfXsOiuIgDbbTRWmHzGiU563smplkmskZXODN4/SgOjcSpG7r7nnigH1R54kpPpuXg5HacDqAyGq0jzvb5siW1QsTpDJ0uPyyBgoyQnPwWTx44cDaGmk6PlodlAaD6fizp+TXpYLdmu3IluIYCiCMpFUyPr/Bug5F0R5+6LsVI1PUPwsqxvCNOfooFYXwCXYlVdtNT25wxW4IKInNM3MDtOsVq36allNW/xutnKd/p7GfzEqrSUJjDQGAA9j/AbKQEk/26q4NLFdq6HDZwQsJYcNwOY6XuhmVSJ0fB7RRVBcS65FPfN9P8N34nCKK1kxhXBr3C8nK7ByGDG/T/85HNpxzOvpWvnrIiBSqcHxB0fvT19+EfuSAvmGqDoaQK4jFQY95QgYiaBx1foWBhEwURUQjD2uU+IzIR/F4S4H/8uWMgsiX/3fnaMdKJUaGgaIX9ecOf+WvER2bQVp0jAYaQVOJY6xmlikrH1IEo9Z+K+KPlZlKejbnZpb6SWcNHkWcweDBkIery+4lj1cS+9yoFJpHF87ktCzgCglJ56DgZ5nxfP/+zRI+kMDOI9992LvqhgetRK+Jx4rjMIzsGEMA6mJGTi5mLpfZRUiG6uqykTDy0EgLmW+9prpx5KS+/Q/cCCuMiw6mnvgf1UY7EQoZrkUvv5aFve1IQdONdLcDTufc+5LFi4AmZvNVUghXX3IABE4WawMbAkjQ0IvHnOL13qTMdf3J3OYIx2/EwPgvH69Mf/7g/S5lvns8ABVFU1kRLRw0KW0zmAcaPjKYcdpa6mS1AOfZDiUeVc3wcj8O6DClwIjfqTrPDGELlFe28minGBhVa3k5hU0WuD9kJpglKsavOX/H62vS899cre9PRXHyQwdqd5c+rS3Xeg5t68Prpqjk4AUGZY846lNBONKx+rOQw4Uc5F/bgTl4G1gUmgt48uowTyfhqKXWEVOMpEM0ldeRMrEgVkNi7qxXbbmnVbHLvSbyLg1+MeOYne4sSxk9CwvcEmLFy8IOyn9cQYHSiEm06aTug5CHiMBhoDifqL7CSojuESFLeWw1tZmWm17cuUhA23/LwUr/8OMSUlrn5XkBGMCiv5XB7qpNzLMRlMXf37X/0A/Lsiy8IiHDFq6CAKvUQW1fl3x2ktZXWOWQ4UebUbASh8Jr77KXir/HzEsAjUN145neB/ozoAMKT7ptvPWgqDgsfiClVQ14FQNh/rTISmOicaIEx1BBQ1mE2r8sgAIwOLnBLJoKH4fJmqs3SIMh3+LadjyoOv+3nkqRfSy489n8aujVLfd70mAAAgAElEQVSFNJEI82nRmoXpr/31L+NlghAYYaDj7PczKLgWXVmLNIc6Aa9dubbE65bHX6Dpq9ybJB+D+/ezXsNlMEiekyyIWguBWegTBtG5AGBXa8WOaFfHV3U/Br+oSmEFnsdruqDT/ZTrWXIKJYPKzCKV3xN+JwS23P/BRtClNgO7rBvK+ysHJ1EhwlTg3+z9McA5OS5dpEU8n1qvM2BYT4peeoc0cK96zS9wL6gtcl9dMA31nJPpyllopHyWBPc+k42ALMG3aRLLcbWaDzt6UiNVpAr30oTMA/j4Jz8e99bRw4eKVAjaoQB9sJqCaEtNeygBn4tt/YYNmxnPCZ77awi9+2K70YPECjHuSfUuHaeOpf17TqQ3Xj2Zzp3uief5D//4n+BnsZxj62V+ESiyXUWitgvgXvM5F6zpZXHTB+x9EHgqp/D+HYF3HVQYrJzPDdyuamoIHL6GWL37cBu0pgAcBnGn/ZNX0Ey88Gp66aGnU/+Bs2nJFlZi5Ec3bt2Ih4TujrIbRcWFIjCUlNHV0LxsLt1TyKioLfwDADQDuD5qMFT0IBgIJqMBUWI/IMJjMpBZTqYA0e/Zb8AJ0c6htbPo2YFZztkTZ9IbNJcyQK9fvzYqN2yEPIyAM2j3kt+Df9cbwglWXcJsJrVJJquTJ0/GJOiErGZC5kE1ehUTacGuNEXAeGPXztA/5GqLTPPn/ghhZ1xawToZ25DJyU5WxB/TNp6n4MMJ3BVwFoZmL4B6zsfVb+4mKpuSV6E5GAdtC0jKoOKtgMT096enGjIL4TUPPxDAj8edV7LF/VHoMjJTcZUW7AIpg3IDwaOcScggJTM2bt/rngPgdFChzqMcUJQfbwEmvtuRMgdb//7NR59Nr+GqWD1EGTH5+q6hvvQl3DTvwZV1eNjqi1Lrecb7WkmrUrBEc66XGnvNQ78Ck2Cqw3/nhlnlU0+klUpmbIVepGBgBBVqLVZTUur7bkcjKMGscFzwXEdQXsw9FYwO96Ljo/A2l5+Wj2EGf+U6jDwu+Vrk/+br43dy+so0Y2Zz6il5LU8/lY9d3k++twQ6UVrN9e/BsXWI+7iO59N7dRhtjyWyS5Ysg6VsJK1wHlH1rDR/EQ3pSqBLUFHL/eL9r8GVAOTIoQMxPps3bywBlo5IV/q8jMM4tmETrlj2JIuClavXhhV+lek2trl35+5IqYzgS2Hpq1opFz32AqkjFTKX765csz7uH5nQHuaIouz1aoldoiJnAJbwcl868OohTLJ20aMEMIRe61//599PKzfSZZV7M02i+0FwXkf/obFxPGvGSY02oItiwaVRVuVVGYH30gi866ACI2cEVjRG4n/x/PCMTVFGp/McBCC9ORpDgHme1cGDjz6VnnsAnwlaEK9c2prW3r46rd+wghIw7KnJM2vR3cuKYWgYe2u+7cq2qZ6OnVEbXxMTuT+unhSQOZl1d55HS9CRzp/DUAefBevJdcgchGGwa6grD5tkqQgvcsCjYZlsG+YP3XtfGuM47VShbe+hfYeKhlkL55N/rQ9rYXt7ZKFeTOAE4hwQnYzaz1+IcjiDiuIyS0+dVHNb8A46iH7sYx+L9/bt2xd/F3C4EgpBJxOkE1k2RvK9YEAIGAbpLNx0DNrJQft39+XfBDiuXHMfEs9vwfxFAWA8NkGUlK4rtAwmcnCJ1SrftRT27V7vBCpyYMmB3fEz4OWVu9etYDCK991vA8fuMXrcQ9iY54CoGD9rKvxvptZzeWrk9qexLvlz+Rzy6jkHTQFW1nCUC0VzIHz82y+Rensq9eHcKLgc5b7bvH19+rEv3M+gjVJZ0FMyY0PDA4CbC7BTpxLHyTWU6pfJUBPjPgWacV041gDVvFfOEAiQPG/fL9gZ28XrODkcqYOVAE7vNwF1VCmw0hZUmBpyRSyw8F72M7IhAdZLrE45mLhZquJ62qsE8vz8sCxCWXmvADYDOo91JuZc5UxGBnV5fDMI8px9bwiWKjM6MgtjnIfjZt8Pj99tCha0uda2W2dLgYX3fy0A3OfEcTFVGGJmNBpuR1fPW265JRhLv6dLtmDDdKuiaRv0RR8SxqUeoDoX/4kHv/YA59cT3+vHprsZVjI6CNvArLRYaJq1MHqRTHHeXscBqsl8+Qx6/Zo5hhGsxq+eP5XOnTiVjh/uSi+9fCJNMjf9pwf+BOO9oqJEbGGlUS0VbFO2Xqd3iCyaTEjlVRmB99IIvOugYpJ0RkwwCB1dOTlhOnloDT0MVdnR1U+aY2d68uFnU/feo2nTojlp011r0rzVVGkQhOsBDaNjUMCDvXy+cLNsbpjFCh0wMkF1wCRGNNEXo0gROAEOQQmbb5YZGOxBBIlCfwDhZJ1VJBMjBQXPv/tJiZj/dmWnk6YVIeHiRyty7YBXr1yFerw5JqQJGA1XRzIbTmbOVu6rmQlR0ZeTtEyBE6QTqfvX6dKVpCp9jar82yFyyE7eeksYzNyn343afESanoMrtut0OEE/pzIMLjnwOfn5YxrFngqek5P1DQEjqSXdPjk2vzOvbcH1ksZcOun+BS1Ra8fruwCCYOP7LLOfvo0cPGUoHFtX194P2eRrlBWqryBG+D/PtZvPFBT/KO6jhbFYBFiZHcYqB7nccyPrQLI/RBZsZlOmcrBQ7Kso8/PYLJXNY5bZk/wZ9/XVr36LyoGdqesiKQ1SbiOsMptbG6L6o2mm5ciCyLa4J8LRkSCbq1YMlJ1UJ0RaqiSYzYyM2/Ycs2A3sy05FeTfDVqmP3KliCDCwLYEX4VmUnNu69zpM9hLF6Jgz0sGcM3qdQEIQyfEM+YrB/7ylEQ5U5HPPRwlS7qdAMllqSbPw1LXXA7t/dMMm5BFvDnFlVNpeRwzwLgOatRS6WBrxQvsg9fc+75gjgjeVMGsXrc2/n0RvYX3uWM7zD0kUPD6nz1/rrjfuX56VwgsLl/pSOvWreP9hlKTO7UQPOswkvb0mYoGdzUwILMRd3anRx5+FMfd5em+++4pyl5hTBv4braxj/QSmgf3r+bJ848FAekbz1WgRxY3FiCDA/Ta6bmQ9uw4SlVIO9Vk+MkApH7///7ttP3OjaRrSU8CNEx5DA3wrFJJkhvqvZcCSuVYKyPwroOK6hEeZLRI4+P9aZIGX1XS9YmHvmc0vfDSG+mrNGu6smt/2kA5150fvz3NWz8fXQC5aCZNc6sjiCPDhMbNEFikT8fwrahDl9GCK+bcJTATTJ7VTBpOcpeZeDWv8uEPwylYkTEmVsvCFNSN0rraSawaPUZtgI3eKAedRYMiA5gT2X5U3Zfoqrhi6YpU11IIqQRE2agpOyHGJEjgNUAKCHypyrdngRO8AkxTGU5KrmykZP3Oho0bY9Kzz4YTlX8zKDlhGnwCULDy9DN9XdDEnEvu2ui+ZEKkgP2e5xJuniV2IgcitSE6eebS0LyqzyWYTpihxShjKq5P+npNXE9/fLcOofyxyj4P+b1yUJEDmPsyGMrOeI4eb9GAjHw894PnlxkGx6i760oEDBusWbqbWRT3YXVA+Uo5pwjy+WW2wn9n6t/zLA90xXEVaZc8Dpna9ziysZcB/VsPPZVeffE1GAH8P6Cwr9KxcmisN33k/nvSnfdu5x5Zdr2qI8zQoNOyO6nHuYqURQ6Y3j/lx1GU6d4IsPl4MkuSwY/fCZ0Q51GUntJbAw1A2FsjGJRtM+UlG2BAtBnc6lVrg4GL9twlnUs5o5DfK0+PFCBrogS2Sh1j+a7PX8EwFcfvPnKPmlrYrnKtRj72cqCWj9vrl3U1WYNiKkVhpfeFAkzfH4G16uW+VishmBc4OYZr1q4u7nmuSwhZAW3z8AmZLDmZHj9+lAqtawHiNSIrnErHABV9LAaKNMsoupgZiJv37NhNqmIQZ9QvB2A5f/5s4f3CtjyHBWiTonKpYWZ0MfWZ23br9rjNfeYEQ46njcXGWNw08owPDHZF+evRPefS/teOpn07D6elG9emf/6vfydt2r4aPRfPKtvjMnIfwwTie1Fdw+Ko8qqMwHtoBN59UMEDpxJakyndGTvozfH8cy/RXOslWm9fSMtr8e3fvDCtocZ7wTzoTBTUVdDM1ICk/m5seFm1NzcR8GtwkRwqqMLWVjQTlPM14UExQb8PH/6rXdgfX7gYK7smNBY6Rxow7SqpKLMbc5xhV+2sLJ18VcWfP3eJ0s+edM9H7o1eHP1QsQaz7s6r9Bw4SDMt2AAU/moOnNQMcLGShL50UvWzc2lDbrBwUtSYyMoOhWW6YLrCrEYwqgfG0aNHQ0gq0HA85sxri+/ofGngcbKU5lXrkI2pnLQgesKLQLChVsQJ/goTmqAiVmqcp4HVAOVxRPMwaPc2WpYXluNFb44sjMyrdxX9RXoF0FRiKvJ9nVeWrnbd/tu/3gw6pjMV7s/zNNAaZA02hU150e/CmyImZ67hAF1b/a/N09xOdI+FljalJECKYKb4Dh1DZnICcJb5W5SzDR539gTx8778e7mduO/lQBjOp3zOe0gK3aZqJw+eS3t2H+S6ItSkS6ki09HJgfTzf/2no9vtTHLv0WKb73meEcjsZEoQ8lrqQBrXsaQdySAmAF2MR2FznQFETn14XCFetWGVpZrcB963mUk4f+Fs3BNzoPR1inXsFD8WbAKdbAEW3oOKoqdXfZT/W8Flvt7F2BTlynl8R6geKsYNm/pS4zuDc7B03M+ZmclsUXnljNsoZ9fytSkHOXk8FFZeunA+Un8DjHEN16Kr+0patHBpVIL4bNVzXy/gGfE4OkpVM4sXL6O76864/7egvTpy5FD06jClYRWXrqMzABSOkQJagd8Q6ZD9u/alu2+/Ky3dRE8Vrp+NAd94/bUYZ9Oqes0ILCZNp7GgqEKzpe/FKnRWnrdpJ5/TenQSQ4xHH/fHrJa5MEM68p5NJw6cTDte3ZPOnsHXZPWS9A9/6x+kW+/aCKs5CLtDDxKuaVGt8n1Sge+h4FM51PfnCLzroGK4mokutaarpCIf+tq30zOU6PV0XExtTVXpvru2pnkb8Y5YtIJJqggyY0xyfegMKGRDfNaCoIk0CWBAanLObNIcTNYqxacU4LHavAK9HCtgwIHMhAY4Ywglx3DNVCTVxeQ6CONhSalMxUzypq7263AxPHjgKIzEmbQCh75V69ZEbbrBegp2xLp4A+5sSlAt0RRYqAGRp5+JvsNtOJFeoYdBFuE52ZoP9m/mog0sV1g5teBVsfM7b4RewgnRCdmeHKZnbKNukJX9cLIykAla/Izbb+Fc3Z4NzwxYo/Ct5nyt2PDVEk2PGDMCip+fC1jRhtzfiwn+hlAxB1ZXnE7srnQtkxU8+CqnxiPY8v5bpT9urHrf/OCU5+/9S2YnHJswDuMc67BdzyZRBkk/I+hw7H3JCtlrJYIqqKoIdAQorqG9VqTcZYYiDcUrBy7HzP3nwOz5us2sTcgAwm2VB9acfvJ72R7d7Rhsdr24N73+xh4CEoAUAGRp7o9++qNp8+3r03r8KhoAu3bN7IJdMegvxQF1NqA3U/mWlGbA4P5zaubGOBVMRU5FOE6ZtfFeMTUXqRDuaz+XUw82vTLQti2g1Hg+tvOs7q9yHFmvYrdcgerqNevetE/3W64rEYxkJiizC/43j49j6n7z2GXGzb8rbpzVUrQWL09xZGCSzzufa95u1m6439zJ0996EUKa4pnbNieqxfzc4MBIiJ19ls7QVM9tzSPYe57X1FVghR+AptSC3K6hJ44dTWfOnkq34NKp+dUFOgPXc80FK8MACrcxBEuxDMAy2VJY0mug9dA3vkGZ+RW0VPdG+3Tv11mIwzXHMvZPwFTNRJe1cs3q+Jtlqp2WpVfD4pAiHR+hYoy06fj4tXhWDx84nfa8eDqdIoWzftvG9Iu/+nfSrXeuTf1owv4/9t4Euq6sOvM/mmdLlmzJ8yjPU7nmuYBUESjCFCBNQtKZupvupNPppCGdhCaBJKSZOtD/EEI6DCEQCigSoAIFBVVdUHPZ5aE8z5Zs2RqteZYs/b/fPnfrXT3LQwGLRS/01vKyLb13373n3rP3t/f+9rfLi2kBFoARZ2v2NbsC/y+twA8NKkbREbgoY65nH+kZuvKUNJZTlyHB4E/icJUqlRFg9gM6E7xUXdDPpP3fWxCefOzp8M0vPRha1AGxarFatTTkZ4VUCZcJwecqG0BWgaiUFDkOj4jeHB6kNRkP6+ZQ7zoOiYjVUsB0bCij0NsjAJKQ3kiVWm0agyNi5ZClSTUjQynHDm1+HPc6pSO5DMifRzVNdM9ze0xVc1X9SqvFouKXK6EqDJ4NtoKcB/lR54jTmD+/1v5GSOr4sZNh49YNlm61Wq8ibAzU3v37wubNm5VuhecQtQk8GsZRY5B4P+SzSjIgOh7fYdNOqfErIsOhASaIZDBQ/SrTxCiUYVuRW8B3tWkNeC9dK3HaZSKL7eRLWLDX8MouW1zDR+wtaWfiegKua0A3y5iGvnFfqCUDArgHXGdzyzlbly5FlaToPcKdckTJ+eMsplLpunFRYEkpeIEpS4mLnQ/AIvp0UAFZD0DJ34h0cUzrirCBdDFT4ZG1y2FzP+F8eOstJRkc3NHDTeG4JNcHugd1P8fCgNL1L3vVXeHWO2/Qe3NtdDwOD5DjGQtfF9sHU0PWomaD/+F35lQTzkIsQ8R5KB69p//t6+IZJwcolNvIWEBu5fPeWcExWJ8+lUaY4Gmk0ESTg6m/Pj4d/hGAnZe3HpuMutLz7CX0LuAR0V3F9fH9PI9DUhYto+skV8RHdUJZpkkAjmFzfm2817NkaYCRBjZsRki6/L7QCMmtRooG/Bs/SuUd7MI8ZWTYN9ynHIHu+QJSZI3yVMrA4fO7hjONlnGYL1AyJELl6ZMn1PGxwkpt3EsAEZk3ZLvZz5RS88qLpIpaFdrOtIVvPfzdsOX6zWHT9nXqtjmrNRi1wYP5alc1IA/3SfezSEPk6AopFhBhHRDFg4mJku0IPBmV9YAKZzXIrPXk0fDicyeVubgQ5sxfGn5HwOLu+6/X+ut+a2/kaMLppNaYLhBrsZfE95hKfMWl4l4oOCpC32f2NbsCP0Er8EODijyVLwhXx8VNMOCgyClPGQEEXOjRR9hlTBuhSBoCdGRMiBGfo41+Xn3935MwzPe//FA4efSgoo2CcMMNm8KqNVKklEx2BRtfKcZc9W73qg/c9RcY9exsfCL4KtWOi1V2wOARnSDDizNGPIryRrnGiBv7X99uBlUGCeOWLyOFPPccqVyOSY9i375Dllpdu1ZTS0sEWGR0MagHXjxgTHraVcvV70/pwDQn9ELrgnPh/xAtixSFtEqYCc4E34H6ZL2GIB1RtwjnB0kMnoRF1ZbOH7TaN8fg+viMj2d27gOaAjgzS/sLwACgcFIYXow3EbwP1nLeBO8lRc96LNYIcnOEcioOKAzAKCtjDiglTjTTc5ldrnCH4O/NzjzMdAze450zfCdOybsdbIy0nMMciTTh5JCiRrK5WtdIJ0GbwIU5Lz0LTEc1LkTCdTCyITMUdD1IlMOnMPChnzlZs0bdLNwHxJ88orbMkbXU8sxG4MPPKAVknHoEKA0Np+zeODkPx8Pa8n8+t/uFo2HHk89rNgwzTfJCe+8FyTHXh+03b5ZoWGlYW7/Gno9YasqUWDIpfifBZjIE6TV0sBlBVQKKdb3Oo0jzSTyj4se2DIbuPRkLpNZxtAA2ZLCjHggkz0pzygALc+wCZGQ9TChL18dcHUAFz6UDRKTZARM8XwaQ9AxBqCWjBICBp9PV06kIPk/qn2rB1vH5vBNUWQeyUXY/FGikryH9PPFzjgv/wcpdug+AcPZJkwACAJSMxehIlM1HKhtgc0GZzJ7eLuOzDGjyb6m6OcjgQVJl3g1dQnTdDAqIk3liANuiRRpxjjKt+BucH+UWxLO6JbsdRnNV+thra/mGN79REt5VKn81WmAyIh7EHNmqQhFULdAQh4SSVomI4avFjeK+M5uEfcxzhJ4F10jZilen7EXT6Zbw3JMvhsNHzoRqZbLe/7/+UuBltWyounw0bZnnckKB25iu0zKU4k5zLcU6BkHG7Gt2BX6SVuBHACpQVlRUjBASkYc2KyIukouISnfI23LFciRD2qzn1ar59DM7wzPq5ug40hjKCyeUgl2iiZm1Yf7iueoTl8y0SIhdKkmMaVOPJkRDn49AxMlGxXC5AiGG12SKVXPF4DB6PI4jFzs7Ifm1y0hgRC3Fqpi0DCAixwBYgKH9nM6JqLReZY4SSKBy5MWKOJidQRbAJLXVimegyVQlFdcpOqEujsFEkIooCUMLVwIAMU+lhnZ1hGBs50reFy4FhhujzLlZW59aDn0OAt+5SFNS+R0GDsNO1sfErGSsEMzCsHk5ADCBI3ZeAMcmwwFmIDImkyFLFw2/paAzY7vTPIMrPZAzgYqX8gBzLZ5VssdAz4GXPJxEyfVzrj2aCtt8vslq/Vw75LhRySxbOlzR86RF65E8iRMZw7kJOPJvOmJwuuYYk3vEfSop1eA13QumTA4pM+SgiM+UCHACHJ3LAfDjMzwnTqbk3Flz7g1OgefAJ8bifL70pW+G4wePhv4OyV7J6PdJp2KlMm2vft19YZOGSdGW60TQNGfAU/2+lmkgEH8WswNkojxjkSZtpsmZ8X2x84c19WxFOvMBiENcinXmPPrl3GyUvT5LyfCsUvDzNRxu/ry6qa6X6PRpc4yKlTYWPCFmkr2LOjKU4hQwJMACvYx28ZcQdJujciREW67fS4B8dzlKt8m9JDvk9yT9XPl6kAEB1Pu10e7Ni/NpFwAoFhdLrOVEd2UyIaPCi4ht2UsUKFi2hwm72q9W9hNApesGUNInXgYt4ktXLDewPqR14f4TFRn/RWWLCxqVfq6pNWy6bnNYtopSrDJaetz27dpv3K4KXSfcKFlBOzcykhP6njwFGauX19scEc4nDo4jYwGPS9oXdOhczJfk+nkJ7rWHx771lDJzAiTKfvzRe/4w3HDXBkmpDZl9yp2M3Bdw6aAASmFxVLbNmx2d/lLM0ex7fwwr8EODiok8WkC1ndRXnYOkNp0BylzIddoUvtExbfrSgtCmyOjZJ3eHx7/6WGg/0ah0pTQRFlWEpZLTZtJm9dxaGztsUbsY0xOKYPEP5SIUMhKcn2Pc6uoWmpOFw4DBQVKbzAQGhO+FM2GZDP0xUl2i9z8oVU2cPU6XaG3NmnpxNRZo2M+glT+OHDyumuwpESWXG6iwer1q9xwDQ8jP+NtEg2QsyDhAdqQ1FNJeTO0WqXyyzgDPGUVSEDfn1S40J2ROPCHj8f1Wc4U4KVDBi++h5x7nhVGjVc+iWwEZygIYQwcT9l7UQRVV5ivFDsAhGsRQozNhYCKKMFvK21Uj+b/XwtN18ys9Z5mI+geLiDx6tvo/suVJlwdAgnOZI0VJjPt5gQlEiFg/W1PVxy3DlCOOCCUaVE0T+fFIsB01MMW/WZtIRlUErPWKfBM9k8pYjCvCo0tkzTrUDyG1xlkgBtjkCH0d/GcmaS7+DcewKFO1dcAE73PlUgezOIonnn8x9LVpAqai2Tw9/zv27Awlc4rCG9/8GhFrlX0RMHVSoztPB3ReosoGFPGexRdAkBcOxMo1ifiVl2c8+xF/HzM0XlZw5+uZLKJyuAk8n1Y61LHgBvA35b5mdUVBrKQjCQIvwKpYqX17PnVcvss6S+R8u5WJIAPSoamffdJh4Hmsr19rrZUjI0MCFhcEbCVOpuyBtVbKkXPOvX3d5vh5/uMFXkr09XXx55Xr8Q4gVoN14Dp5llpUQuD54f8M6xrSPuf/dGvhxDsFpiA6j5M61fPA78bEE6ILzNZO+5+s5MFD+y1TSdaip4fSabud3rhay8mWkBmoqZtn00iNYC179+SjT6lMdyZsvW6LAiBmrpRYhwp2TNbPNC8mNd9jpcib2ItBtfayt4e1XiPwg3ROxeKdKOdjc3kOPr8/7HtGM0gujIUuPZ9/8VcfCnfeuymxddH2oBKch+icSjz6idZvtvxxJfs1+7sf/wr80KCC6aCqJsrwxxokrVlkGEDqGtoYepQ+/dq/PBIef+TpMNjcEarymIhZE1ZuXR2qli8KxRpBDlmtWCx5SIHISpeq/DC/Rv38MpKdSceFqScynVDf4waF3vNB1YTNkBInKArGeMXpnBLBQphHpRgyhBgTWuj27dtnP0e4irosM0UKC0ok7dsRDmmo0FIRJAEQGGKcdalKHpZ+RzZcRohR39Vqb8X5NJyOsxYwMjjDJZr5AXAAGLRK0dCmREpRECNpDkpgwiI+RXj8DKNdgQ6G/o2xRk6c73LdhXlKJeeq3EKU6f330RlnDEmf0rM4FDITHmWOqS0OAx71JiJJzlPM6do16X+bN3CF1+UyFZ6mvlomg/OIglsSCJMT4I8TDePwrFJLQcONoExx/uwZAxXDckwQay+qrGZOVZmKUTkn0tfW+pc4V5yTd9oUJdGzOXGLSvVcasgXa4paIjwLqj1exyfNz73i+zgvav8mbqRz5hkBKJYpanQn6ODQAQife37vkXBs/9Fw5ugZyXLPtzk19ZtWh5tu3aY2woJQLaKiZyrSmYP0kqdBhQOKzPpmWlvJVBiQSsi8kf8Rywe8HMBlQEjkaDg5k2eQ5xWBKTJsfJaMhQPScnEA4LlUVlUbEDPuBvuYQMEyBlHvoldO9/FHvxtboCk9cT7a7Ow79gIaEoy85/e33HGngVzXFenqluql9mutMnesS86UoumlD6FndozvonPwshPnxH6w+SACgGhIGLDQnuWeGUdH2U4DCAo2AOPzbEhfFHtD/I5j8dyVCzRBruW+Hzh0UH8LHAkY4eQ7xIcR6SYGNAKrwwIgowqUqirVUaMutRekn1Mzf2649Y5bw3mV6ZhdUppkc0pUVh0WX6dA8z3gQAEsajRTpKtTAlkih7NuwzrXQbWwFwl4sdajPRIWbLoAACAASURBVP3h2O794dDe4+Ho6QvS2CkKH/jwX4a779skkNJrazo6qqwPGjx6jvM0toCs5OxrdgV+klbghwYVOZrLQUbh4qiEZISci7TRGQe2/3hreFokx0ce+kboP90UFsgZrt20PMxbuyAsrFcHhBD9kOrnE0r/4deGR6SCqb+pyRbIEQ8OyomMTIbFi6JokGlQ6AX5CsEbjKPVMHXcUW166p9Etujwe6dDkaUkBSgUDQMO4GNQpjh06IBULxdoo0vWWJH+sNrihgcVtcnBzNN4cJMLNmer+n0iElQj8SsyBjj/48dPWBREahc1PSI7DGvl3DlTxrNCkRLnVySniUFNy0ZbyUKEPowlExQ5pqeIfVIl18s1dveqHq2WOa+to8boLao4t3K1XmK0beqhrp8Ikxdp8xixRqfsDi0+fJnZGGmAMtODeTXQcLWHme/nPF03w6Nprpe20Y72bgOjdQvmy6GdFbhriXLtzE2RA+WaABFINjONkp/xcsIk0snOd2A4HN9la5kMHIuqhEFOcqGeq2JbB36Po2loPGXEPOd8cD+c/OhtuCWal+GCZe6gAZQARF7feewZgYpjIV+cCrERwrnWc+HGu64Pr3n9q6ytmdHnTiSdfg/iyjnIi+ucGWjm/IVpPBj93vlEDkx5XwSQGdVT/6yDDC+P8b5Y+ui3sh7PM9N7B9X+2KOWSkAtoKFF4k0c32TkiexFyiRjwu8gzX774W+EZoE/eEko0xbqmcNJO1hEH8KyRyonVktU7d5777VIvVedTj4HxcTAxA9iD830jDmo4l5x/01rJgGovo7cK7qfupX9gJA6R8ezPSUwwx5Df4apwdwv/gAssCUo5ZarQwgl21w9nwByay3VtofPAyF05bLlpsJJWQL7Yho0tPcqI0H7eV/noLgQ58PPvvZV0rFZbMTi1ma1rGu/8jzWLqxTFnRYmdMSgZExXWuVsrLLQ4Umn0I2R3mTNbuo2Ua9faMWqAyrzNqticbn4FgoY3HydIfWvSh86CN/Eu545XZlS3plT9Q5NBHLL0ZSxlbNvmZX4CdoBX5oUJGnB5zNmy82Mknbs5rW+K8PfTs88q3vhtPHG8PG6gXSmFikIUtVYf7SOg0+Wqmcomr/ijCKi3DopNXHrTZaojIJkaTomdp8qu+qdJCvSX2xdWzAOAtt2riY3zhKGgGjGEnQvtWnmrylchV1YOyIREoVndx6660WuSC9DRP7wIF9Ns2wXhyHglIJB5FFTNKwc+ToJsS8zpWhLFRttFJEM/rGMcQNSsmTNcAwrV5db5E13wfAYHw6ZE0ifx9whWHDcHB+RMuVal/DmAJeOA6/AwxhjFHOxHlxXS2S0zYJ5cRJYmBdcwIio2cmOJYpj8ro8vL5Jt4dEL1W0m0zrcuDbosYxV6FpzntUf1BAIYPMgMgsQYuWU5N3kpdQ+MqQ9Uq2mwQwKJTR+RJ/TFlVT1XfIa1wPFxXayJZQ7kQGw2iSJdBwC5yjwYVyGp4XO+3EMAHUTNSOK7YHMy6P6ApJur9Ymk1qgFEcsekfDHubK+zl/gPuOc+B2OCLD49S89HJpONYWJfokoSYugq1+Tcq9bE17/1tcqAi0QIEwkuYnKUxkF/3cmI5EpLzko8E4UbkLMNsXyIGvj0btnKxxUOMDwn7v6KkDNsxqsI+tqmTLasPXcAdhI+fMsIS9vzl/vK9fvlmsiJ6CC7zx25Gh4+KtflbNEOA5NFvafdFVUEhlj2qfWukLrOgL4E4lyaFTj2dVGfbui+cX62zRWVLLk3lXomUdTJLsclH7oHBhxjwDa/N+Js6bJIR4LHA2es+NqFQV8cC58D+3mQ2odX6GSJsAdjo6RdnV/UeVEzK5LnKc8AVjAS40IlwwV3Cddi2o5f8ibvZoF1C4Z/0KVHToutKnLLArSPaP5Q2tWrQvL1ol8rQACgHNg757Qjzw35GEFI4uWL4ndWsryjI6onCm7QRanQgCrT9kR1GxHxR2Lo+svhAWL6uyedF3QuZ48F3Y9vVvXpCyenvH3f/gD4eWvvtkEAkd0TiVqeQfGXjQu0exrdgV+clbghwYVOXmaZhmkn9AxFr75rWfCN//lm6H56JGwWvoNG1YsDDUbpRmwYInatpbG1LLKHf2KCgb6xXlQ2SGvSvVRpU4BJ/T5E5VXK1tQUCrJbiHxQTkdwEG7yglIeZckLOsx6rTayEhgk5m4qGiAdHmF+sTpU8covrj/YFhQO8/0H0h5GnFTRvms0qWjqm/OV1ZkXN0oJUL/+Yr0cfYVMlC0jNbMFwFTxxoSEIEzQVRLzZRjkRrmOB3IcsvYm0OXobF6ss7RndygSKUIHRHxUArBOeKYYKfjsDCK5WKmk4pmqBjRPLNLorOfiKSzJEODUSSjUqvokRY4DHEkckaDyGfS6XAjNyZdHmaYk4ic9LpFt0nanNLTtb7SoML/7RmUyx0DR4iB91Q2Tq9KGR0cPWuxeNFy47L0KdqcEAkPQMG6jCcETIy8Dz/j2fDMBNwJUwoVaIzlBQZlJVkKgQvv6sD4QjBsl14Ia8j5Ir0+JqcHAZDatJNJeXZwdmSDcE6sMWCRz8VnI4IJ72LA0T34918O7U3t4eKgSmRyoAdPHQ75cwrCez/4p2Hu/Eo56Mip8Hvkzv/StYycCAcQ6UxF5t5qTkUSNadBhf/eszB+HMtUUd83PY+oveHPCHsHcEImDJ2USgEBQFyHshQ2nE5ZPgiJAwIMOK+VKh9ByHzwgS8okj4dSlReGtb1F6iLw8EP5STW3fgdStVbZkSfhY9w4403ho1bNhuBE74F31Gu76yqjJop6fXJLq1xrs4hiVkKApmo50Imh/uIXZhQFgGeB1fNniKjkK/nglIaUt3YCXRe4E6QyeN7RnV9L774Yti8ZVMsFelc5+j52LNrt/FJVkg/QjWP0CYhPBB4Z1eb6cSQYSnl2RIQsbKonosHPvf5MKDresXdd4k/IcCggKe6toamN62/7A+kda3r8tWrQlVdjTpLNA69U104fR0C+SKPalBh9aKlmnciwq9Ka22nT4ZnlbHYv79VBmZeeM+H3h1e+XNS7SxQKWSyQFOUFVipBDL7ml2Bn6QVyBmdHKYTVBsqGYOstjxwdq7aN3L5xZj621V5GJzUuGR6t1WuYJMUyajIC4SmwfzwvUeeDP/6wIOqKx8TAbNCkUFdWF6/ICxasUgRYoz0C0U9H1T71bBSjznahMagV5TCwCDyjvR0z5XGA5vO2g5l4M6pzHHufKP9n4mdOELAgxlEsadNibFT9VBlFzAQOJklyxYn5MqJsHv3bhmJMcsgEBWZs0KnIhHrwWEz8MvqxHIaHG+FNrxP56RUcqFFdVW9VkjQBsIXLZ02M0TOBnDhZQ3aWomQqD1blM2wLWU7SpQyJUrvUeo3Zlai8mCZnI2pYKoMRPRLrZlrMECi9cGpcT2t4nrwORwaYILI2TMfkQA4M1GLzzhhzx0U6XU3yv4QZkfM2Q9nGnPMBCqIslhTjD4AwoWaPNXOmkaVx+gYfE4FaWZq3t2K/lh7pJVRG2R9ipiiKVDBLBXElwrVSmvdNwIVDHsqFrhjBDXHA1x42t0jXv+/ZRjE0zl48GBUN1WU6WCGdeY+z1Hrn/NYfM190itgYtzIcZqNIqfBMawzQG6LaPfkqYbw3e88oZKNRKX6BNZ0jTt3Pheuv2lr+PW3v00kPIa2RXVPBwF+X2YyAu5M079LEzG5f+nyR/r+8pl0xO/fk33MdLaEz4zK4cKjoOOGciHXbFM+TcJaTlHrM6rWxmHpLWxZtz389m+8Q+O8W8Itt2y3mv5w7kB8ZnUfyIpZpkgWxETReB5kK5hj86a3/kJoE5ggYGDmRYtaKcnS0dFkg7+oPdDmLL2SbBBx5bXKzGkpUMYBQNMq8ib3if3Vp3Ipx6YkwzWyN5ukYDuPkqFNAY6TcVmnZmVBIQNXaC9TVtm3b69Uc8vCAonfTQpgnRf5Ok9t8sMolNLSKf4FQHJOSaU6Udp073epFXSr7v92iWudUMtpm+yahh3qGcgB1InfA1kTUiwlk1oFPGjVAJzHlDkdkS0kALH2Xe0BZvacU7v9vufOhhP7paGh4OddH/7D8PLXXi/+hoCUgjKezTFSrQIlBczpmaBd+qJ1h1w0ztS1Bw0/SY5p9lz+312BHPEWBNlpTUIECEOghxCFOJkGZewUZ6guOCGCJOXe3DGhdGUEFPU39YyHJ3YfD499/ouavHcwXBzuDevXLNOIYY0PViRQpZ74AhkM+AlI1rJZAAWWUpazhIVPjxvkOshwGHgmQhqBSiz0djnuTqVJq6ojN4F0NQ6BMgezDDCuVlNVrRInT+Rz3fatYfnSZWYQEYCixNB0pskyF0S4mUjOKIxxhkPS0UFkwzHhQhBZozWBsVyuVkSMEU59RJv32WefNcfO3AEMMDXnSglvedskaWLImnyWn/VJBZBz61R6E8Plc0AKZcww2k2tzbE1TJ8xPQNF3l73xiHX1i4wsMLvjKRnXSmR4c/nXTwp21n4IzlTej1Gy5GAd7lMw1QmImmT8wg7+1HHeXg7I89PPKdIHvTSBetKa6V3VACybFCb3tOpGjIZHETIeKH8SMQMaKS/n7IV6wigKLQJkqU2+pqyBr9zEqQ5s+R7I3CKoKpbxLjYZhvniwB8cGKsqTlDPXNkQnj+eDZ5bxRZo8unSDoiKCbG++kcDyL2Xg2h+r+PP67nslBy8mdDb5ucl+59w+kTYYv0Vl7zxvuU7qblN9b5PRL38/LswtVMx/Tujtj94eUPvyd+jx1U+M89M5F979KOho4prhlgC4eCtUHHgv+7fgqaEjivnHGtt8iDv/Wbvx3aBAruvvvuULukyq5vWByhUgUPlJN4HhCoG5HDZK36dbz1ygS87o1vCEeOHbYSBM8NWQM+62qxtHyiNeI8Ee9ouRKoIBnnAJYsV9wXUdsGO1CricFDSfmRLOAK8Ro4/jllH9mLtcpIwiGJJNQSAYoy3c8GAxeVylwdPHbIwE8UqxuMo+n1fPYo2zqpv2U18efSsdhlz+cb3/Im6dfQXTQUGk5pGqmCoBLxucrLpEejjiWGFGFz4Hgxxr1agQLHg2OBVDjfMaGSEtdBx01nR284KSLwgV2HNQW5Ud1QpeFPPvDn4efecpuGmQ1przCIEc0UHVdrh+DaiL6zSFkW2re9C+xqz9ns72dX4Ee1AiqLKgEMYEC4Sqpt1j9Oi6jJNyNklcghW5+39PYVeTy2Y1/4xhe+Gk49tUeb5WJYsHB+2LhpjQb6aHiSpnaC4HOkbIkxoe+bFwbaeAEy0BM61lT0qRQoqXmi83Oa9bFv9y6bdwH/gO4HWkcxLkRPREvUfjF2CFHhGNCSINKCqLVl6yabCBg7MtR2qs81n2u2CaNEoWNKR2LEYl0/Or5KZQqc53Di9CkDNRhtgAS6EgZk7PvKwzEBDT7L7+guwGkygdKzFXF0cRxFjqMCTFhmROfB56oYSqZ1GMZhypHGrog4hpy14XziELBBOyeMr6fm+R11audLeNbDB1+lHUfaaWRKIrFMkyHxRVAxU3ScPpZnKi77Ph021vtx5NEh8OI5Yt0w1vEaSsx5xBKECmYy3ggU9St65T28GApnLXfKZtHtgVEsk2HPFyCJ6qX8YWw3mYqEP6HINp2p8GucAln6wZEjR2ytWVMyJRhc1tuAgowyL86R+8V98/dZJoD9kOw2j6DJQKGXskuZMASLms80aw6NInZB8Lb25rD5unXhjp+5VWBWrY3lMT3ubaXZmYrse5UNAJwjETtW4qwS/rgjTZM008eeKVMxU9TK9fH8cQ/IzCGQxb7iPvDsAjAgcbrqKwqORTnF4d1/+N7w7FO7wk03bA7161ebMytVZmZEKpCRmyLQlwxlMz6TsgH3vOxlYf3mLebsATDsaYbD8f1kgujOot3TQaE/V1cCFZS9eM4g9rIWBB90/VhGql0iWHL+6G8Y70jnxd98V7HsAWXNqD8Tx8BzPs7ZoZTK81CpeUMn9h8KE/rcmg3rw8BELIdWKcvaJ7XabgGYPG2SJpVUlymTuVSzewAXgOidz2nQnEoaBCwQKgFcTC0esY4SPdsiiy5WBpT15pp71BVidgFgoWef7OzIRIkE+86FZpVC9j13LBzb1yKdteLwzr94Z3jNL75coELnrAwIAoOW4eV+KksxONRrk5QnBDZmX7Mr8ONcgZzxi8MC3ErWq0ZoBop2btj3EIAof0j9Eg5jh9D4d57ZGx554FvhzNNC5Ropvnh9Xbh+2xoRsJYLcdepvi3SlWqpQ9KuH9Ao8gm1a+ao9leOeBNZAdUxUaGskiO2PnUZnWGh92FlMg69uD/sfPY5OZOxUCf0jpEgi0H62nrq9XPEqdh8bHyG+Vg7oTIQGI/9+/ebo1oqFT3mQphjx1lpw3v9HeOGccZN4FwwbC5KAxMcgwP3AW4En6dlkHPHuQNaMFQM9XKyIZu4UVEqBphMxkIxvjk+RtPkvCnbKKI2mWQZGm+p9EiMvwFHtMAZP0L/p0MFIwMHJGplRIAC4c5nVHiHghtfvjMDFi6Veo6OarrOhOsfXC49/oM9hJn+Nq7H9DaStkf4IThjskcQ4BjwBsDIkRPivXZfZBDJallmQ6lcu15mgVgpCCBBnV9/9AxZuQU5bQHSdPTvoMLP37toTOxK5+CTOvm9l2ZoSeQ8KWcRvXI87zIhChyTmBs/iyUeIvFYarugCbGf+vQXpdUggqk6lcjmtXe0hOtu2Bhuu+emsGDpfEuNpzkV2efqjt7vQ7YjtbJAAga5h95O65kP//1Mx50CVldIgfMcRHAZnTkZOkAV68CxRwXk+6XVQDYQvpGoorrWnNB4pDW8910flENVeXHZgrD9xi3qpBJhW+DC5KO5X3L4fp5jSITr52/95V+xCJxjI60P8Zo9yB6BfEu07UDpSs+grxfghZZQzwzCleFZQrOEvzskkMV+nIc2hxw1e8rIpNqvgNwmEYSjwFmxBSM8HxBLGxvO2HkVKutACaThxCk9r50CjFstoGiUvSjR9bUrwzCmkgYaM2RH0aao0GRUGdTwtX/+11BTVSK+xkYBlA4rA9taCwijN4FhzReQqtNzV7dkkWWDGC/Qj4Ku7AfgolDZE9pZmxrPh/bTzeHwC+JYvHg89I7lhj/4s/eFt/7K3SYCl8ecBNvnDKKLKqSTsr8Eh7Ov2RX4ca5AzvBY7yRIF91LlNtGFSGCLShbTMpg9A3nhe+9cCB855tPhf2PPBGKBBiWrq4JS+oXheu2bg7l82DikyIW2lcEjmTuqNjJeeqgKNWGgaERswOKCFSrRI4ZBzukmjm19MYjx8Pe3XuM3U9r5kKlKwdULzzXrMFZMgAdigZ8dgIbhawEnR2bN2+yCAADwXEgaIHy161ZaxGB1/ZxQrHMER0v0z8xYMNyXBiRFnUCeKqbyYUYUxwfP7PBXwIzHMtb+Pi5Rxb8G+EfY77bv3umCIkMLrKISAaJ8+MPx/H6uhtOHBuGBoBUUxNVQonWYqcD5z1TS2gyzIvsQJIp8IdmJkdiHRVJNsHLBPx/ph73q2UuZno4PePhjsnAgQwyDtBVDKskB93WBkFVPBMZ7jaVfQbEscnXc8LaQcy01lHGuNt6RNJkDtkJKyWplJZkJ7wNkSyKja9PnGZ2JJ4GXd4xwLG4715z90ySy2h7NmKqlEDWzsiHMePEMVk3jtMm8ucXHvi6ZSpy1NE0IXBOpuL2u24Mt7/sZsk3l4UqcYqciJhdnmEt06Ahw32Jq+znn15fz6RZCTEBOX6c6QBk+qCy7DXKlEwih4H/kxniuOwxHDGExsqqcpGVBXhlF842N4iDoBJeRW14/7s/GvY8c1gts0xt7Q3rNq4MG6QgGvIBFpRP0YOIZFoD0XK4pP+xFb/wtl+UjkubZRAuCmhwP3ju4T3RGs3a+lpf7nm80nPqc0u4Z0T77Ge+g+sZkqPuU0aC/QywQNWS6+X7KDXyLMpUhEE5df59ePfeUC2btGz18tCgWUA9uufYvQnZGEqXA+oiUU5XGZcLBlLGFSCUlFWGw4c0jPBcW7jjZbeFRZpndE6dJ8MCH5w3cuK0N6Ofg73ELi4U76tu4YKkLV4ZMwC51qu/tzWUzV0oQnmBuCJqpReP5/DuwyKSNkkKHWDxjvCr//5+PZAEHiKGj8rWikDKM6qA0QjMs6/ZFfhxrkCOoq7JXEXBk6qJWtuZDPm4or9z/cPhsMSlvv7go+Hot78fytUFMX+x1A9XVIct29aHJSuWmDBTVWWtOha0CRTRjCrqnFCkUSIhqyIJtIwOq7uhMl896tVWU4xGMC/0K5166PCBcHD/gVCg97PZqTtiFKvl8POU7WhspH1TOvyKRskqYAAwjGQMSFMig804chcDiuOzO22Ggck2y4HzGX5vUZFaxHDy/O6cJHpbFHnhaAAYGzZIbZESi81FiFEThs0ImTJ6ZDRwhBha1yzA4WFE4HhYDT6Zmsk5ktngfZx/v8AS50Jt0yWf+S4Y63wXgITIkNo78t3jckzR8cdIi+jUnZF3dODk/GfUY9MEPY9q3UHx3TgLS58LLNr4bmWleGF4ZkqJ+zHSD+Ll3ufOL3IzYqYCY8y1Gb9C2SGXv4aQxvWS8o5lEV2vAKhrUYyqu4U2RtaJsgefy7XsRBzdbiWEpNzh5+brMNO5xqxCdJi8jwwI2SeOCyCNpaM4J8VJmnFdYtaEV4HWCtKt63142YHPntdz9OUHHlZ9/rzoRgLhundILt997+32p6hcQ9IEKq41U5EGFb7efm/jvY/ttTzTXAPr4uufXocMYMhoGDhA8ff7e7x8AGCPz6Wibj3bkJz5e6PAO+WoSYHrHukodChaP33iXPjIn/1/YbAtTpadFPAdGx9Q+XG9Bmlpbs/cMhEZpVSr1tS8JOPkJcT2js5w+z13adDeFiMtVgtI2HRdXRMEXOxEFJ6LAO5qoCKC76gvwh9fEw8qINrC34Fjge2oU/syXULsWbKfNSLvVulZO3++xZ7X2P0j4rdsIGtx9pgyEpoqW6oZPXNEzj2iAGhA9mvNlvUir6s8BGdHJRbGEjBa3o7dO6hBc8fCpvUbw/Z7bjFt23512Rw6cNAE1iL4UOZRQRf7PSrjSttC2jmLli6JXCPKgowcQFJca14xT22r+r5maf70NveFw3tOabKx1DdHi8LvvfM3wr/9D28UAI+t8RfFfSHBBYGTjO/sa3YFfpwrkDM6rIHRclz5UgK0oVtK4+4/dDx84xuPhscefzqUNWv41tzxsE5aE+vWrJDOhEodIi8iGqUZ4GqHUovogJjJclhoD5gDVeoPsEEqv6yCkoVY+nIKtGce1sbaL1XLcW3YefOrNa5cfd8CJ5XiPSxYtNCM/4UOTQxURNCnjTgkx0/GgEgVg05HSFOTRqPL8ZuDV3bPIt2kswOg4QbUiIHiZjC22GZmKFI+pUmocD0gk5IZAdAALlDTxJhs27rVjNwTTzyhNrqVqpGusO9xboWRv0ydr9hIW0OKtj36nz+v1jIhkNzQQnDBrkjC1MRGnYOPhka5D/BByyHnHksiydyGZAKnXUdChHTHCEPeyZVW82eiZEJQ5MFx4+rGGEfk0TigwjgfigY9qo2qmxlFxuyH73JG3d/nGZA0qPC2RzsvcVdwgIA+SKi8r9tIq9Fxjw73i6gmRr0N+CJtLf6EnEuh3mtAQtFu2imno30/hyudP9fLvUNJFccFT2a+yHn8zLpDVBNPgwq/HiPKIdGuTQEXx8GdAw6ySK0i+H32U18xNVbJqUhISeWPC63hzpfdokmld6h+ru6Pwuk6FdllijSAS6+1X1OaU8G9BFCbA4ZjomvzZ93BRxqY8DM/Zjrrkb7H3AMf9ualCgIEwEuMqqvlLKVIKad6UY62e2AsfOQDfxN2PPp8uNitUpUCEZ5l9GJGxwbDK+67Wx1N3EPSnSoT6V6CNTmXSGaWvRCY+LV//5sqkQ5LURaV3GCZPMBblUoHvm+uBGTT1+VA0Nc2gnjZIzRcFBTYtFGZK4AEGQu4TTyXzk+h1FanwIGMBuvLMwK5k3+TToCI3S3ggO4FBOIzaoHWjg2LFcCMK6PRek6gUtcICOAzXCsdJls3bgr5NXPUNk677mR49NuPmC0hcwGxda7aUaO9JLMqwK+S0RLxtSiHDCsQ6BSYmBQVZFSiV4MDXSoXaW6LMsqt5y+E8ycbpLy5L+zaeVaDFyfC7/63/xp+9e1vDGPiwEkzPoqKzepY/Dh96ex3JSuQMzE6NHlRdeNuOa8XjzaGbz/0nfDCY0+FSc0zqFHGYcmKvLB6w6awbO3qUDZP6cI5MgJCwF2dipikLTExqoddJY2cyUKBElofK5XiVD21hLZIBLyjJO6RI8c00XGXRT0r1E7F4Cy62EvnoWMhyWCVKdCcYIrosAxMgQzBuMhwkti37hCOka/Nj7E703DWyilEvaMiKmFMCpJ0JilWDD9DfGwyosoQF2RI2OQDYuwDCNasX2fZAdpCSX36UC7UMTv0XkopZDXIhjDczCWGMWSlAjcAA5fNLlRaF9ADmOF959S5gsPCMRJV0z+PsYbY19Mda78LFtYaEdUcFPNSQGR6xaFYcQ4I30Wt1CTQk99btIoyRVJn5//OKeDfsXUztty6EyFSMaDB+OSEF8A5MCI+RoKXcjDSxtwBzOWcXxpUOG/DFUQNwDBJUedmEzEF7lg35Izzta7MgWDwmwk6yViTnTGejDo8EBADbGIc050dnAfXn6e1NWdiUHimUkEkjca1lzCavhcgCq/DQRy/g6Vv90sOg/9nShyxXJYDochaJSOY8wgY8HNWA+z+6bNfC93aK8PiHYiKp+ezJ9xy1w0iat6sLF2xHEoUS/JShTu+ay17+L2IPBqIk1FV1Msfftx0KWQa6Ewi/suBg4I2mwAAIABJREFUCl87i/IVWOAUWQuT4IbzU1kXRgc6Ra8Sz6VEui1jheEd/+V/hL7zmpHS1BIGE/U0ukgAijW1c8LNt28XD0COXOJ2ObrPxp8CWNBxpXtL9m+RujB+9tWvUgDREmeJMP1VYANQ4XNhrgVUGLBOXaM/j7Z/AI7af5RuUAKt0p4D8Dc1nbXSC7+39m99HsCLbg0dKdiYFSJdUibp17kukSrokIT1+tWeWoRgmgIqpiDXqt22X+vSL25Nl4aOjQokkUWka61U31sAWFe2Zq5kvc81nJMS6SNh7epV4YZbrlc2o0MLoqzuHGmmDAtMqz2UgQeUixetWCY+joT1dL/bO6QZQhu9zglic9lcTWbV8wj34vzJUyJvNoSdOxQoDReF//yOt4f/9PuvDxdzBdAU2E2OaR9JLGv2NbsCP84VyOnV7jt2vCl8418eDY9/64nQLw5DlSZ7r1qiSZsrJam9dYM5YhQfeUFKMrU90oqkYPUndnMUWR2ckgO9+Z5KPS/C064dO8WNaDUCJiI0OIyKaiF4bRB0AmgRZbBWvzYqUsHoSMBKt1Sz0rJW506GStlMBm0wDE65DJSl2OXYafO0Pncx+2uF9CFnokzZdlJIXp9huNdasbfp3CAqwrhYHXWJBpSpxvn8M8+ZIbGShOYSQMhEkKpABgnj4+zwEbU88iL6BozMrZlnDtNHYmPkTEJa32/jy1X+cFY5LWT07KPZ4CRMv9lXygikI3F/31SKW9GgC/kAXKJRjXoX9N8zxdA+r5AbLMKaxtbUJG0ssOGOxZ2fOW29zzp1LmbSp2mA4SAjzg/JaGJ49MfPOB7gjymvkah7UVmtXsu+RACkcofWk89w3gWmR0HrqLITCZjw7M1MTjH+LENAvZIT8mvMjtz5bufMeGSfdlSmSCqA6wDMMwEAniYpvP7Dp78S+lp7woSUYXlmu/rawp33qfzxiju0Z8pDaaKnkW4pTZcivGTkz0F21sUJtfzc5J1ttgVy7LGjJJ2tSB/D74mXcWbK5sTziIA2rotPRo3CWIA9OBUTKu30CAAOSYq/vGJ++PD7/jacOnAytJ49qcdKoFmPCO2/7KNBlfU2bFkT1m5ZLo0GZegEwscVfJSVVsrhChTnjIhDUKSBZP3hLf/mV+RH4+A82kGR2LdnRoC8lOgeF3uVOXbxvjhJ8VLxMPQhYmulMgHoOOg1KGInNoy9Xqfgg73LHndxMwIN9jQ6Kq0igQOKIJX6MDUGgh1RxpXuCpSAyWShxsk4dMqRGI4+2pcFSCH58mw8/+QLIacsL9z/C/erLKZsg1rdc5VEMZlzPUuAr2INJBxh8JrGFFRV14a1EtobUgmZtmvGIAxLswXwXTV3nt4nQS6dW9vZhrBvx6GwV1oWnX154ff+9L+FX/vt+/Us9ocSukLG9JzosnM0cwkSKyMQRkeZjRJl4Q00z75mV+BHuAI57/nLL06+8OyT4dyJQ6FaD/typeYWL6sLK9euUovUUhvfG/vQY5oYI84kUCOf4Xj0e4xCmQ12im2RgITTpxtNW//ksePqBa+xVH/sR1cvuABKmQSrrNQhaWBTp1SGgLonRoTN73X0kYR5zzWT6mfzW4SepKfZjOQ2eT+sbc6LKIsyB6WKOg15ql+7RmnFZfZ9mB9a56itr5PWxIJlS+zf1ERjurcsLFQmBaVB5naQNeE4GCA35GWq0WKAAA2nG89MlQ/4PWvBq4e+c0XHlHfIZDCNkxc6EyblnWQfflhQ4eTIOCI6tm/yhwxFBC7RmWNI6YH3CJkA0/4tQ+8gIg0qvDU2V6AkO6p2Q+4lD3dY/N+dNJ/hGGQfyAbwb85ncEiAUDchlqz0B10K+Bh6n+lRKGJEwyRzLlEt9HKgwh3hTE7T19bBkB/Do1n+fzlQ4e9xUBEdb3Rg/IF4CKj47Gf+OXSfj2lqHGPvYFe465V3hDvuudXY/kTAM2UqMgBoeiR5OVDBd45qrbyjhmcvzalIAxUHFDM5XAdXGRuSdirxXPw+WplFJc2SwnLxD0bCsZNH5PhHwz8/8Iiu+UJoOXtaJQwRl1UaaVPrNvuWLEOvMhv3vupOTSGWGJwSSoUSbSJrRzdXfpEyPnoAxrSXlyxeFe4Q+OpWdrK6RtLV4iqYUqayW3ArAG7s+Wt9pUGl3ycyB/7sIahmLdxaO4CuBRZ6BuFM2ZTjBEwDJvg/dmHRwsW6HhGKdS4EV1beUICDTgcziCply44dPxI2bVLwpWCETAf2j/2NpD48iAZlgFvONodXak5IzbL5CsTyQ7/0J5pPac4IwoICYrWQzkdF5JRtKJOtEOYXgKsKK+rXqFwpUKfuEcqGBF2cQ1X1PNtbVmpVB9ougZadzx0NXb054Xf+4J3h99/1VrWeqvsNUrHKnYhsUUKm08wyeArWRpSFQQBs9jW7Aj/KFci5ccObJ9UpFhbWFoU16upYvW5ZqF28MOSVzlHHk2R3BSZ4CIna00xinOccRSYoTLJRMXLUxWnPa1C9r10T/nBylBEAEajIoaZnY7wBExfaTXd/UBGOORvaMnU8nDWbBv6FtVmqO8CNp6cqcT6xRVHfq2iQ75jEcSor0CQn36Y2sho5ciaH1iHJS8lAm9y0EaSbYUqJMjBwJvIgYOpciADIfAAAjAGuCJWaOYbOa7x8Jyl0jJcN+1KdtYRUvY7tNW6uGZEd3kuLItEM62bp2ARQeHTpUeSlhv7qtzgTneHkYoTmI7rN6SV8AdL9rGOP6rMYUje2KH8aEVL3Ip2Z8H+700pnCtJnZc9EQiSNDjeqaaZLC1wnY6OxbBzXshiqJRP5x3tJWhr9AFcQ1VrJWVML9o4J53ykeSPT1yvjlC+XqeA8OT+/Vj/fmUCFH/tKoMJArc7znHgz/yhORWdzp2o4cpaKiPuGusM9r7or3H73Lab0WqSynl+Ln9/0a4nnnw0K0k7fzx9Q4ZoeTlxNA6Q03yTNsfDr9WOmgYs/O/F3GXKka6+UKHrOlaRuv6LkGpEFP/7xz4TvPvR0qCyUSFyz2qnpdpDDZehWp5RFLdMgsaw5c4vDnXdpDeZzTxFnovShTizjXVEepBQ2EH7u518XSdXM3BGAMC6HHme6xCAyXglUpLN7l4KxRDOF7GXCLeFYvI9gyPg8Ws8W8SH4N9yqLjgMyXMCkddawCX1be2oyiiQkcCGAJ7InDJHiE6zM2pL3b9nb9ikTCjAA0dvcvty2D0qh/VfUHZO22DFmpWhQIEbPKoxDUx8TLy1+XWyOcpyWDaVmTbYP9lRZtWgC1SuchCKwGR3mSgLeZxpzMwuKldpZULgoFegrEsg57nHd4QXnm7UseaEX/qPvxh+/89+TXZZdlSZiYJ8VIcBjJQExeFgXpOVWa8dtF3dKs2+Y3YFZMt++ZVvmpynGv/6LeuUoZDEtdJ5bBwcP5uKyN6cj4woQkFsUIu8JT/Li0gGQwDJiYFf1BqJRJH0pkRCtL5p29awVBNBEW8CMFDqGEIVUyJPg4wLVsqbFCPM5yKl56wFTMAAkRnKLZ4SdSBBRwHgA9ITnAnOs0nvJW25QFLf9atWm+IlgOBMq85J50f2Yst128xocP5W59WLMe0Np07bgC3qnd5yOKxUM4YVHgegwvUL2NRcr3UiaC0o9QCwuC6imxL9m4wJx8fJExWZo9V3RTAR5xa448829Nf6UKbLIO5MYiYp1v49E+JGknHVDC3ivG1MtDgB051zjFDT9Xgv5TjQSDs/Byd+vs43cD6HZ3UGVWeGW8P7jYypyI0uo1jyiBwFzpUoyuZtJC1w/p2u/Dm9ZBC/NUbiGaP4UkCFn7crs/qsD34+U/kjOuaYqXBQYeWPT34pdDWLGzIuQ63ad4+i9Fe85u5wpzIVTK3NFzB/KaDi0muInAEDpXomXdMjO/uRzk74v9MZpjSwmO6AMzoYaVDBfeQ55VWu0gXzO4qL88N3Hvm+lT8u9gsMqb1cD7+ieU3k1H7ukWhdT1evlRQmLg6FdetXhU23rIucJ5W0IEcyKyQCj1ITgFq8elm46aabbIKp7SORqPleeFTsu8vd0/Tzn34u/f1T4Fm2wkqkAgHOmTGuhfYugQBZNOwWz+NCae2wh73mAtDoELmb9lfImwRWvp/4myCkQ3uKwIh5Rgxbw+4wObhP2Q10OXj1M4NEFmBU/y/T3ssvKAvtAqJPPfpkuO1lW5TFXWRZEc6da86n+yXJiAG+KlQirlcphFlCxg8St2JcdnFco9iLBVImJgq1foOhUW2su5/YG44eaA6tvcPh3/3ub4ff/aNf5ZuVadGzKwCk1bdzukiXmdilL2X2z7Xaptn3/XSvQM7H/uefTKICVyYykVhNxr4noh0WKalMSJiyxoAeYAwUolU4JAwwO4zN2qFBXzh/HDtOHxTPZwdFirTfixlfv0HT/KQc1yemP5uiWxmKHFqp5GnrBGTmC93DsMbpIn9sNX9lDiB3nj1+zLIbCOPwvThrpgJyPjhRAAEbslpdFxAtASZkIkzvIemqILtw9MRxizT4PFK9nCvGpUXRFYZkBbMPZIAAH7zG1BUAgaxc+goxlSkyln7njpbND7DpEYGL3/HzpeomAXx4OyXgzMsm0cBHB2FGMFH0xMG6UXwpj6IbVW+jwyA5qHDFRXdm/H9I9wQHzPWb5oayA25k3eFwbt49EltRY5YoTZRMR/tpjgX/9tJUBhBIBVSOA20KjodDpNziZSxABePlvVRCp0ea0OiAIjtL4et0JVCRyeREkJXOVHhZIJYU4nh17qdHtP63rYuVni/lVABsyVR8+v88EC6c6wx54p5w/QOjPRr69Ipw6x03WlcE5aeZAECmFBOj57RjnP4cZEAFnSoukjYTRyM7E5KdrfD7nHbUzqmI3xmfRdbF27KNCyNOBeWPSqnlfu/7z4UPvOevw7hmnfRdaA6Tyt/DkyrQ89yvvdvR0mHzearVhlkgvsQt994o3lGV1DaV0ZP2DaUt9ibfYR1hApmvf/3rTcAKLg3fC0CHU8Gz59eZXpN0hsJJmun1S99fX+fsZ8CvsRCRKJ1Lg9rn+e46lTDIWPhr6eKlBoYb1I4K+ds7wbxrBmXeY1JsXVKnOTbKGOzQ7Bf0buYvkjaFwMqwnH2xBLQ62qRlIns3NCygdrEgPP3Ec2Hl8lXhlW9+ubKyg9YtxiRma2vVHi3SnjEF4NwoUV8kcLFW3SQ8rwQIQ+ImIWkPgbNIdmpIOikDPQOh5cSx8OLzL4TmpuFw5HB3eMtv/lL4kz9/u75S5Git/8CQWrbzNQhNPIuL4yqPqLw5+5pdgR/lCuR84+GvT5YpQshVanAgKUXQBlYo3gB1xKE+tT7pocWBooTnqUO4EK04ZLG3nf9g5EyVICBtoUlA3zbp33wZi2oNz+G4vIfsxSK19a1euSqUztfcDJsRQt1v2Bw8HQ0F+gP34YQIUThniFKcB2AAljhlFuqX1ao/rlSGASVMOj9OaegP8zsAP52KHqqURly6YrkZ4+MnT1j9dF61xK/0XQCXPBlFlPJwtoAGdP4BIYAD42eIW8HPrdZrIkwI+kB2GrU0J+8hPTlX73eH7IYwOuXYcx/Z+wl/gRR/klHAYV0OVKRr4tk33Q2rdzCYjLmuietwJ0xkPZV5MPJmFIqKkufxepyQ6Y7PMxzuVLLLBumsRdpJeWTrGRg/96g+GaWUrXNCjHfIbHE9RMAle5Mqd7gjdGfnTiHjhKcTM2fKVGSnxdPZl+zI1zMVDiq4pnSmAiIdziBeT4ZT4aDiHz/55dBypk18wySlrsF7r379fVLV3GxgCp7RtXAqZsrExHseu3diJkhgW8+hRf5JO6k/F+nP+78vB8ayQUtmTTKgwkGltYFqaBbcEsSVBvrHw6c+8eWwV+q63W1NAt9RNAv9BzBid3uXlQXy9B/KIBuuqw9bt29UBlTZKLWPss9ZEwAMejR6IsK2bdsUDCwy3QjWyoICZTJcQTZ9jf5vv8fZfJn0c2LZChU/XSzNW02NAJ6U63xPlgjoNKhVlH1dLR5UnwIrzoXR6ZRCeOH4aRmnxMG/+S7sCQEV5RAGpR08eCCckmNfvnyp2QUyN4OaRponMH1Wpdk8dcmdPNmoNeoPd0uvY84SOpLEsRBx9ejhI8Y5oyxTXIKdYW9IIVOBB4P06hYuCmvq11qQh+4FYnvFmj3TOaIgDVG54ipxW86KOHwu7Hn6gDQthsMLB8+Ft/3GG8If/fl/ljotzzbcJhr4RvR+ho7Nynj/KB3q7LFkKx/+1iPaeaptS8WyUNF0uSIKNvqwnjz6pmvFQsap2wbTe3CwHeJLABpsyqDQL73gcc6DiGQCFaNC47QKxrRngTloGN1EfWwIapQQN9mQUJNNelgGxQynohwG9QwqA9CutGOnhJI8ZU9kQ4mDzAgRA0BimQADpRlSmBja1WoDpf7JOGOABQYCYS3OATCDQeE4cCr4PsoZABQfGlYj+W+MeCRn4ggjucuGfekPkTd8CowS5z9fKnyeEneHy+dN7VGf43pYB88a4KQ8ojfwkfjIbGeXTuPO9KBmHGcclNWhaZ8cF5KZkUXF6o78BsmU63oRnKL2y7nBQWHugBtgBxZ+jg6K/LqmR7bJJMqkrZX38Ps0qEiDKshkvNUjbDIVrAkvauuw0X3dMpyAOBwsO/rMdijpTEX2+qWBhX8uuxzAZ7ycwBq5s0mDCjoQPFPhmSZzREmm4vPq/kBRs0ApaNZ7VKDi/je8cgpUmFz1DC2laUeezlRceo0xfR+BadRj4f0zZSqyAYZnXLKPPz3Sz6h6pssfzo+hLJinaBkdmzEpNB4/qTkUjf3hnz//lXB43+5Qni8Sp+Zh9ImYbMJzKpH2doqgKJuQoyxETd3ccJd0O0qr5PTU0knZLV+lLrKCTEJG9IlhfzfdepMFCzy77FPkuvm3ZUX1ygZd2eUPB4PZ+wZQwc8gijqQT5foWFfWkixfkcp02AMCo7kSxbKJtNo/7C/KGjwrCGhhTyiHOIEb0NGsiaJkYOBQNcs+7Xr+mVC/YmVYKV5XU1ODShfqjimpCGdONgmoaHCh2u5rF0uMT11O89TN0dbcHr7y4INhm8TGIK3Smlxbp98ruLLzFbiE31S7YGFYtXadOC5qhVYmo0vlmXG6qHRv6MCDuI40ede5C+H57z0bTh/tlfJnW7j/TW8I7/3Au0PpXO4yY9CY4Ku9O4spZnHAj3gFch564HOSolcErvJCgZjqiNMw72Ce6nho3o+KKMlmJIMAOqe0QaQZAYU0HFTSQGqWNs1uAQ02e5lSl4LA9rOFyxaGxSpJsHmZ8jmqz954y81mSAa0aSdUi3ZhKWrGBdrgajURp6JZKL9LmyqmYzkWmxuAA8ESh855tWvzcWzqnxBH3cENoYsg4KEfRIa/nDkgw9nz1ID5eb+MIe9bKR4G39OpoT6UYNzBES0QMXGOXaqN8l0YEbIZ1p6Z8EzcyE1F+vo+i7oZJJ/iKnjZg/toDnkGUJF2kDM5x/QzgNw1dWGyD5QTIIfSQRGPwaTDmFKm/EH7p42cpw04yWJgtD1qcyJsunzhkaBFfTC99HIQMnUNCajg87zSRFSIomQTAI7m5GTkYeHzb1pKARV+PD9ncwL6fdoZZoOGzBpcuQ8/XQbJdjgzgQp3YJ5W97bGCGAy9xJQAaeCTEVrU2tQ/C0QOqjyR68mlP6snOR2PVflcliZThZ3jNMzCD6OfvqI6ozTzJRvXMjMs0f8nQYX2SBspvWL15Ee/BZBYQRcmbX0TEUx0y6l0EgXQ0V1efjoR/8ufO/RXeGVd94XvvxPn7VImY6O02dOSbxusQjS80xxEhsxpm4GiLh33HNzWLJardtqI8+VbSEIQPejTF0QuepMYE/cfNvNptNi04CNWCwnTKku4VVcCVRc7jmxdZLTnMoSClj4esU9GcEKYM2u3wjOOUYg71aJwUanqzRhpVbZC2wML1dlrZWstsnLQ2bXF3FMCNE5uvZJ7UnaTstUMtl2/WYFQpLp7hvUTI9J63jLLdS5FakcWbpAJY7C8Pyzz5uezs/df78JwnV1q4zEUDER0U3tlRk0aNCo7Fy3eFlYuWadOBsaUTDSHMa71B2lkdKDw+0hT228uXkipLd2h/bzjWHv43vCvv1t4WzbaHjtv3ldePf7f0uKpwB7DXnU+6Rg8yN2KbOH+2lfgZxHvvmQ9l5Uc0SD3to+Vb9jo7NJ+rsvqMTRYan+iyMXlZaMuvyDEqpC8AYRLOqhoq/FgU029a9E7U/9autsCPVS4VywCEnkHClZqlYqlH/brbeb0BUAZlDZDzY9bGZGXgMqAA6QNQES+aO54Yh4FZ06j+3bt1lmYgwRIBHHMIJstijvG7tQIFPRPuX8ggKlbYnMiXrgNwBMcMC818iauk4HG86nKFFJxFKvilxGFDHxGc4RIIOhwch45waRePYr7QAv7wynfyr7fRlnGFO1XKs7OoAO10LGBEIYXEWuB3EpI7MyEVGpZWO4q8RDRIVBYg34GellaxdUaSpH7Wq2ProvGHTEd7gvdG2UaEAcCeoIAKKoFt/jx+IYOE3nU+CIPKvDOcd1jqqO6XR1OlPjo9vTXI20A0lnLGbarJ4pufxGTkSs9PxN12SIDgVAxvk7UTPtsO0+k9NPSlR+33k/E1NPqQ7/pU9/Ve2CrVJUjKOmO/paw2vf9Opwy+03GKcCjpKTVv260td3tefD0/OsvX8/4Nuj7jQgcwDovJQ0QMrmVzi48M+kAQlr4KU8OxYlK31/hSauPvO9HeH3fusdYf3KtZr7URr2nzoTFmg2RkvzOU0X7ggbRCikFNAqETgyfSX6fLlmoNz7up/R8D8p7c6NBOkS7VeksJmRwxqvXrc2LFIrN8+1Pd+QjiF8CxTHLFJmhkVcs7gfPBvjz0E6G2XPnJz9tN+l5PS5No7B317u415xDPYIWYslIrHzb14875Q+eD98Gt63TPwsMrVGsNRnzzedszEEaEIQ5BzeuydUqWRSv77eAhaCs3ydF5o82LxJ7Y+m4w1WGrnpjtvC9jtvDeelKNwn4NHV3GYZsVh+EVEXTRmuRytcPW+BsrJrlOkQD03jCXol660YzxR++Qy2vOOCSlFNzeGZp/eEIwfPhyYRim+7687wwY/+RahZXCJQwuwduCsAL+0HOsxNxIwJw+JCEXzwi9nX7Aq8hBXIeeyRb09ai6acCs6cFB7OAQdr5ES1VfKK3RxCuNKNwMj2qqbXqd7pfI3hBd1jARB28ki5XTLbRzUsrFS1QVpJLeKjLVU8ja3brjN+BZ0BwxbNQF6SVDNTAWVA4E5wDnRZXFQf/IlTJ81Zbtm22bIddJFUqjc+l5YoOUCfx9EssSteHAPHxVjyucrA4FR9oBcGCefKd3C9DYogolpnvjnVdGrU0rBSvOS9USo8Rv1uzKy8QYEy6/WjBBVkG4j8cX7RuKpHPgFcGEtSoAArwA4kWa6FWjWiO61KySIo5N0mOUnnAqfrjseIogJeNlxJgLJWol8VmoXQo2wNnS2TOr4DCTfOGH7e744oClnFejjXznMDEOPfPA9u+NNZDwdIOIt0ZiLb4aaj0Gt9rtPrj4H0836poMIcdyLA5GDD77+Dis99Qt0fbXI6iub5roHxXit/wCNANZXyR7r7Iw0sfP3Sf/s1pjNUMZqOxj2WmVAfjWDNwYKDBD9WOhvi73Mn6u/h51cDFYAim3uistWk6u8nj5wOz3//hfDNr/6rgYe5C5bZOZ3QdNNB2QTryKJ8qsyUtYnr2cwrzQ133nubWiqXCUzoGdbzyWAxQEWRshY8fzVSuFwjYMGzxf4cVgDCswmxM3J/MqDCsyoOVtPPTDozFUFhUjqxwXsRmHl5y/kpnl1Mc28AEFzDuTOnrdThYlnYJLq7ShWQUIrluwEaNggPSXoUd2VvsJFGRNU+OCaSOC3I6zdpdLr4Zn0CFzhr1IPJoDYcPS7mRG648fbbw4iWo1R2qVOE19OHjlp2By5UkcBXiXRPABVDChQYWlah0u6ylfUW3JFJ6Ra4sHZTZXogxvLi+86ePht2iwNz6mirss3qxrv+uvDuD74rrNqAqrECR11TDDggLmvAmXwAdgZux+xAsmu1OrPv8xXI2bnjuUmbECgnwebCAcNZAP0amNAfRumaA7MSQJdFoKjA8SAWq//55MnjJpd8ww3XT3EXhvXgt7S0RXlcAQCcHzwDNCPWqs6IwBRETwwkbHFqt8bE17/hW4C02dRsCh56DAuES9KhZBf8fFDxpGURXgRODQDAdXhtlmjDI22uEwPAZueYRgwVaKpEbAYOiQijGMVOye4yxZTMBMf3UefeKeDO09shrwQqruVRy3acmdR3jPA9Q2C8FhlbDBwGm59TRqrRwDY2f5MU/TzSQ0PDwJKiD4u+ZOjTwlQcF+NTomwFWR/jE+gezFNb3TIpi5ZrHShrWfZH0ZzNUYDcqmeAz3HOxoRPQAciOoCJFrXw0t0BYGPdERDz9XPHmF6TyLmIpY6ZIvj0z2Zay6tF+j8sqPDuDwcmnjZHoMkzFe2SrB7uJ4Wu0k95rmUqVq+VoqRNZI18pHRXi0fT7tyvdg383rkUEcBFUJH+fHaEPsXhSUCwZzTSTjcbVKSPMQWeNWsCfz4ifZHKiuqwf+/h8MJTu5Q6LwxffVBqooq2t23bHo4fPmHy+UTncyRZjwS7dT4pENHEwrBuW314+SvvUQu4CMMibtPBZeU5PaCsD3L4W9XyzfdaYCM7AJmQFuO4fhlQEdcyk/3y9UtnxDLPSvwOfufcFD7voCz7mfI1cfCBaBydIdikEe0T09DRdS3V/3kPtpKM53xlE9gfBiT0+zZ1pPH/hQJLfN/uF14wR719+3bbv73an3y+XVmJcQVX1dLlGBUQKRGwnycS++6dL4Tvf/tRtSf/DD1j9t10yBm/TbZ3WGW/0hcQAAAgAElEQVSXUYGuuSo3rVy52jQt2O9kL+GyjBKEyE6O6eeTyga3NTSGfc8eCccOdYbGlp6wSADvg3/9fql21ihwUtlZ2U1IoeMocOp2IIyVp4mzjFmYfc2uwEtZgRwpT07ysMPYppuCFKZFjomTh38MqOgSuuahpbzAxpmjhxvHXa3BYQcP7Tcxq7VSrrTJnXI6GIIOAZRJpdEKkdDWC0PMoByQOGifrAOgAeEcc0CKtHFMpr6pDYQBZzw231um1D6AgGmgBiQELtjgbDK6RDin+tUr7dyJIIgGLIsgZA8g4bNkO7z8YRwPnKMiBVpWS+T8UM5DkIdJqQsWLLJuErpXZorouB6PAGda8LTxvtoNuZxT4RimZooYjtaaXn7Spx658jvKFowVPyn1UtZ8oYimDZrw2irjMkf12FGVmZh9EIl+UXvAU9twG5gq61NMiRiJHpnLcKuiJiaG0pnhzsv/5n5xPNLU8HC4Z80SEULYivtPRoSfcd5LlgqgJG2szi3xtYkRYgQU6cg6+/uu5HSv5pBJk7uz8VJVJnNBRK1n2q4l01LqUX86UzHFsUiUV3mWT+q5++zHHwg9UkecGIX7IGMuFcOf+/lXSRNlg4FpykNXy1Rcy/U5IDMyqCLIbCDm//c15jtdSTKdWcsGFelnM+2cHVQUF5ZFqWmR+wpV7njskcfD97/7ZLhp2w2mScPgvePHT4SX3XVf2L1jjwUKdHLwGbKD2vA2f2Ku5ga9QTX9smp1dagLxCfXsj4FWvshDTHbqmF+dIJR9uD8yVzmyC5EQJQ9kdX5PbEc6/fHQSj/j/c9SuJ7yc2v30iVsgcO2n0vp/e6AQudDCABIjh2IpKfJyTu12pEcbKDKAeTiYAkraHPkeCpF3aIz65ZvToUCwgcOnBA5cihsGmLMq7aQ2c0O6ZAx+9obtU+nDBblqPMDjZozw4BN3Et7n/zq+1455v1Xn0H50f7PHvVCOF6HivVzbZ81VplkWOJplsZZNWqpb6p6bLS0ijOk0aM7lXbmY7wwnOHw4t7T4dz7T2agbQhfOhj7wvrlLEYnWCGkjJX6k4RlZ1iS1IWmZXxvpr9nv399BXIOXzowCRgAvIRHRuUKyyKFbsYsRYMRw/GQRvMItNk6NWyxUuUcq8WcTMajwMH9tlDTxsVNVKvsxeIHGX1akUipAeNdKTSRyWOXJv6vDYen4fHYO2i2kCUYtigtLCOC4Tw+1xtXk+lk7E3zQO9yEx4KyWiWmx+XoX6PoxqtfrOMSBsbrIsHvW7I4PHwb+5rkqRU+lMIU0OaQzGONES65EmJ6Zr126kLvdgXd3pXfmRxLAB+rhGskj87dGct7px/5BKZs7CGWUrAB+clzHaiVYQMVIUxOf4GWDMWzzhXHCOrBXOnyFGOTLgt9xxp7H5x8cojZRFfgshDPVgZXlK9JzwOn7ilAlascYcB8ExylwG1HQ/i8TL8NZVB2Ju8O14CajIzk" id="129" name="Google Shape;129;g1161aad41f7_0_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1\Pictures\download.png" id="130" name="Google Shape;130;g1161aad41f7_0_0"/>
          <p:cNvPicPr preferRelativeResize="0"/>
          <p:nvPr/>
        </p:nvPicPr>
        <p:blipFill rotWithShape="1">
          <a:blip r:embed="rId4">
            <a:alphaModFix/>
          </a:blip>
          <a:srcRect b="21974" l="0" r="0" t="12075"/>
          <a:stretch/>
        </p:blipFill>
        <p:spPr>
          <a:xfrm>
            <a:off x="1" y="0"/>
            <a:ext cx="42711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161aad41f7_0_0"/>
          <p:cNvSpPr txBox="1"/>
          <p:nvPr/>
        </p:nvSpPr>
        <p:spPr>
          <a:xfrm>
            <a:off x="4648573" y="1256150"/>
            <a:ext cx="398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1A2855"/>
                </a:solidFill>
                <a:latin typeface="Calibri"/>
                <a:ea typeface="Calibri"/>
                <a:cs typeface="Calibri"/>
                <a:sym typeface="Calibri"/>
              </a:rPr>
              <a:t>Importance of long-term wealth preservation </a:t>
            </a:r>
            <a:endParaRPr b="0" i="0" sz="14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161aad41f7_0_0"/>
          <p:cNvSpPr txBox="1"/>
          <p:nvPr/>
        </p:nvSpPr>
        <p:spPr>
          <a:xfrm>
            <a:off x="4648575" y="3486150"/>
            <a:ext cx="407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1A2855"/>
                </a:solidFill>
                <a:latin typeface="Calibri"/>
                <a:ea typeface="Calibri"/>
                <a:cs typeface="Calibri"/>
                <a:sym typeface="Calibri"/>
              </a:rPr>
              <a:t>Understanding tools: Trusts, Gifts, Business Relief</a:t>
            </a:r>
            <a:endParaRPr b="0" i="0" sz="14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161aad41f7_0_0"/>
          <p:cNvSpPr txBox="1"/>
          <p:nvPr/>
        </p:nvSpPr>
        <p:spPr>
          <a:xfrm>
            <a:off x="4648575" y="3928150"/>
            <a:ext cx="352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1A2855"/>
                </a:solidFill>
                <a:latin typeface="Calibri"/>
                <a:ea typeface="Calibri"/>
                <a:cs typeface="Calibri"/>
                <a:sym typeface="Calibri"/>
              </a:rPr>
              <a:t>Tax Efficiency vs. Protection</a:t>
            </a:r>
            <a:endParaRPr b="0" i="0" sz="14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1161aad41f7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161aad41f7_0_0"/>
          <p:cNvSpPr/>
          <p:nvPr/>
        </p:nvSpPr>
        <p:spPr>
          <a:xfrm>
            <a:off x="0" y="0"/>
            <a:ext cx="4271100" cy="5143500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161aad41f7_0_0"/>
          <p:cNvSpPr txBox="1"/>
          <p:nvPr/>
        </p:nvSpPr>
        <p:spPr>
          <a:xfrm>
            <a:off x="4648575" y="1761550"/>
            <a:ext cx="407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1A2855"/>
                </a:solidFill>
                <a:latin typeface="Calibri"/>
                <a:ea typeface="Calibri"/>
                <a:cs typeface="Calibri"/>
                <a:sym typeface="Calibri"/>
              </a:rPr>
              <a:t>Key Risks: taxation, poor </a:t>
            </a:r>
            <a:r>
              <a:rPr b="1" lang="en-GB">
                <a:solidFill>
                  <a:srgbClr val="1A2855"/>
                </a:solidFill>
                <a:latin typeface="Calibri"/>
                <a:ea typeface="Calibri"/>
                <a:cs typeface="Calibri"/>
                <a:sym typeface="Calibri"/>
              </a:rPr>
              <a:t>succession</a:t>
            </a:r>
            <a:r>
              <a:rPr b="1" lang="en-GB">
                <a:solidFill>
                  <a:srgbClr val="1A2855"/>
                </a:solidFill>
                <a:latin typeface="Calibri"/>
                <a:ea typeface="Calibri"/>
                <a:cs typeface="Calibri"/>
                <a:sym typeface="Calibri"/>
              </a:rPr>
              <a:t> planning, family disputes</a:t>
            </a:r>
            <a:endParaRPr b="0" i="0" sz="1400" u="none" cap="none" strike="noStrike">
              <a:solidFill>
                <a:srgbClr val="1A28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1161aad41f7_0_0"/>
          <p:cNvPicPr preferRelativeResize="0"/>
          <p:nvPr/>
        </p:nvPicPr>
        <p:blipFill rotWithShape="1">
          <a:blip r:embed="rId3">
            <a:alphaModFix amt="83000"/>
          </a:blip>
          <a:srcRect b="0" l="0" r="0" t="0"/>
          <a:stretch/>
        </p:blipFill>
        <p:spPr>
          <a:xfrm>
            <a:off x="4648575" y="265155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161aad41f7_0_0"/>
          <p:cNvSpPr txBox="1"/>
          <p:nvPr/>
        </p:nvSpPr>
        <p:spPr>
          <a:xfrm>
            <a:off x="4648575" y="2741700"/>
            <a:ext cx="40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0" i="0" sz="1800" u="none" cap="none" strike="noStrik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33996" r="17246" t="0"/>
          <a:stretch/>
        </p:blipFill>
        <p:spPr>
          <a:xfrm>
            <a:off x="0" y="-2"/>
            <a:ext cx="393404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/>
          <p:nvPr/>
        </p:nvSpPr>
        <p:spPr>
          <a:xfrm>
            <a:off x="0" y="0"/>
            <a:ext cx="3934200" cy="5143500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648575" y="450775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4648563" y="571675"/>
            <a:ext cx="39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Landscape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4729475" y="1320451"/>
            <a:ext cx="3971400" cy="3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Rising IHT</a:t>
            </a:r>
            <a:endParaRPr sz="16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Life expectancy </a:t>
            </a:r>
            <a:endParaRPr sz="16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Longer retirement</a:t>
            </a:r>
            <a:endParaRPr sz="16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Blended families</a:t>
            </a:r>
            <a:endParaRPr sz="16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Complex needs</a:t>
            </a:r>
            <a:endParaRPr sz="16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Regulatory environment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LONDON CITY LANDSCAPE"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56955" t="0"/>
          <a:stretch/>
        </p:blipFill>
        <p:spPr>
          <a:xfrm>
            <a:off x="4715520" y="0"/>
            <a:ext cx="44279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4715521" y="5864"/>
            <a:ext cx="4427983" cy="5160258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6870" y="4203225"/>
            <a:ext cx="1431654" cy="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387425" y="409425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565475" y="530325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IHT Refresher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>
            <p:ph idx="1" type="body"/>
          </p:nvPr>
        </p:nvSpPr>
        <p:spPr>
          <a:xfrm>
            <a:off x="395525" y="1151300"/>
            <a:ext cx="39714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1300"/>
              <a:t>Nil Rate Band</a:t>
            </a:r>
            <a:endParaRPr b="1" sz="1300"/>
          </a:p>
          <a:p>
            <a:pPr indent="-238156" lvl="2" marL="360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 sz="1500"/>
              <a:t>£325,000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en-GB" sz="1300"/>
              <a:t>Residence Nil Rate Band</a:t>
            </a:r>
            <a:endParaRPr b="1" sz="1300"/>
          </a:p>
          <a:p>
            <a:pPr indent="-323881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£175,000</a:t>
            </a:r>
            <a:endParaRPr sz="1500"/>
          </a:p>
          <a:p>
            <a:pPr indent="-323881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Fixed until 2030</a:t>
            </a:r>
            <a:endParaRPr sz="1500"/>
          </a:p>
          <a:p>
            <a:pPr indent="-323881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Taper on Estates over £2m</a:t>
            </a:r>
            <a:endParaRPr sz="1500"/>
          </a:p>
          <a:p>
            <a:pPr indent="-323881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£2.7m on 2nd death loses all RNRB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en-GB" sz="1300"/>
              <a:t>IHT Rate</a:t>
            </a:r>
            <a:endParaRPr b="1" sz="1300"/>
          </a:p>
          <a:p>
            <a:pPr indent="-323881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40%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No CGT on death (currently)</a:t>
            </a:r>
            <a:endParaRPr b="1" sz="1300"/>
          </a:p>
          <a:p>
            <a:pPr indent="0" lvl="1" marL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0fef786c6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22" y="-20538"/>
            <a:ext cx="3885596" cy="51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0fef786c6b_0_1"/>
          <p:cNvPicPr preferRelativeResize="0"/>
          <p:nvPr/>
        </p:nvPicPr>
        <p:blipFill rotWithShape="1">
          <a:blip r:embed="rId4">
            <a:alphaModFix/>
          </a:blip>
          <a:srcRect b="0" l="23906" r="45498" t="0"/>
          <a:stretch/>
        </p:blipFill>
        <p:spPr>
          <a:xfrm>
            <a:off x="0" y="-20538"/>
            <a:ext cx="3934044" cy="518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0fef786c6b_0_1"/>
          <p:cNvSpPr/>
          <p:nvPr/>
        </p:nvSpPr>
        <p:spPr>
          <a:xfrm>
            <a:off x="0" y="0"/>
            <a:ext cx="3934200" cy="5143500"/>
          </a:xfrm>
          <a:prstGeom prst="rect">
            <a:avLst/>
          </a:prstGeom>
          <a:solidFill>
            <a:srgbClr val="002060">
              <a:alpha val="2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20fef786c6b_0_1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145625" y="310725"/>
            <a:ext cx="4814500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0fef786c6b_0_1"/>
          <p:cNvSpPr txBox="1"/>
          <p:nvPr/>
        </p:nvSpPr>
        <p:spPr>
          <a:xfrm>
            <a:off x="4249763" y="431625"/>
            <a:ext cx="46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Trusts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0fef786c6b_0_1"/>
          <p:cNvSpPr txBox="1"/>
          <p:nvPr>
            <p:ph idx="1" type="body"/>
          </p:nvPr>
        </p:nvSpPr>
        <p:spPr>
          <a:xfrm>
            <a:off x="4567175" y="1167850"/>
            <a:ext cx="39714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138461"/>
              <a:buNone/>
            </a:pPr>
            <a:r>
              <a:t/>
            </a:r>
            <a:endParaRPr b="1" sz="1300"/>
          </a:p>
          <a:p>
            <a:pPr indent="0" lvl="0" marL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138461"/>
              <a:buNone/>
            </a:pPr>
            <a:r>
              <a:t/>
            </a:r>
            <a:endParaRPr b="1" sz="1300"/>
          </a:p>
          <a:p>
            <a:pPr indent="0" lvl="0" marL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138461"/>
              <a:buNone/>
            </a:pPr>
            <a:r>
              <a:t/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/>
              <a:t>• Control over distribution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3437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34375"/>
              <a:buNone/>
            </a:pPr>
            <a:r>
              <a:rPr lang="en-GB"/>
              <a:t>• Asset protection from divorce, creditors, or mismanagement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/>
              <a:t>• Tax planning opportunities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6923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120000"/>
              <a:buNone/>
            </a:pPr>
            <a:r>
              <a:t/>
            </a:r>
            <a:endParaRPr sz="1500"/>
          </a:p>
          <a:p>
            <a:pPr indent="0" lvl="1" marL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77" name="Google Shape;177;p6"/>
          <p:cNvPicPr preferRelativeResize="0"/>
          <p:nvPr/>
        </p:nvPicPr>
        <p:blipFill rotWithShape="1">
          <a:blip r:embed="rId3">
            <a:alphaModFix/>
          </a:blip>
          <a:srcRect b="1501" l="17384" r="32616" t="266"/>
          <a:stretch/>
        </p:blipFill>
        <p:spPr>
          <a:xfrm>
            <a:off x="0" y="-1"/>
            <a:ext cx="392703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/>
          <p:nvPr/>
        </p:nvSpPr>
        <p:spPr>
          <a:xfrm>
            <a:off x="-1860" y="-2"/>
            <a:ext cx="3928894" cy="5143502"/>
          </a:xfrm>
          <a:prstGeom prst="rect">
            <a:avLst/>
          </a:prstGeom>
          <a:solidFill>
            <a:srgbClr val="002060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4312400" y="920574"/>
            <a:ext cx="39714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/>
          </a:bodyPr>
          <a:lstStyle/>
          <a:p>
            <a:pPr indent="-417809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6031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Discretionary Trusts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780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6031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Bare Trusts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780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6031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in Possession Trusts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 Property Regime: 10 year anniversary charges when no interest in possession exists. Exit charges could exist in certain circumstances.</a:t>
            </a:r>
            <a:endParaRPr sz="627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62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6375" y="42339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4521950" y="255900"/>
            <a:ext cx="398759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4700000" y="376800"/>
            <a:ext cx="36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Types of Trust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88" name="Google Shape;188;g20fef786c6b_0_29"/>
          <p:cNvPicPr preferRelativeResize="0"/>
          <p:nvPr/>
        </p:nvPicPr>
        <p:blipFill rotWithShape="1">
          <a:blip r:embed="rId3">
            <a:alphaModFix/>
          </a:blip>
          <a:srcRect b="3501" l="0" r="0" t="0"/>
          <a:stretch/>
        </p:blipFill>
        <p:spPr>
          <a:xfrm>
            <a:off x="5213238" y="-17561"/>
            <a:ext cx="3932737" cy="516106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0fef786c6b_0_29"/>
          <p:cNvSpPr/>
          <p:nvPr/>
        </p:nvSpPr>
        <p:spPr>
          <a:xfrm>
            <a:off x="5215200" y="-17625"/>
            <a:ext cx="3928800" cy="5161200"/>
          </a:xfrm>
          <a:prstGeom prst="rect">
            <a:avLst/>
          </a:prstGeom>
          <a:solidFill>
            <a:srgbClr val="002060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0fef786c6b_0_29"/>
          <p:cNvSpPr txBox="1"/>
          <p:nvPr/>
        </p:nvSpPr>
        <p:spPr>
          <a:xfrm>
            <a:off x="466225" y="1320775"/>
            <a:ext cx="4397700" cy="30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None/>
            </a:pPr>
            <a:r>
              <a:rPr b="1" lang="en-GB" sz="8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Gifting to Trust</a:t>
            </a:r>
            <a:endParaRPr b="1" i="0" sz="8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200" lvl="2" marL="3600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•"/>
            </a:pPr>
            <a:r>
              <a:rPr lang="en-GB" sz="5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NRB every 7 years</a:t>
            </a:r>
            <a:r>
              <a:rPr b="0" i="0" lang="en-GB" sz="57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57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200" lvl="2" marL="3600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•"/>
            </a:pPr>
            <a:r>
              <a:rPr lang="en-GB" sz="5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Retain control in your lifetime as Trustee</a:t>
            </a:r>
            <a:endParaRPr b="0" i="0" sz="57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200" lvl="2" marL="3600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•"/>
            </a:pPr>
            <a:r>
              <a:rPr lang="en-GB" sz="5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Mitigation of IHT when gifts are made</a:t>
            </a:r>
            <a:endParaRPr b="0" i="0" sz="57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200" lvl="2" marL="3600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•"/>
            </a:pPr>
            <a:r>
              <a:rPr lang="en-GB" sz="5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Gifts even if immediately before death can reduce Estate for RNRB (even though still included in Estate for IHT)</a:t>
            </a:r>
            <a:endParaRPr b="0" i="0" sz="57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None/>
            </a:pPr>
            <a:r>
              <a:rPr b="1" lang="en-GB" sz="8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death</a:t>
            </a:r>
            <a:endParaRPr b="1" i="0" sz="8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200" lvl="2" marL="3600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•"/>
            </a:pPr>
            <a:r>
              <a:rPr lang="en-GB" sz="5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IIP to claim spousal exemption and RBRB</a:t>
            </a:r>
            <a:endParaRPr b="0" i="0" sz="57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201" lvl="2" marL="3600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•"/>
            </a:pPr>
            <a:r>
              <a:rPr lang="en-GB" sz="5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Protection of family wealth from divorces and </a:t>
            </a:r>
            <a:r>
              <a:rPr lang="en-GB" sz="5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unforeseen</a:t>
            </a:r>
            <a:r>
              <a:rPr lang="en-GB" sz="5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situations</a:t>
            </a:r>
            <a:endParaRPr b="0" i="0" sz="57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57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g20fef786c6b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075" y="4339675"/>
            <a:ext cx="1510876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0fef786c6b_0_29"/>
          <p:cNvPicPr preferRelativeResize="0"/>
          <p:nvPr/>
        </p:nvPicPr>
        <p:blipFill rotWithShape="1">
          <a:blip r:embed="rId5">
            <a:alphaModFix amt="83000"/>
          </a:blip>
          <a:srcRect b="0" l="0" r="0" t="0"/>
          <a:stretch/>
        </p:blipFill>
        <p:spPr>
          <a:xfrm>
            <a:off x="250275" y="310725"/>
            <a:ext cx="4825249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0fef786c6b_0_29"/>
          <p:cNvSpPr txBox="1"/>
          <p:nvPr/>
        </p:nvSpPr>
        <p:spPr>
          <a:xfrm>
            <a:off x="618625" y="431625"/>
            <a:ext cx="423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can Trusts benefit you?</a:t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2019-03-04T10:50:04Z</dcterms:created>
  <dc:creator>Windows User</dc:creator>
</cp:coreProperties>
</file>