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3"/>
  </p:notesMasterIdLst>
  <p:sldIdLst>
    <p:sldId id="256" r:id="rId3"/>
    <p:sldId id="257" r:id="rId4"/>
    <p:sldId id="258" r:id="rId5"/>
    <p:sldId id="259" r:id="rId6"/>
    <p:sldId id="445" r:id="rId7"/>
    <p:sldId id="461" r:id="rId8"/>
    <p:sldId id="468" r:id="rId9"/>
    <p:sldId id="467" r:id="rId10"/>
    <p:sldId id="266" r:id="rId11"/>
    <p:sldId id="444" r:id="rId12"/>
    <p:sldId id="307" r:id="rId13"/>
    <p:sldId id="469" r:id="rId14"/>
    <p:sldId id="414" r:id="rId15"/>
    <p:sldId id="421" r:id="rId16"/>
    <p:sldId id="470" r:id="rId17"/>
    <p:sldId id="457" r:id="rId18"/>
    <p:sldId id="458" r:id="rId19"/>
    <p:sldId id="413" r:id="rId20"/>
    <p:sldId id="279" r:id="rId21"/>
    <p:sldId id="401"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Open Sans Light" panose="020B03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151"/>
    <a:srgbClr val="528484"/>
    <a:srgbClr val="B9B9B9"/>
    <a:srgbClr val="8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577" autoAdjust="0"/>
  </p:normalViewPr>
  <p:slideViewPr>
    <p:cSldViewPr snapToGrid="0">
      <p:cViewPr varScale="1">
        <p:scale>
          <a:sx n="108" d="100"/>
          <a:sy n="108" d="100"/>
        </p:scale>
        <p:origin x="1332"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021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02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12</a:t>
            </a:fld>
            <a:endParaRPr/>
          </a:p>
        </p:txBody>
      </p:sp>
    </p:spTree>
    <p:extLst>
      <p:ext uri="{BB962C8B-B14F-4D97-AF65-F5344CB8AC3E}">
        <p14:creationId xmlns:p14="http://schemas.microsoft.com/office/powerpoint/2010/main" val="374301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31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afe4640f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0afe4640f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164" name="Google Shape;164;g10afe4640f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14</a:t>
            </a:fld>
            <a:endParaRPr/>
          </a:p>
        </p:txBody>
      </p:sp>
    </p:spTree>
    <p:extLst>
      <p:ext uri="{BB962C8B-B14F-4D97-AF65-F5344CB8AC3E}">
        <p14:creationId xmlns:p14="http://schemas.microsoft.com/office/powerpoint/2010/main" val="132247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afe4640f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0afe4640f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164" name="Google Shape;164;g10afe4640f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15</a:t>
            </a:fld>
            <a:endParaRPr/>
          </a:p>
        </p:txBody>
      </p:sp>
    </p:spTree>
    <p:extLst>
      <p:ext uri="{BB962C8B-B14F-4D97-AF65-F5344CB8AC3E}">
        <p14:creationId xmlns:p14="http://schemas.microsoft.com/office/powerpoint/2010/main" val="272086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42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afe4640f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0afe4640f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164" name="Google Shape;164;g10afe4640f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17</a:t>
            </a:fld>
            <a:endParaRPr/>
          </a:p>
        </p:txBody>
      </p:sp>
    </p:spTree>
    <p:extLst>
      <p:ext uri="{BB962C8B-B14F-4D97-AF65-F5344CB8AC3E}">
        <p14:creationId xmlns:p14="http://schemas.microsoft.com/office/powerpoint/2010/main" val="3031420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82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3" name="Google Shape;2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e80e84ed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10e80e84ed4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10e80e84ed4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20</a:t>
            </a:fld>
            <a:endParaRPr/>
          </a:p>
        </p:txBody>
      </p:sp>
    </p:spTree>
    <p:extLst>
      <p:ext uri="{BB962C8B-B14F-4D97-AF65-F5344CB8AC3E}">
        <p14:creationId xmlns:p14="http://schemas.microsoft.com/office/powerpoint/2010/main" val="378891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afe4640f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0afe4640ff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0afe4640ff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e80e84ed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0e80e84ed4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10e80e84ed4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63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6</a:t>
            </a:fld>
            <a:endParaRPr/>
          </a:p>
        </p:txBody>
      </p:sp>
    </p:spTree>
    <p:extLst>
      <p:ext uri="{BB962C8B-B14F-4D97-AF65-F5344CB8AC3E}">
        <p14:creationId xmlns:p14="http://schemas.microsoft.com/office/powerpoint/2010/main" val="159399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7</a:t>
            </a:fld>
            <a:endParaRPr/>
          </a:p>
        </p:txBody>
      </p:sp>
    </p:spTree>
    <p:extLst>
      <p:ext uri="{BB962C8B-B14F-4D97-AF65-F5344CB8AC3E}">
        <p14:creationId xmlns:p14="http://schemas.microsoft.com/office/powerpoint/2010/main" val="411579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8</a:t>
            </a:fld>
            <a:endParaRPr/>
          </a:p>
        </p:txBody>
      </p:sp>
    </p:spTree>
    <p:extLst>
      <p:ext uri="{BB962C8B-B14F-4D97-AF65-F5344CB8AC3E}">
        <p14:creationId xmlns:p14="http://schemas.microsoft.com/office/powerpoint/2010/main" val="103167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BAM Title">
  <p:cSld name="CBAM Title">
    <p:bg>
      <p:bgPr>
        <a:solidFill>
          <a:schemeClr val="dk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3050435"/>
            <a:ext cx="10363200" cy="75713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4800"/>
              <a:buFont typeface="Open Sans Light"/>
              <a:buNone/>
              <a:defRPr sz="4800"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BAM Title">
  <p:cSld name="CBAM Title">
    <p:bg>
      <p:bgPr>
        <a:solidFill>
          <a:schemeClr val="dk2"/>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914400" y="3050435"/>
            <a:ext cx="10363200" cy="75713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4800"/>
              <a:buFont typeface="Open Sans Light"/>
              <a:buNone/>
              <a:defRPr sz="4800"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838200" y="363600"/>
            <a:ext cx="10515600" cy="132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C0C0C"/>
              </a:buClr>
              <a:buSzPts val="3300"/>
              <a:buFont typeface="Open Sans Light"/>
              <a:buNone/>
              <a:defRPr sz="33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6"/>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BAM Content">
  <p:cSld name="CBAM Content">
    <p:spTree>
      <p:nvGrpSpPr>
        <p:cNvPr id="1" name="Shape 23"/>
        <p:cNvGrpSpPr/>
        <p:nvPr/>
      </p:nvGrpSpPr>
      <p:grpSpPr>
        <a:xfrm>
          <a:off x="0" y="0"/>
          <a:ext cx="0" cy="0"/>
          <a:chOff x="0" y="0"/>
          <a:chExt cx="0" cy="0"/>
        </a:xfrm>
      </p:grpSpPr>
      <p:sp>
        <p:nvSpPr>
          <p:cNvPr id="24" name="Google Shape;24;p4"/>
          <p:cNvSpPr txBox="1"/>
          <p:nvPr/>
        </p:nvSpPr>
        <p:spPr>
          <a:xfrm>
            <a:off x="334963" y="6485481"/>
            <a:ext cx="35023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0" i="0" u="none" strike="noStrike" cap="none" dirty="0">
                <a:solidFill>
                  <a:srgbClr val="528484"/>
                </a:solidFill>
                <a:latin typeface="Open Sans Light"/>
                <a:ea typeface="Open Sans Light"/>
                <a:cs typeface="Open Sans Light"/>
                <a:sym typeface="Open Sans Light"/>
              </a:rPr>
              <a:t>capeberkshire.co.uk</a:t>
            </a:r>
            <a:endParaRPr sz="1200" dirty="0">
              <a:solidFill>
                <a:srgbClr val="528484"/>
              </a:solidFill>
              <a:latin typeface="Open Sans Light"/>
              <a:ea typeface="Open Sans Light"/>
              <a:cs typeface="Open Sans Light"/>
              <a:sym typeface="Open Sans Light"/>
            </a:endParaRPr>
          </a:p>
        </p:txBody>
      </p:sp>
      <p:sp>
        <p:nvSpPr>
          <p:cNvPr id="25" name="Google Shape;25;p4"/>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2"/>
              </a:buClr>
              <a:buSzPts val="3200"/>
              <a:buFont typeface="Open Sans Light"/>
              <a:buNone/>
              <a:defRPr sz="3200">
                <a:solidFill>
                  <a:schemeClr val="dk2"/>
                </a:solidFill>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cxnSp>
        <p:nvCxnSpPr>
          <p:cNvPr id="3" name="Straight Connector 2">
            <a:extLst>
              <a:ext uri="{FF2B5EF4-FFF2-40B4-BE49-F238E27FC236}">
                <a16:creationId xmlns:a16="http://schemas.microsoft.com/office/drawing/2014/main" id="{F2702DE1-798C-94B9-45A1-B8A704DD3F2E}"/>
              </a:ext>
            </a:extLst>
          </p:cNvPr>
          <p:cNvCxnSpPr>
            <a:cxnSpLocks/>
          </p:cNvCxnSpPr>
          <p:nvPr userDrawn="1"/>
        </p:nvCxnSpPr>
        <p:spPr>
          <a:xfrm flipH="1">
            <a:off x="334963" y="6316472"/>
            <a:ext cx="11535145" cy="0"/>
          </a:xfrm>
          <a:prstGeom prst="line">
            <a:avLst/>
          </a:prstGeom>
          <a:ln>
            <a:solidFill>
              <a:srgbClr val="52848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7FF6B0E-E231-70E1-CE7B-F29DEB824B20}"/>
              </a:ext>
            </a:extLst>
          </p:cNvPr>
          <p:cNvCxnSpPr>
            <a:cxnSpLocks/>
          </p:cNvCxnSpPr>
          <p:nvPr userDrawn="1"/>
        </p:nvCxnSpPr>
        <p:spPr>
          <a:xfrm flipH="1">
            <a:off x="334963" y="999563"/>
            <a:ext cx="11535145" cy="0"/>
          </a:xfrm>
          <a:prstGeom prst="line">
            <a:avLst/>
          </a:prstGeom>
          <a:ln>
            <a:solidFill>
              <a:srgbClr val="528484"/>
            </a:solidFill>
          </a:ln>
        </p:spPr>
        <p:style>
          <a:lnRef idx="1">
            <a:schemeClr val="accent1"/>
          </a:lnRef>
          <a:fillRef idx="0">
            <a:schemeClr val="accent1"/>
          </a:fillRef>
          <a:effectRef idx="0">
            <a:schemeClr val="accent1"/>
          </a:effectRef>
          <a:fontRef idx="minor">
            <a:schemeClr val="tx1"/>
          </a:fontRef>
        </p:style>
      </p:cxnSp>
      <p:sp>
        <p:nvSpPr>
          <p:cNvPr id="7" name="Google Shape;52;p8">
            <a:extLst>
              <a:ext uri="{FF2B5EF4-FFF2-40B4-BE49-F238E27FC236}">
                <a16:creationId xmlns:a16="http://schemas.microsoft.com/office/drawing/2014/main" id="{12CD2D43-10F7-276F-7DD2-CB2403508840}"/>
              </a:ext>
            </a:extLst>
          </p:cNvPr>
          <p:cNvSpPr txBox="1">
            <a:spLocks noGrp="1"/>
          </p:cNvSpPr>
          <p:nvPr>
            <p:ph type="sldNum" idx="12"/>
          </p:nvPr>
        </p:nvSpPr>
        <p:spPr>
          <a:xfrm>
            <a:off x="4724400" y="644216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528484"/>
                </a:solidFill>
                <a:latin typeface="Calibri Light" panose="020F0302020204030204" pitchFamily="34" charset="0"/>
                <a:cs typeface="Calibri Light" panose="020F03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smtClean="0"/>
              <a:pPr/>
              <a:t>‹#›</a:t>
            </a:fld>
            <a:endParaRPr lang="en-ZA" dirty="0"/>
          </a:p>
        </p:txBody>
      </p:sp>
      <p:pic>
        <p:nvPicPr>
          <p:cNvPr id="2" name="Picture 1" descr="A logo with text on it&#10;&#10;AI-generated content may be incorrect.">
            <a:extLst>
              <a:ext uri="{FF2B5EF4-FFF2-40B4-BE49-F238E27FC236}">
                <a16:creationId xmlns:a16="http://schemas.microsoft.com/office/drawing/2014/main" id="{C659D160-ED14-500A-2231-0B8D61A66091}"/>
              </a:ext>
            </a:extLst>
          </p:cNvPr>
          <p:cNvPicPr>
            <a:picLocks noChangeAspect="1"/>
          </p:cNvPicPr>
          <p:nvPr userDrawn="1"/>
        </p:nvPicPr>
        <p:blipFill>
          <a:blip r:embed="rId2"/>
          <a:srcRect b="47480"/>
          <a:stretch/>
        </p:blipFill>
        <p:spPr>
          <a:xfrm>
            <a:off x="10455215" y="6347738"/>
            <a:ext cx="1401822" cy="4147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46"/>
        <p:cNvGrpSpPr/>
        <p:nvPr/>
      </p:nvGrpSpPr>
      <p:grpSpPr>
        <a:xfrm>
          <a:off x="0" y="0"/>
          <a:ext cx="0" cy="0"/>
          <a:chOff x="0" y="0"/>
          <a:chExt cx="0" cy="0"/>
        </a:xfrm>
      </p:grpSpPr>
      <p:sp>
        <p:nvSpPr>
          <p:cNvPr id="48" name="Google Shape;48;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 name="Google Shape;25;p4">
            <a:extLst>
              <a:ext uri="{FF2B5EF4-FFF2-40B4-BE49-F238E27FC236}">
                <a16:creationId xmlns:a16="http://schemas.microsoft.com/office/drawing/2014/main" id="{DFC0554D-14CA-1695-13EA-533F3D293A48}"/>
              </a:ext>
            </a:extLst>
          </p:cNvPr>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2"/>
              </a:buClr>
              <a:buSzPts val="3200"/>
              <a:buFont typeface="Open Sans Light"/>
              <a:buNone/>
              <a:defRPr sz="3200">
                <a:solidFill>
                  <a:schemeClr val="dk2"/>
                </a:solidFill>
                <a:latin typeface="Calibri Light" panose="020F0302020204030204" pitchFamily="34" charset="0"/>
                <a:cs typeface="Calibri Light" panose="020F03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userDrawn="1">
  <p:cSld name="TWO_OBJECTS_WITH_TEXT">
    <p:spTree>
      <p:nvGrpSpPr>
        <p:cNvPr id="1" name="Shape 53"/>
        <p:cNvGrpSpPr/>
        <p:nvPr/>
      </p:nvGrpSpPr>
      <p:grpSpPr>
        <a:xfrm>
          <a:off x="0" y="0"/>
          <a:ext cx="0" cy="0"/>
          <a:chOff x="0" y="0"/>
          <a:chExt cx="0" cy="0"/>
        </a:xfrm>
      </p:grpSpPr>
      <p:sp>
        <p:nvSpPr>
          <p:cNvPr id="55" name="Google Shape;55;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6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a:spLocks noGrp="1"/>
          </p:cNvSpPr>
          <p:nvPr>
            <p:ph type="pic" idx="2"/>
          </p:nvPr>
        </p:nvSpPr>
        <p:spPr>
          <a:xfrm>
            <a:off x="5183188" y="987425"/>
            <a:ext cx="6172200" cy="4873625"/>
          </a:xfrm>
          <a:prstGeom prst="rect">
            <a:avLst/>
          </a:prstGeom>
          <a:noFill/>
          <a:ln>
            <a:noFill/>
          </a:ln>
        </p:spPr>
      </p:sp>
      <p:sp>
        <p:nvSpPr>
          <p:cNvPr id="77" name="Google Shape;77;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Light"/>
              <a:buNone/>
              <a:defRPr sz="4400" b="0" i="0" u="none" strike="noStrike" cap="none">
                <a:solidFill>
                  <a:schemeClr val="lt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Light"/>
                <a:ea typeface="Open Sans Light"/>
                <a:cs typeface="Open Sans Light"/>
                <a:sym typeface="Open Sans Light"/>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lt1"/>
                </a:solidFill>
                <a:latin typeface="Open Sans Light"/>
                <a:ea typeface="Open Sans Light"/>
                <a:cs typeface="Open Sans Light"/>
                <a:sym typeface="Open Sans Light"/>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Open Sans Light"/>
                <a:ea typeface="Open Sans Light"/>
                <a:cs typeface="Open Sans Light"/>
                <a:sym typeface="Open Sans Light"/>
              </a:defRPr>
            </a:lvl1pPr>
            <a:lvl2pPr marL="0" marR="0" lvl="1" indent="0" algn="r" rtl="0">
              <a:spcBef>
                <a:spcPts val="0"/>
              </a:spcBef>
              <a:buNone/>
              <a:defRPr sz="1200" b="0" i="0" u="none" strike="noStrike" cap="none">
                <a:solidFill>
                  <a:schemeClr val="lt1"/>
                </a:solidFill>
                <a:latin typeface="Open Sans Light"/>
                <a:ea typeface="Open Sans Light"/>
                <a:cs typeface="Open Sans Light"/>
                <a:sym typeface="Open Sans Light"/>
              </a:defRPr>
            </a:lvl2pPr>
            <a:lvl3pPr marL="0" marR="0" lvl="2" indent="0" algn="r" rtl="0">
              <a:spcBef>
                <a:spcPts val="0"/>
              </a:spcBef>
              <a:buNone/>
              <a:defRPr sz="1200" b="0" i="0" u="none" strike="noStrike" cap="none">
                <a:solidFill>
                  <a:schemeClr val="lt1"/>
                </a:solidFill>
                <a:latin typeface="Open Sans Light"/>
                <a:ea typeface="Open Sans Light"/>
                <a:cs typeface="Open Sans Light"/>
                <a:sym typeface="Open Sans Light"/>
              </a:defRPr>
            </a:lvl3pPr>
            <a:lvl4pPr marL="0" marR="0" lvl="3" indent="0" algn="r" rtl="0">
              <a:spcBef>
                <a:spcPts val="0"/>
              </a:spcBef>
              <a:buNone/>
              <a:defRPr sz="1200" b="0" i="0" u="none" strike="noStrike" cap="none">
                <a:solidFill>
                  <a:schemeClr val="lt1"/>
                </a:solidFill>
                <a:latin typeface="Open Sans Light"/>
                <a:ea typeface="Open Sans Light"/>
                <a:cs typeface="Open Sans Light"/>
                <a:sym typeface="Open Sans Light"/>
              </a:defRPr>
            </a:lvl4pPr>
            <a:lvl5pPr marL="0" marR="0" lvl="4" indent="0" algn="r" rtl="0">
              <a:spcBef>
                <a:spcPts val="0"/>
              </a:spcBef>
              <a:buNone/>
              <a:defRPr sz="1200" b="0" i="0" u="none" strike="noStrike" cap="none">
                <a:solidFill>
                  <a:schemeClr val="lt1"/>
                </a:solidFill>
                <a:latin typeface="Open Sans Light"/>
                <a:ea typeface="Open Sans Light"/>
                <a:cs typeface="Open Sans Light"/>
                <a:sym typeface="Open Sans Light"/>
              </a:defRPr>
            </a:lvl5pPr>
            <a:lvl6pPr marL="0" marR="0" lvl="5" indent="0" algn="r" rtl="0">
              <a:spcBef>
                <a:spcPts val="0"/>
              </a:spcBef>
              <a:buNone/>
              <a:defRPr sz="1200" b="0" i="0" u="none" strike="noStrike" cap="none">
                <a:solidFill>
                  <a:schemeClr val="lt1"/>
                </a:solidFill>
                <a:latin typeface="Open Sans Light"/>
                <a:ea typeface="Open Sans Light"/>
                <a:cs typeface="Open Sans Light"/>
                <a:sym typeface="Open Sans Light"/>
              </a:defRPr>
            </a:lvl6pPr>
            <a:lvl7pPr marL="0" marR="0" lvl="6" indent="0" algn="r" rtl="0">
              <a:spcBef>
                <a:spcPts val="0"/>
              </a:spcBef>
              <a:buNone/>
              <a:defRPr sz="1200" b="0" i="0" u="none" strike="noStrike" cap="none">
                <a:solidFill>
                  <a:schemeClr val="lt1"/>
                </a:solidFill>
                <a:latin typeface="Open Sans Light"/>
                <a:ea typeface="Open Sans Light"/>
                <a:cs typeface="Open Sans Light"/>
                <a:sym typeface="Open Sans Light"/>
              </a:defRPr>
            </a:lvl7pPr>
            <a:lvl8pPr marL="0" marR="0" lvl="7" indent="0" algn="r" rtl="0">
              <a:spcBef>
                <a:spcPts val="0"/>
              </a:spcBef>
              <a:buNone/>
              <a:defRPr sz="1200" b="0" i="0" u="none" strike="noStrike" cap="none">
                <a:solidFill>
                  <a:schemeClr val="lt1"/>
                </a:solidFill>
                <a:latin typeface="Open Sans Light"/>
                <a:ea typeface="Open Sans Light"/>
                <a:cs typeface="Open Sans Light"/>
                <a:sym typeface="Open Sans Light"/>
              </a:defRPr>
            </a:lvl8pPr>
            <a:lvl9pPr marL="0" marR="0" lvl="8" indent="0" algn="r" rtl="0">
              <a:spcBef>
                <a:spcPts val="0"/>
              </a:spcBef>
              <a:buNone/>
              <a:defRPr sz="1200" b="0" i="0" u="none" strike="noStrike" cap="none">
                <a:solidFill>
                  <a:schemeClr val="lt1"/>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Z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54">
          <p15:clr>
            <a:srgbClr val="F26B43"/>
          </p15:clr>
        </p15:guide>
        <p15:guide id="2" pos="211">
          <p15:clr>
            <a:srgbClr val="F26B43"/>
          </p15:clr>
        </p15:guide>
        <p15:guide id="3" orient="horz" pos="572">
          <p15:clr>
            <a:srgbClr val="F26B43"/>
          </p15:clr>
        </p15:guide>
        <p15:guide id="4" pos="7469">
          <p15:clr>
            <a:srgbClr val="F26B43"/>
          </p15:clr>
        </p15:guide>
        <p15:guide id="5" orient="horz" pos="37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cxnSp>
        <p:nvCxnSpPr>
          <p:cNvPr id="4" name="Straight Connector 3">
            <a:extLst>
              <a:ext uri="{FF2B5EF4-FFF2-40B4-BE49-F238E27FC236}">
                <a16:creationId xmlns:a16="http://schemas.microsoft.com/office/drawing/2014/main" id="{C7FF006A-3ACC-B215-6C8C-1C0C7F15DB52}"/>
              </a:ext>
            </a:extLst>
          </p:cNvPr>
          <p:cNvCxnSpPr>
            <a:cxnSpLocks/>
          </p:cNvCxnSpPr>
          <p:nvPr userDrawn="1"/>
        </p:nvCxnSpPr>
        <p:spPr>
          <a:xfrm flipH="1">
            <a:off x="334963" y="6316472"/>
            <a:ext cx="11535145" cy="0"/>
          </a:xfrm>
          <a:prstGeom prst="line">
            <a:avLst/>
          </a:prstGeom>
          <a:ln>
            <a:solidFill>
              <a:srgbClr val="52848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9ECB341-49A4-951A-5A63-6580C8EFEDAA}"/>
              </a:ext>
            </a:extLst>
          </p:cNvPr>
          <p:cNvCxnSpPr>
            <a:cxnSpLocks/>
          </p:cNvCxnSpPr>
          <p:nvPr userDrawn="1"/>
        </p:nvCxnSpPr>
        <p:spPr>
          <a:xfrm flipH="1">
            <a:off x="334963" y="999563"/>
            <a:ext cx="11535145" cy="0"/>
          </a:xfrm>
          <a:prstGeom prst="line">
            <a:avLst/>
          </a:prstGeom>
          <a:ln>
            <a:solidFill>
              <a:srgbClr val="528484"/>
            </a:solidFill>
          </a:ln>
        </p:spPr>
        <p:style>
          <a:lnRef idx="1">
            <a:schemeClr val="accent1"/>
          </a:lnRef>
          <a:fillRef idx="0">
            <a:schemeClr val="accent1"/>
          </a:fillRef>
          <a:effectRef idx="0">
            <a:schemeClr val="accent1"/>
          </a:effectRef>
          <a:fontRef idx="minor">
            <a:schemeClr val="tx1"/>
          </a:fontRef>
        </p:style>
      </p:cxnSp>
      <p:sp>
        <p:nvSpPr>
          <p:cNvPr id="7" name="Google Shape;24;p4">
            <a:extLst>
              <a:ext uri="{FF2B5EF4-FFF2-40B4-BE49-F238E27FC236}">
                <a16:creationId xmlns:a16="http://schemas.microsoft.com/office/drawing/2014/main" id="{973676A4-CB8A-94E4-3509-ACD05BC14EBD}"/>
              </a:ext>
            </a:extLst>
          </p:cNvPr>
          <p:cNvSpPr txBox="1"/>
          <p:nvPr userDrawn="1"/>
        </p:nvSpPr>
        <p:spPr>
          <a:xfrm>
            <a:off x="334963" y="6485481"/>
            <a:ext cx="35023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0" i="0" u="none" strike="noStrike" cap="none" dirty="0">
                <a:solidFill>
                  <a:srgbClr val="528484"/>
                </a:solidFill>
                <a:latin typeface="Open Sans Light"/>
                <a:ea typeface="Open Sans Light"/>
                <a:cs typeface="Open Sans Light"/>
                <a:sym typeface="Open Sans Light"/>
              </a:rPr>
              <a:t>capeberkshire.co.uk</a:t>
            </a:r>
            <a:endParaRPr sz="1200" dirty="0">
              <a:solidFill>
                <a:srgbClr val="528484"/>
              </a:solidFill>
              <a:latin typeface="Open Sans Light"/>
              <a:ea typeface="Open Sans Light"/>
              <a:cs typeface="Open Sans Light"/>
              <a:sym typeface="Open Sans Light"/>
            </a:endParaRPr>
          </a:p>
        </p:txBody>
      </p:sp>
      <p:cxnSp>
        <p:nvCxnSpPr>
          <p:cNvPr id="9" name="Straight Connector 8">
            <a:extLst>
              <a:ext uri="{FF2B5EF4-FFF2-40B4-BE49-F238E27FC236}">
                <a16:creationId xmlns:a16="http://schemas.microsoft.com/office/drawing/2014/main" id="{C504236E-676D-4D94-F894-0BD56899E999}"/>
              </a:ext>
            </a:extLst>
          </p:cNvPr>
          <p:cNvCxnSpPr>
            <a:cxnSpLocks/>
          </p:cNvCxnSpPr>
          <p:nvPr userDrawn="1"/>
        </p:nvCxnSpPr>
        <p:spPr>
          <a:xfrm flipH="1">
            <a:off x="334963" y="6316472"/>
            <a:ext cx="11535145" cy="0"/>
          </a:xfrm>
          <a:prstGeom prst="line">
            <a:avLst/>
          </a:prstGeom>
          <a:ln>
            <a:solidFill>
              <a:srgbClr val="52848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F52C24-FE3C-3FAE-56ED-F191F970B242}"/>
              </a:ext>
            </a:extLst>
          </p:cNvPr>
          <p:cNvCxnSpPr>
            <a:cxnSpLocks/>
          </p:cNvCxnSpPr>
          <p:nvPr userDrawn="1"/>
        </p:nvCxnSpPr>
        <p:spPr>
          <a:xfrm flipH="1">
            <a:off x="334963" y="999563"/>
            <a:ext cx="11535145" cy="0"/>
          </a:xfrm>
          <a:prstGeom prst="line">
            <a:avLst/>
          </a:prstGeom>
          <a:ln>
            <a:solidFill>
              <a:srgbClr val="528484"/>
            </a:solidFill>
          </a:ln>
        </p:spPr>
        <p:style>
          <a:lnRef idx="1">
            <a:schemeClr val="accent1"/>
          </a:lnRef>
          <a:fillRef idx="0">
            <a:schemeClr val="accent1"/>
          </a:fillRef>
          <a:effectRef idx="0">
            <a:schemeClr val="accent1"/>
          </a:effectRef>
          <a:fontRef idx="minor">
            <a:schemeClr val="tx1"/>
          </a:fontRef>
        </p:style>
      </p:cxnSp>
      <p:sp>
        <p:nvSpPr>
          <p:cNvPr id="11" name="Google Shape;52;p8">
            <a:extLst>
              <a:ext uri="{FF2B5EF4-FFF2-40B4-BE49-F238E27FC236}">
                <a16:creationId xmlns:a16="http://schemas.microsoft.com/office/drawing/2014/main" id="{52423BA9-8B59-95D2-B343-F4E8561BDC8F}"/>
              </a:ext>
            </a:extLst>
          </p:cNvPr>
          <p:cNvSpPr txBox="1">
            <a:spLocks noGrp="1"/>
          </p:cNvSpPr>
          <p:nvPr>
            <p:ph type="sldNum" idx="4"/>
          </p:nvPr>
        </p:nvSpPr>
        <p:spPr>
          <a:xfrm>
            <a:off x="4724400" y="644216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528484"/>
                </a:solidFill>
                <a:latin typeface="Calibri Light" panose="020F0302020204030204" pitchFamily="34" charset="0"/>
                <a:cs typeface="Calibri Light" panose="020F03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smtClean="0"/>
              <a:pPr/>
              <a:t>‹#›</a:t>
            </a:fld>
            <a:endParaRPr lang="en-ZA" dirty="0"/>
          </a:p>
        </p:txBody>
      </p:sp>
      <p:pic>
        <p:nvPicPr>
          <p:cNvPr id="2" name="Picture 1" descr="A logo with text on it&#10;&#10;AI-generated content may be incorrect.">
            <a:extLst>
              <a:ext uri="{FF2B5EF4-FFF2-40B4-BE49-F238E27FC236}">
                <a16:creationId xmlns:a16="http://schemas.microsoft.com/office/drawing/2014/main" id="{E4E4F35E-3CFA-0AB3-FA9D-9D890F894A75}"/>
              </a:ext>
            </a:extLst>
          </p:cNvPr>
          <p:cNvPicPr>
            <a:picLocks noChangeAspect="1"/>
          </p:cNvPicPr>
          <p:nvPr userDrawn="1"/>
        </p:nvPicPr>
        <p:blipFill>
          <a:blip r:embed="rId12"/>
          <a:srcRect b="47480"/>
          <a:stretch/>
        </p:blipFill>
        <p:spPr>
          <a:xfrm>
            <a:off x="10455215" y="6347738"/>
            <a:ext cx="1401822" cy="41474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54">
          <p15:clr>
            <a:srgbClr val="F26B43"/>
          </p15:clr>
        </p15:guide>
        <p15:guide id="2" pos="211">
          <p15:clr>
            <a:srgbClr val="F26B43"/>
          </p15:clr>
        </p15:guide>
        <p15:guide id="3" orient="horz" pos="572">
          <p15:clr>
            <a:srgbClr val="F26B43"/>
          </p15:clr>
        </p15:guide>
        <p15:guide id="4" pos="7469">
          <p15:clr>
            <a:srgbClr val="F26B43"/>
          </p15:clr>
        </p15:guide>
        <p15:guide id="5" orient="horz" pos="37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7"/>
          <p:cNvSpPr/>
          <p:nvPr/>
        </p:nvSpPr>
        <p:spPr>
          <a:xfrm>
            <a:off x="16850" y="2093658"/>
            <a:ext cx="12192000" cy="457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p17">
            <a:extLst>
              <a:ext uri="{FF2B5EF4-FFF2-40B4-BE49-F238E27FC236}">
                <a16:creationId xmlns:a16="http://schemas.microsoft.com/office/drawing/2014/main" id="{F79975BA-CDAB-4894-AB04-08BD0AB67D52}"/>
              </a:ext>
            </a:extLst>
          </p:cNvPr>
          <p:cNvSpPr txBox="1">
            <a:spLocks/>
          </p:cNvSpPr>
          <p:nvPr/>
        </p:nvSpPr>
        <p:spPr>
          <a:xfrm>
            <a:off x="1544714" y="6248399"/>
            <a:ext cx="10549935" cy="551492"/>
          </a:xfrm>
          <a:prstGeom prst="rect">
            <a:avLst/>
          </a:prstGeom>
          <a:no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Open Sans Light"/>
              <a:buNone/>
              <a:defRPr sz="3200" b="0" i="0" u="none" strike="noStrike" cap="none">
                <a:solidFill>
                  <a:schemeClr val="dk2"/>
                </a:solidFill>
                <a:latin typeface="Calibri Light" panose="020F0302020204030204" pitchFamily="34" charset="0"/>
                <a:ea typeface="Arial"/>
                <a:cs typeface="Calibri Light" panose="020F03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r>
              <a:rPr kumimoji="0" lang="en-GB" sz="18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This document is for informational purposes only and does not constitute investment advice.</a:t>
            </a:r>
          </a:p>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r>
              <a:rPr kumimoji="0" lang="en-GB" sz="18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The contents of this document are intended for the addressed recipient(s) only and not for others. All information contained within is to be considered confidential unless there is written confirmation otherwise. </a:t>
            </a:r>
            <a:br>
              <a:rPr kumimoji="0" lang="en-GB" sz="18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br>
            <a:r>
              <a:rPr kumimoji="0" lang="en-GB" sz="18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Ascot Wealth Management Limited (trading as Cape Berkshire Asset Management), Scotch Corner, London Road, Sunningdale, Berkshire, SL5 0ER. Registered in England No. 11346295. Regulated by the FCA. Financial Services Register Number 551844.</a:t>
            </a:r>
          </a:p>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endParaRPr kumimoji="0" lang="en-GB" sz="18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endParaRPr>
          </a:p>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r>
              <a:rPr kumimoji="0" lang="en-GB" sz="18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 2025 Ascot Wealth Management Ltd..</a:t>
            </a:r>
            <a:endParaRPr kumimoji="0" lang="en-GB" sz="54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Open Sans Light"/>
            </a:endParaRPr>
          </a:p>
        </p:txBody>
      </p:sp>
      <p:pic>
        <p:nvPicPr>
          <p:cNvPr id="1026" name="Picture 2">
            <a:extLst>
              <a:ext uri="{FF2B5EF4-FFF2-40B4-BE49-F238E27FC236}">
                <a16:creationId xmlns:a16="http://schemas.microsoft.com/office/drawing/2014/main" id="{A2B4247E-3538-0B08-3FE9-3E985050A5F1}"/>
              </a:ext>
            </a:extLst>
          </p:cNvPr>
          <p:cNvPicPr>
            <a:picLocks noChangeAspect="1" noChangeArrowheads="1"/>
          </p:cNvPicPr>
          <p:nvPr/>
        </p:nvPicPr>
        <p:blipFill>
          <a:blip r:embed="rId3">
            <a:duotone>
              <a:prstClr val="black"/>
              <a:srgbClr val="528484">
                <a:tint val="45000"/>
                <a:satMod val="400000"/>
              </a:srgbClr>
            </a:duotone>
            <a:extLst>
              <a:ext uri="{28A0092B-C50C-407E-A947-70E740481C1C}">
                <a14:useLocalDpi xmlns:a14="http://schemas.microsoft.com/office/drawing/2010/main" val="0"/>
              </a:ext>
            </a:extLst>
          </a:blip>
          <a:srcRect/>
          <a:stretch>
            <a:fillRect/>
          </a:stretch>
        </p:blipFill>
        <p:spPr bwMode="auto">
          <a:xfrm>
            <a:off x="-3029880" y="-49267"/>
            <a:ext cx="6884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107;p17"/>
          <p:cNvSpPr txBox="1">
            <a:spLocks noGrp="1"/>
          </p:cNvSpPr>
          <p:nvPr>
            <p:ph type="ctrTitle"/>
          </p:nvPr>
        </p:nvSpPr>
        <p:spPr>
          <a:xfrm>
            <a:off x="760812" y="2423100"/>
            <a:ext cx="10363200" cy="20118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accent2"/>
              </a:buClr>
              <a:buSzPts val="4320"/>
              <a:buFont typeface="Open Sans Light"/>
              <a:buNone/>
            </a:pPr>
            <a:r>
              <a:rPr lang="en-ZA" b="1" dirty="0">
                <a:solidFill>
                  <a:schemeClr val="dk2"/>
                </a:solidFill>
                <a:latin typeface="Calibri Light" panose="020F0302020204030204" pitchFamily="34" charset="0"/>
                <a:ea typeface="Open Sans"/>
                <a:cs typeface="Calibri Light" panose="020F0302020204030204" pitchFamily="34" charset="0"/>
                <a:sym typeface="Open Sans"/>
              </a:rPr>
              <a:t>Portfolio Performance </a:t>
            </a:r>
            <a:endParaRPr b="1" dirty="0">
              <a:solidFill>
                <a:schemeClr val="dk2"/>
              </a:solidFill>
              <a:latin typeface="Calibri Light" panose="020F0302020204030204" pitchFamily="34" charset="0"/>
              <a:ea typeface="Open Sans"/>
              <a:cs typeface="Calibri Light" panose="020F0302020204030204" pitchFamily="34" charset="0"/>
              <a:sym typeface="Open Sans"/>
            </a:endParaRPr>
          </a:p>
          <a:p>
            <a:pPr marL="0" lvl="0" indent="0" algn="r" rtl="0">
              <a:lnSpc>
                <a:spcPct val="90000"/>
              </a:lnSpc>
              <a:spcBef>
                <a:spcPts val="0"/>
              </a:spcBef>
              <a:spcAft>
                <a:spcPts val="0"/>
              </a:spcAft>
              <a:buClr>
                <a:schemeClr val="accent2"/>
              </a:buClr>
              <a:buSzPts val="4320"/>
              <a:buFont typeface="Open Sans Light"/>
              <a:buNone/>
            </a:pPr>
            <a:r>
              <a:rPr lang="en-ZA" b="1" dirty="0">
                <a:solidFill>
                  <a:schemeClr val="dk2"/>
                </a:solidFill>
                <a:latin typeface="Calibri Light" panose="020F0302020204030204" pitchFamily="34" charset="0"/>
                <a:ea typeface="Open Sans"/>
                <a:cs typeface="Calibri Light" panose="020F0302020204030204" pitchFamily="34" charset="0"/>
                <a:sym typeface="Open Sans"/>
              </a:rPr>
              <a:t>Review &amp; Outlook </a:t>
            </a:r>
            <a:endParaRPr b="1" dirty="0">
              <a:solidFill>
                <a:schemeClr val="dk2"/>
              </a:solidFill>
              <a:latin typeface="Calibri Light" panose="020F0302020204030204" pitchFamily="34" charset="0"/>
              <a:ea typeface="Open Sans"/>
              <a:cs typeface="Calibri Light" panose="020F0302020204030204" pitchFamily="34" charset="0"/>
              <a:sym typeface="Open Sans"/>
            </a:endParaRPr>
          </a:p>
        </p:txBody>
      </p:sp>
      <p:sp>
        <p:nvSpPr>
          <p:cNvPr id="111" name="Google Shape;111;p17"/>
          <p:cNvSpPr txBox="1">
            <a:spLocks noGrp="1"/>
          </p:cNvSpPr>
          <p:nvPr>
            <p:ph type="ctrTitle"/>
          </p:nvPr>
        </p:nvSpPr>
        <p:spPr>
          <a:xfrm>
            <a:off x="7286625" y="4513500"/>
            <a:ext cx="3837387" cy="1726057"/>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accent2"/>
              </a:buClr>
              <a:buSzPts val="4320"/>
              <a:buFont typeface="Open Sans Light"/>
              <a:buNone/>
            </a:pPr>
            <a:r>
              <a:rPr lang="en-ZA" sz="3200" dirty="0">
                <a:solidFill>
                  <a:schemeClr val="dk2"/>
                </a:solidFill>
                <a:latin typeface="Calibri Light" panose="020F0302020204030204" pitchFamily="34" charset="0"/>
                <a:cs typeface="Calibri Light" panose="020F0302020204030204" pitchFamily="34" charset="0"/>
              </a:rPr>
              <a:t>Review of Q3 2025</a:t>
            </a:r>
            <a:endParaRPr sz="3200" dirty="0">
              <a:solidFill>
                <a:schemeClr val="dk2"/>
              </a:solidFill>
              <a:latin typeface="Calibri Light" panose="020F0302020204030204" pitchFamily="34" charset="0"/>
              <a:cs typeface="Calibri Light" panose="020F0302020204030204" pitchFamily="34" charset="0"/>
              <a:sym typeface="Open Sans Light"/>
            </a:endParaRPr>
          </a:p>
        </p:txBody>
      </p:sp>
      <p:pic>
        <p:nvPicPr>
          <p:cNvPr id="2" name="Picture 1" descr="A logo with text on it&#10;&#10;AI-generated content may be incorrect.">
            <a:extLst>
              <a:ext uri="{FF2B5EF4-FFF2-40B4-BE49-F238E27FC236}">
                <a16:creationId xmlns:a16="http://schemas.microsoft.com/office/drawing/2014/main" id="{9F3BEB3B-F64F-D6E1-2BD7-2D43A5FF7543}"/>
              </a:ext>
            </a:extLst>
          </p:cNvPr>
          <p:cNvPicPr>
            <a:picLocks noChangeAspect="1"/>
          </p:cNvPicPr>
          <p:nvPr/>
        </p:nvPicPr>
        <p:blipFill>
          <a:blip r:embed="rId4"/>
          <a:stretch>
            <a:fillRect/>
          </a:stretch>
        </p:blipFill>
        <p:spPr>
          <a:xfrm>
            <a:off x="7824474" y="156362"/>
            <a:ext cx="3299538" cy="1858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a:extLst>
              <a:ext uri="{FF2B5EF4-FFF2-40B4-BE49-F238E27FC236}">
                <a16:creationId xmlns:a16="http://schemas.microsoft.com/office/drawing/2014/main" id="{DEE54137-FB94-4018-AE50-980140EAEFCB}"/>
              </a:ext>
            </a:extLst>
          </p:cNvPr>
          <p:cNvSpPr/>
          <p:nvPr/>
        </p:nvSpPr>
        <p:spPr>
          <a:xfrm>
            <a:off x="-216816" y="-49267"/>
            <a:ext cx="12425666" cy="7204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Google Shape;106;p17"/>
          <p:cNvSpPr/>
          <p:nvPr/>
        </p:nvSpPr>
        <p:spPr>
          <a:xfrm>
            <a:off x="16850" y="2093658"/>
            <a:ext cx="12192000" cy="457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A2B4247E-3538-0B08-3FE9-3E985050A5F1}"/>
              </a:ext>
            </a:extLst>
          </p:cNvPr>
          <p:cNvPicPr>
            <a:picLocks noChangeAspect="1" noChangeArrowheads="1"/>
          </p:cNvPicPr>
          <p:nvPr/>
        </p:nvPicPr>
        <p:blipFill>
          <a:blip r:embed="rId3">
            <a:duotone>
              <a:prstClr val="black"/>
              <a:srgbClr val="528484">
                <a:tint val="45000"/>
                <a:satMod val="400000"/>
              </a:srgbClr>
            </a:duotone>
            <a:extLst>
              <a:ext uri="{28A0092B-C50C-407E-A947-70E740481C1C}">
                <a14:useLocalDpi xmlns:a14="http://schemas.microsoft.com/office/drawing/2010/main" val="0"/>
              </a:ext>
            </a:extLst>
          </a:blip>
          <a:srcRect/>
          <a:stretch>
            <a:fillRect/>
          </a:stretch>
        </p:blipFill>
        <p:spPr bwMode="auto">
          <a:xfrm>
            <a:off x="-3029880" y="-49267"/>
            <a:ext cx="6884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107;p17"/>
          <p:cNvSpPr txBox="1">
            <a:spLocks noGrp="1"/>
          </p:cNvSpPr>
          <p:nvPr>
            <p:ph type="ctrTitle"/>
          </p:nvPr>
        </p:nvSpPr>
        <p:spPr>
          <a:xfrm>
            <a:off x="760812" y="2423100"/>
            <a:ext cx="10363200" cy="20118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accent2"/>
              </a:buClr>
              <a:buSzPts val="4320"/>
              <a:buFont typeface="Open Sans Light"/>
              <a:buNone/>
            </a:pPr>
            <a:r>
              <a:rPr lang="en-GB" b="1" dirty="0">
                <a:solidFill>
                  <a:schemeClr val="dk2"/>
                </a:solidFill>
                <a:latin typeface="Calibri Light" panose="020F0302020204030204" pitchFamily="34" charset="0"/>
                <a:ea typeface="Open Sans"/>
                <a:cs typeface="Calibri Light" panose="020F0302020204030204" pitchFamily="34" charset="0"/>
                <a:sym typeface="Open Sans"/>
              </a:rPr>
              <a:t>Q2 2025 Portfolio Activity</a:t>
            </a:r>
            <a:endParaRPr b="1" dirty="0">
              <a:solidFill>
                <a:schemeClr val="dk2"/>
              </a:solidFill>
              <a:latin typeface="Calibri Light" panose="020F0302020204030204" pitchFamily="34" charset="0"/>
              <a:ea typeface="Open Sans"/>
              <a:cs typeface="Calibri Light" panose="020F0302020204030204" pitchFamily="34" charset="0"/>
              <a:sym typeface="Open Sans"/>
            </a:endParaRPr>
          </a:p>
        </p:txBody>
      </p:sp>
      <p:pic>
        <p:nvPicPr>
          <p:cNvPr id="108" name="Google Shape;108;p17"/>
          <p:cNvPicPr preferRelativeResize="0">
            <a:picLocks noChangeAspect="1"/>
          </p:cNvPicPr>
          <p:nvPr/>
        </p:nvPicPr>
        <p:blipFill rotWithShape="1">
          <a:blip r:embed="rId4">
            <a:alphaModFix/>
          </a:blip>
          <a:srcRect t="16386" b="20097"/>
          <a:stretch/>
        </p:blipFill>
        <p:spPr>
          <a:xfrm>
            <a:off x="7748832" y="581586"/>
            <a:ext cx="3375180" cy="1105141"/>
          </a:xfrm>
          <a:prstGeom prst="rect">
            <a:avLst/>
          </a:prstGeom>
          <a:noFill/>
          <a:ln>
            <a:noFill/>
          </a:ln>
        </p:spPr>
      </p:pic>
      <p:sp>
        <p:nvSpPr>
          <p:cNvPr id="110" name="Google Shape;110;p17"/>
          <p:cNvSpPr txBox="1">
            <a:spLocks noGrp="1"/>
          </p:cNvSpPr>
          <p:nvPr>
            <p:ph type="ctrTitle"/>
          </p:nvPr>
        </p:nvSpPr>
        <p:spPr>
          <a:xfrm>
            <a:off x="114200" y="6022200"/>
            <a:ext cx="11997300" cy="757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800"/>
              <a:buFont typeface="Open Sans Light"/>
              <a:buNone/>
            </a:pPr>
            <a:r>
              <a:rPr lang="en-ZA" sz="1700" b="1" dirty="0">
                <a:solidFill>
                  <a:srgbClr val="FFFFFF"/>
                </a:solidFill>
                <a:latin typeface="Calibri Light" panose="020F0302020204030204" pitchFamily="34" charset="0"/>
                <a:ea typeface="Arial"/>
                <a:cs typeface="Calibri Light" panose="020F0302020204030204" pitchFamily="34" charset="0"/>
                <a:sym typeface="Arial"/>
              </a:rPr>
              <a:t>The webinar will begin soon.</a:t>
            </a:r>
            <a:endParaRPr sz="5400" b="1" dirty="0">
              <a:solidFill>
                <a:schemeClr val="lt1"/>
              </a:solidFill>
              <a:latin typeface="Calibri Light" panose="020F0302020204030204" pitchFamily="34" charset="0"/>
              <a:cs typeface="Calibri Light" panose="020F0302020204030204" pitchFamily="34" charset="0"/>
              <a:sym typeface="Open Sans Light"/>
            </a:endParaRPr>
          </a:p>
        </p:txBody>
      </p:sp>
    </p:spTree>
    <p:extLst>
      <p:ext uri="{BB962C8B-B14F-4D97-AF65-F5344CB8AC3E}">
        <p14:creationId xmlns:p14="http://schemas.microsoft.com/office/powerpoint/2010/main" val="228943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Portfolio Trades – Q3 2025</a:t>
            </a:r>
            <a:endParaRPr dirty="0"/>
          </a:p>
        </p:txBody>
      </p:sp>
      <p:graphicFrame>
        <p:nvGraphicFramePr>
          <p:cNvPr id="2" name="Table 1">
            <a:extLst>
              <a:ext uri="{FF2B5EF4-FFF2-40B4-BE49-F238E27FC236}">
                <a16:creationId xmlns:a16="http://schemas.microsoft.com/office/drawing/2014/main" id="{C89E663D-DAEE-F15C-E872-F1BA1B47E4EF}"/>
              </a:ext>
            </a:extLst>
          </p:cNvPr>
          <p:cNvGraphicFramePr>
            <a:graphicFrameLocks noGrp="1"/>
          </p:cNvGraphicFramePr>
          <p:nvPr>
            <p:extLst>
              <p:ext uri="{D42A27DB-BD31-4B8C-83A1-F6EECF244321}">
                <p14:modId xmlns:p14="http://schemas.microsoft.com/office/powerpoint/2010/main" val="1099020296"/>
              </p:ext>
            </p:extLst>
          </p:nvPr>
        </p:nvGraphicFramePr>
        <p:xfrm>
          <a:off x="2047457" y="1408832"/>
          <a:ext cx="8097086" cy="4040335"/>
        </p:xfrm>
        <a:graphic>
          <a:graphicData uri="http://schemas.openxmlformats.org/drawingml/2006/table">
            <a:tbl>
              <a:tblPr/>
              <a:tblGrid>
                <a:gridCol w="656994">
                  <a:extLst>
                    <a:ext uri="{9D8B030D-6E8A-4147-A177-3AD203B41FA5}">
                      <a16:colId xmlns:a16="http://schemas.microsoft.com/office/drawing/2014/main" val="2944212836"/>
                    </a:ext>
                  </a:extLst>
                </a:gridCol>
                <a:gridCol w="3176932">
                  <a:extLst>
                    <a:ext uri="{9D8B030D-6E8A-4147-A177-3AD203B41FA5}">
                      <a16:colId xmlns:a16="http://schemas.microsoft.com/office/drawing/2014/main" val="3832044701"/>
                    </a:ext>
                  </a:extLst>
                </a:gridCol>
                <a:gridCol w="852632">
                  <a:extLst>
                    <a:ext uri="{9D8B030D-6E8A-4147-A177-3AD203B41FA5}">
                      <a16:colId xmlns:a16="http://schemas.microsoft.com/office/drawing/2014/main" val="3634998020"/>
                    </a:ext>
                  </a:extLst>
                </a:gridCol>
                <a:gridCol w="852632">
                  <a:extLst>
                    <a:ext uri="{9D8B030D-6E8A-4147-A177-3AD203B41FA5}">
                      <a16:colId xmlns:a16="http://schemas.microsoft.com/office/drawing/2014/main" val="663409660"/>
                    </a:ext>
                  </a:extLst>
                </a:gridCol>
                <a:gridCol w="852632">
                  <a:extLst>
                    <a:ext uri="{9D8B030D-6E8A-4147-A177-3AD203B41FA5}">
                      <a16:colId xmlns:a16="http://schemas.microsoft.com/office/drawing/2014/main" val="484489731"/>
                    </a:ext>
                  </a:extLst>
                </a:gridCol>
                <a:gridCol w="852632">
                  <a:extLst>
                    <a:ext uri="{9D8B030D-6E8A-4147-A177-3AD203B41FA5}">
                      <a16:colId xmlns:a16="http://schemas.microsoft.com/office/drawing/2014/main" val="72779407"/>
                    </a:ext>
                  </a:extLst>
                </a:gridCol>
                <a:gridCol w="852632">
                  <a:extLst>
                    <a:ext uri="{9D8B030D-6E8A-4147-A177-3AD203B41FA5}">
                      <a16:colId xmlns:a16="http://schemas.microsoft.com/office/drawing/2014/main" val="1347046195"/>
                    </a:ext>
                  </a:extLst>
                </a:gridCol>
              </a:tblGrid>
              <a:tr h="264940">
                <a:tc>
                  <a:txBody>
                    <a:bodyPr/>
                    <a:lstStyle/>
                    <a:p>
                      <a:pPr algn="ctr" fontAlgn="ctr"/>
                      <a:r>
                        <a:rPr lang="en-GB" sz="1100" b="1" i="0" u="none" strike="noStrike" dirty="0">
                          <a:solidFill>
                            <a:srgbClr val="FFFFFF"/>
                          </a:solidFill>
                          <a:effectLst/>
                          <a:latin typeface="Arial" panose="020B060402020202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Fund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dirty="0">
                          <a:solidFill>
                            <a:srgbClr val="FFFFFF"/>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extLst>
                  <a:ext uri="{0D108BD9-81ED-4DB2-BD59-A6C34878D82A}">
                    <a16:rowId xmlns:a16="http://schemas.microsoft.com/office/drawing/2014/main" val="2799001599"/>
                  </a:ext>
                </a:extLst>
              </a:tr>
              <a:tr h="264940">
                <a:tc>
                  <a:txBody>
                    <a:bodyPr/>
                    <a:lstStyle/>
                    <a:p>
                      <a:pPr algn="ctr" fontAlgn="ctr"/>
                      <a:r>
                        <a:rPr lang="en-GB" sz="1100" b="0" i="0" u="none" strike="noStrike" dirty="0">
                          <a:solidFill>
                            <a:srgbClr val="568484"/>
                          </a:solidFill>
                          <a:effectLst/>
                          <a:latin typeface="Arial" panose="020B0604020202020204" pitchFamily="34" charset="0"/>
                        </a:rPr>
                        <a:t>5/9/2025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Royal London Short Tm </a:t>
                      </a:r>
                      <a:r>
                        <a:rPr lang="en-GB" sz="1100" b="0" i="0" u="none" strike="noStrike" dirty="0" err="1">
                          <a:solidFill>
                            <a:srgbClr val="568484"/>
                          </a:solidFill>
                          <a:effectLst/>
                          <a:latin typeface="Arial" panose="020B0604020202020204" pitchFamily="34" charset="0"/>
                        </a:rPr>
                        <a:t>Mny</a:t>
                      </a:r>
                      <a:r>
                        <a:rPr lang="en-GB" sz="1100" b="0" i="0" u="none" strike="noStrike" dirty="0">
                          <a:solidFill>
                            <a:srgbClr val="568484"/>
                          </a:solidFill>
                          <a:effectLst/>
                          <a:latin typeface="Arial" panose="020B0604020202020204" pitchFamily="34" charset="0"/>
                        </a:rPr>
                        <a:t> Mkt Y </a:t>
                      </a:r>
                      <a:r>
                        <a:rPr lang="en-GB" sz="1100" b="0" i="0" u="none" strike="noStrike" dirty="0" err="1">
                          <a:solidFill>
                            <a:srgbClr val="568484"/>
                          </a:solidFill>
                          <a:effectLst/>
                          <a:latin typeface="Arial" panose="020B0604020202020204" pitchFamily="34" charset="0"/>
                        </a:rPr>
                        <a:t>Acc</a:t>
                      </a:r>
                      <a:endParaRPr lang="en-GB" sz="1100" b="0" i="0" u="none" strike="noStrike" dirty="0">
                        <a:solidFill>
                          <a:srgbClr val="56848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dirty="0">
                          <a:solidFill>
                            <a:srgbClr val="006100"/>
                          </a:solidFill>
                          <a:effectLst/>
                          <a:latin typeface="Arial" panose="020B060402020202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743130250"/>
                  </a:ext>
                </a:extLst>
              </a:tr>
              <a:tr h="264940">
                <a:tc>
                  <a:txBody>
                    <a:bodyPr/>
                    <a:lstStyle/>
                    <a:p>
                      <a:pPr algn="ctr" fontAlgn="ctr"/>
                      <a:r>
                        <a:rPr lang="en-GB" sz="1100" b="0" i="0" u="none" strike="noStrike">
                          <a:solidFill>
                            <a:srgbClr val="568484"/>
                          </a:solidFill>
                          <a:effectLst/>
                          <a:latin typeface="Arial" panose="020B0604020202020204" pitchFamily="34" charset="0"/>
                        </a:rPr>
                        <a:t>5/9/2025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err="1">
                          <a:solidFill>
                            <a:srgbClr val="568484"/>
                          </a:solidFill>
                          <a:effectLst/>
                          <a:latin typeface="Arial" panose="020B0604020202020204" pitchFamily="34" charset="0"/>
                        </a:rPr>
                        <a:t>Vontobel</a:t>
                      </a:r>
                      <a:r>
                        <a:rPr lang="en-GB" sz="1100" b="0" i="0" u="none" strike="noStrike" dirty="0">
                          <a:solidFill>
                            <a:srgbClr val="568484"/>
                          </a:solidFill>
                          <a:effectLst/>
                          <a:latin typeface="Arial" panose="020B0604020202020204" pitchFamily="34" charset="0"/>
                        </a:rPr>
                        <a:t> </a:t>
                      </a:r>
                      <a:r>
                        <a:rPr lang="en-GB" sz="1100" b="0" i="0" u="none" strike="noStrike" dirty="0" err="1">
                          <a:solidFill>
                            <a:srgbClr val="568484"/>
                          </a:solidFill>
                          <a:effectLst/>
                          <a:latin typeface="Arial" panose="020B0604020202020204" pitchFamily="34" charset="0"/>
                        </a:rPr>
                        <a:t>Emrg</a:t>
                      </a:r>
                      <a:r>
                        <a:rPr lang="en-GB" sz="1100" b="0" i="0" u="none" strike="noStrike" dirty="0">
                          <a:solidFill>
                            <a:srgbClr val="568484"/>
                          </a:solidFill>
                          <a:effectLst/>
                          <a:latin typeface="Arial" panose="020B0604020202020204" pitchFamily="34" charset="0"/>
                        </a:rPr>
                        <a:t> Mkt </a:t>
                      </a:r>
                      <a:r>
                        <a:rPr lang="en-GB" sz="1100" b="0" i="0" u="none" strike="noStrike" dirty="0" err="1">
                          <a:solidFill>
                            <a:srgbClr val="568484"/>
                          </a:solidFill>
                          <a:effectLst/>
                          <a:latin typeface="Arial" panose="020B0604020202020204" pitchFamily="34" charset="0"/>
                        </a:rPr>
                        <a:t>Blnd</a:t>
                      </a:r>
                      <a:r>
                        <a:rPr lang="en-GB" sz="1100" b="0" i="0" u="none" strike="noStrike" dirty="0">
                          <a:solidFill>
                            <a:srgbClr val="568484"/>
                          </a:solidFill>
                          <a:effectLst/>
                          <a:latin typeface="Arial" panose="020B0604020202020204" pitchFamily="34" charset="0"/>
                        </a:rPr>
                        <a:t> AQHN (h) IGBP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59763208"/>
                  </a:ext>
                </a:extLst>
              </a:tr>
              <a:tr h="264940">
                <a:tc>
                  <a:txBody>
                    <a:bodyPr/>
                    <a:lstStyle/>
                    <a:p>
                      <a:pPr algn="ctr" fontAlgn="ctr"/>
                      <a:r>
                        <a:rPr lang="en-GB" sz="1100" b="0" i="0" u="none" strike="noStrike">
                          <a:solidFill>
                            <a:srgbClr val="568484"/>
                          </a:solidFill>
                          <a:effectLst/>
                          <a:latin typeface="Arial" panose="020B0604020202020204" pitchFamily="34" charset="0"/>
                        </a:rPr>
                        <a:t>5/9/2025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err="1">
                          <a:solidFill>
                            <a:srgbClr val="568484"/>
                          </a:solidFill>
                          <a:effectLst/>
                          <a:latin typeface="Arial" panose="020B0604020202020204" pitchFamily="34" charset="0"/>
                        </a:rPr>
                        <a:t>Pimco</a:t>
                      </a:r>
                      <a:r>
                        <a:rPr lang="en-GB" sz="1100" b="0" i="0" u="none" strike="noStrike" dirty="0">
                          <a:solidFill>
                            <a:srgbClr val="568484"/>
                          </a:solidFill>
                          <a:effectLst/>
                          <a:latin typeface="Arial" panose="020B0604020202020204" pitchFamily="34" charset="0"/>
                        </a:rPr>
                        <a:t> GIS </a:t>
                      </a:r>
                      <a:r>
                        <a:rPr lang="en-GB" sz="1100" b="0" i="0" u="none" strike="noStrike" dirty="0" err="1">
                          <a:solidFill>
                            <a:srgbClr val="568484"/>
                          </a:solidFill>
                          <a:effectLst/>
                          <a:latin typeface="Arial" panose="020B0604020202020204" pitchFamily="34" charset="0"/>
                        </a:rPr>
                        <a:t>EmMk</a:t>
                      </a:r>
                      <a:r>
                        <a:rPr lang="en-GB" sz="1100" b="0" i="0" u="none" strike="noStrike" dirty="0">
                          <a:solidFill>
                            <a:srgbClr val="568484"/>
                          </a:solidFill>
                          <a:effectLst/>
                          <a:latin typeface="Arial" panose="020B0604020202020204" pitchFamily="34" charset="0"/>
                        </a:rPr>
                        <a:t> Bd I </a:t>
                      </a:r>
                      <a:r>
                        <a:rPr lang="en-GB" sz="1100" b="0" i="0" u="none" strike="noStrike" dirty="0" err="1">
                          <a:solidFill>
                            <a:srgbClr val="568484"/>
                          </a:solidFill>
                          <a:effectLst/>
                          <a:latin typeface="Arial" panose="020B0604020202020204" pitchFamily="34" charset="0"/>
                        </a:rPr>
                        <a:t>Hgd</a:t>
                      </a:r>
                      <a:r>
                        <a:rPr lang="en-GB" sz="1100" b="0" i="0" u="none" strike="noStrike" dirty="0">
                          <a:solidFill>
                            <a:srgbClr val="568484"/>
                          </a:solidFill>
                          <a:effectLst/>
                          <a:latin typeface="Arial" panose="020B0604020202020204" pitchFamily="34" charset="0"/>
                        </a:rPr>
                        <a:t> Inc GBP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3143098"/>
                  </a:ext>
                </a:extLst>
              </a:tr>
              <a:tr h="264940">
                <a:tc>
                  <a:txBody>
                    <a:bodyPr/>
                    <a:lstStyle/>
                    <a:p>
                      <a:pPr algn="ctr" fontAlgn="ctr"/>
                      <a:r>
                        <a:rPr lang="en-GB" sz="1100" b="0" i="0" u="none" strike="noStrike">
                          <a:solidFill>
                            <a:srgbClr val="568484"/>
                          </a:solidFill>
                          <a:effectLst/>
                          <a:latin typeface="Arial" panose="020B0604020202020204" pitchFamily="34" charset="0"/>
                        </a:rPr>
                        <a:t>5/9/2025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L&amp;G Em Gov Bd (US$) Index I </a:t>
                      </a:r>
                      <a:r>
                        <a:rPr lang="en-GB" sz="1100" b="0" i="0" u="none" strike="noStrike" dirty="0" err="1">
                          <a:solidFill>
                            <a:srgbClr val="568484"/>
                          </a:solidFill>
                          <a:effectLst/>
                          <a:latin typeface="Arial" panose="020B0604020202020204" pitchFamily="34" charset="0"/>
                        </a:rPr>
                        <a:t>Acc</a:t>
                      </a:r>
                      <a:endParaRPr lang="en-GB" sz="1100" b="0" i="0" u="none" strike="noStrike" dirty="0">
                        <a:solidFill>
                          <a:srgbClr val="56848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23418732"/>
                  </a:ext>
                </a:extLst>
              </a:tr>
              <a:tr h="264940">
                <a:tc>
                  <a:txBody>
                    <a:bodyPr/>
                    <a:lstStyle/>
                    <a:p>
                      <a:pPr algn="ctr" fontAlgn="ctr"/>
                      <a:r>
                        <a:rPr lang="en-GB" sz="1100" b="0" i="0" u="none" strike="noStrike" dirty="0">
                          <a:solidFill>
                            <a:srgbClr val="568484"/>
                          </a:solidFill>
                          <a:effectLst/>
                          <a:latin typeface="Arial" panose="020B0604020202020204" pitchFamily="34" charset="0"/>
                        </a:rPr>
                        <a:t>5/9/2025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M&amp;G Emerging Mkts Bd I </a:t>
                      </a:r>
                      <a:r>
                        <a:rPr lang="en-GB" sz="1100" b="0" i="0" u="none" strike="noStrike" dirty="0" err="1">
                          <a:solidFill>
                            <a:srgbClr val="568484"/>
                          </a:solidFill>
                          <a:effectLst/>
                          <a:latin typeface="Arial" panose="020B0604020202020204" pitchFamily="34" charset="0"/>
                        </a:rPr>
                        <a:t>Acc</a:t>
                      </a:r>
                      <a:r>
                        <a:rPr lang="en-GB" sz="1100" b="0" i="0" u="none" strike="noStrike" dirty="0">
                          <a:solidFill>
                            <a:srgbClr val="568484"/>
                          </a:solidFill>
                          <a:effectLst/>
                          <a:latin typeface="Arial" panose="020B0604020202020204" pitchFamily="34" charset="0"/>
                        </a:rPr>
                        <a:t> GBP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9C0006"/>
                          </a:solidFill>
                          <a:effectLst/>
                          <a:latin typeface="Arial" panose="020B060402020202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56088786"/>
                  </a:ext>
                </a:extLst>
              </a:tr>
              <a:tr h="264940">
                <a:tc>
                  <a:txBody>
                    <a:bodyPr/>
                    <a:lstStyle/>
                    <a:p>
                      <a:pPr algn="ctr" fontAlgn="ctr"/>
                      <a:r>
                        <a:rPr lang="en-GB" sz="1100" b="0" i="0" u="none" strike="noStrike" dirty="0">
                          <a:solidFill>
                            <a:srgbClr val="568484"/>
                          </a:solidFill>
                          <a:effectLst/>
                          <a:latin typeface="Arial" panose="020B0604020202020204" pitchFamily="34" charset="0"/>
                        </a:rPr>
                        <a:t>7/8/2025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Royal London Short Duration Gilts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dirty="0">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640571222"/>
                  </a:ext>
                </a:extLst>
              </a:tr>
              <a:tr h="264940">
                <a:tc>
                  <a:txBody>
                    <a:bodyPr/>
                    <a:lstStyle/>
                    <a:p>
                      <a:pPr algn="ctr" fontAlgn="ctr"/>
                      <a:r>
                        <a:rPr lang="en-GB" sz="1100" b="0" i="0" u="none" strike="noStrike">
                          <a:solidFill>
                            <a:srgbClr val="568484"/>
                          </a:solidFill>
                          <a:effectLst/>
                          <a:latin typeface="Arial" panose="020B0604020202020204" pitchFamily="34" charset="0"/>
                        </a:rPr>
                        <a:t>5/8/2025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Royal London Diversified Asset Backed Securities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349861417"/>
                  </a:ext>
                </a:extLst>
              </a:tr>
              <a:tr h="264940">
                <a:tc>
                  <a:txBody>
                    <a:bodyPr/>
                    <a:lstStyle/>
                    <a:p>
                      <a:pPr algn="ctr" fontAlgn="ctr"/>
                      <a:r>
                        <a:rPr lang="en-GB" sz="1100" b="0" i="0" u="none" strike="noStrike">
                          <a:solidFill>
                            <a:srgbClr val="568484"/>
                          </a:solidFill>
                          <a:effectLst/>
                          <a:latin typeface="Arial" panose="020B0604020202020204" pitchFamily="34" charset="0"/>
                        </a:rPr>
                        <a:t>31/7/2025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Fidelity US Index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203185666"/>
                  </a:ext>
                </a:extLst>
              </a:tr>
              <a:tr h="264940">
                <a:tc>
                  <a:txBody>
                    <a:bodyPr/>
                    <a:lstStyle/>
                    <a:p>
                      <a:pPr algn="ctr" fontAlgn="ctr"/>
                      <a:r>
                        <a:rPr lang="en-GB" sz="1100" b="0" i="0" u="none" strike="noStrike">
                          <a:solidFill>
                            <a:srgbClr val="568484"/>
                          </a:solidFill>
                          <a:effectLst/>
                          <a:latin typeface="Arial" panose="020B0604020202020204" pitchFamily="34" charset="0"/>
                        </a:rPr>
                        <a:t>31/7/2025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Fidelity S&amp;P 500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321689348"/>
                  </a:ext>
                </a:extLst>
              </a:tr>
              <a:tr h="278187">
                <a:tc>
                  <a:txBody>
                    <a:bodyPr/>
                    <a:lstStyle/>
                    <a:p>
                      <a:pPr algn="ctr" fontAlgn="ctr"/>
                      <a:r>
                        <a:rPr lang="en-GB" sz="1100" b="0" i="0" u="none" strike="noStrike">
                          <a:solidFill>
                            <a:srgbClr val="568484"/>
                          </a:solidFill>
                          <a:effectLst/>
                          <a:latin typeface="Arial" panose="020B0604020202020204" pitchFamily="34" charset="0"/>
                        </a:rPr>
                        <a:t>30/7/2025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err="1">
                          <a:solidFill>
                            <a:srgbClr val="568484"/>
                          </a:solidFill>
                          <a:effectLst/>
                          <a:latin typeface="Arial" panose="020B0604020202020204" pitchFamily="34" charset="0"/>
                        </a:rPr>
                        <a:t>Aretmis</a:t>
                      </a:r>
                      <a:r>
                        <a:rPr lang="en-GB" sz="1100" b="0" i="0" u="none" strike="noStrike" dirty="0">
                          <a:solidFill>
                            <a:srgbClr val="568484"/>
                          </a:solidFill>
                          <a:effectLst/>
                          <a:latin typeface="Arial" panose="020B0604020202020204" pitchFamily="34" charset="0"/>
                        </a:rPr>
                        <a:t> Smart GARP European Equity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019521299"/>
                  </a:ext>
                </a:extLst>
              </a:tr>
              <a:tr h="278187">
                <a:tc>
                  <a:txBody>
                    <a:bodyPr/>
                    <a:lstStyle/>
                    <a:p>
                      <a:pPr algn="ctr" fontAlgn="ctr"/>
                      <a:r>
                        <a:rPr lang="en-GB" sz="1100" b="0" i="0" u="none" strike="noStrike">
                          <a:solidFill>
                            <a:srgbClr val="568484"/>
                          </a:solidFill>
                          <a:effectLst/>
                          <a:latin typeface="Arial" panose="020B0604020202020204" pitchFamily="34" charset="0"/>
                        </a:rPr>
                        <a:t>30/7/2025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HSBC European Index C </a:t>
                      </a:r>
                      <a:r>
                        <a:rPr lang="en-GB" sz="1100" b="0" i="0" u="none" strike="noStrike" dirty="0" err="1">
                          <a:solidFill>
                            <a:srgbClr val="568484"/>
                          </a:solidFill>
                          <a:effectLst/>
                          <a:latin typeface="Arial" panose="020B0604020202020204" pitchFamily="34" charset="0"/>
                        </a:rPr>
                        <a:t>Acc</a:t>
                      </a:r>
                      <a:endParaRPr lang="en-GB" sz="1100" b="0" i="0" u="none" strike="noStrike" dirty="0">
                        <a:solidFill>
                          <a:srgbClr val="56848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441689574"/>
                  </a:ext>
                </a:extLst>
              </a:tr>
              <a:tr h="278187">
                <a:tc>
                  <a:txBody>
                    <a:bodyPr/>
                    <a:lstStyle/>
                    <a:p>
                      <a:pPr algn="ctr" fontAlgn="ctr"/>
                      <a:r>
                        <a:rPr lang="en-GB" sz="1100" b="0" i="0" u="none" strike="noStrike">
                          <a:solidFill>
                            <a:srgbClr val="568484"/>
                          </a:solidFill>
                          <a:effectLst/>
                          <a:latin typeface="Arial" panose="020B0604020202020204" pitchFamily="34" charset="0"/>
                        </a:rPr>
                        <a:t>30/7/2025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Nomura Japan Strategic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9C0006"/>
                          </a:solidFill>
                          <a:effectLst/>
                          <a:latin typeface="Arial" panose="020B0604020202020204"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165602240"/>
                  </a:ext>
                </a:extLst>
              </a:tr>
              <a:tr h="278187">
                <a:tc>
                  <a:txBody>
                    <a:bodyPr/>
                    <a:lstStyle/>
                    <a:p>
                      <a:pPr algn="ctr" fontAlgn="ctr"/>
                      <a:r>
                        <a:rPr lang="en-GB" sz="1100" b="0" i="0" u="none" strike="noStrike">
                          <a:solidFill>
                            <a:srgbClr val="568484"/>
                          </a:solidFill>
                          <a:effectLst/>
                          <a:latin typeface="Arial" panose="020B0604020202020204" pitchFamily="34" charset="0"/>
                        </a:rPr>
                        <a:t>30/7/2025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Fidelity Index Japan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dirty="0">
                          <a:solidFill>
                            <a:srgbClr val="9C0006"/>
                          </a:solidFill>
                          <a:effectLst/>
                          <a:latin typeface="Arial" panose="020B0604020202020204" pitchFamily="34" charset="0"/>
                        </a:rPr>
                        <a:t>-0.21%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823848656"/>
                  </a:ext>
                </a:extLst>
              </a:tr>
              <a:tr h="278187">
                <a:tc>
                  <a:txBody>
                    <a:bodyPr/>
                    <a:lstStyle/>
                    <a:p>
                      <a:pPr algn="ctr" fontAlgn="ctr"/>
                      <a:r>
                        <a:rPr lang="en-GB" sz="1100" b="0" i="0" u="none" strike="noStrike">
                          <a:solidFill>
                            <a:srgbClr val="568484"/>
                          </a:solidFill>
                          <a:effectLst/>
                          <a:latin typeface="Arial" panose="020B0604020202020204" pitchFamily="34" charset="0"/>
                        </a:rPr>
                        <a:t>30/7/2025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JPM US Equity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9C0006"/>
                          </a:solidFill>
                          <a:effectLst/>
                          <a:latin typeface="Arial" panose="020B0604020202020204" pitchFamily="34" charset="0"/>
                        </a:rPr>
                        <a:t>-3.41%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40407942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Portfolio Trades – Q3 2025</a:t>
            </a:r>
            <a:endParaRPr dirty="0"/>
          </a:p>
        </p:txBody>
      </p:sp>
      <p:graphicFrame>
        <p:nvGraphicFramePr>
          <p:cNvPr id="3" name="Table 2">
            <a:extLst>
              <a:ext uri="{FF2B5EF4-FFF2-40B4-BE49-F238E27FC236}">
                <a16:creationId xmlns:a16="http://schemas.microsoft.com/office/drawing/2014/main" id="{EF075959-698A-1323-DFD7-AA564057A649}"/>
              </a:ext>
            </a:extLst>
          </p:cNvPr>
          <p:cNvGraphicFramePr>
            <a:graphicFrameLocks noGrp="1"/>
          </p:cNvGraphicFramePr>
          <p:nvPr>
            <p:extLst>
              <p:ext uri="{D42A27DB-BD31-4B8C-83A1-F6EECF244321}">
                <p14:modId xmlns:p14="http://schemas.microsoft.com/office/powerpoint/2010/main" val="819988057"/>
              </p:ext>
            </p:extLst>
          </p:nvPr>
        </p:nvGraphicFramePr>
        <p:xfrm>
          <a:off x="1197752" y="1920240"/>
          <a:ext cx="9796495" cy="2682240"/>
        </p:xfrm>
        <a:graphic>
          <a:graphicData uri="http://schemas.openxmlformats.org/drawingml/2006/table">
            <a:tbl>
              <a:tblPr/>
              <a:tblGrid>
                <a:gridCol w="794883">
                  <a:extLst>
                    <a:ext uri="{9D8B030D-6E8A-4147-A177-3AD203B41FA5}">
                      <a16:colId xmlns:a16="http://schemas.microsoft.com/office/drawing/2014/main" val="2189415972"/>
                    </a:ext>
                  </a:extLst>
                </a:gridCol>
                <a:gridCol w="3843702">
                  <a:extLst>
                    <a:ext uri="{9D8B030D-6E8A-4147-A177-3AD203B41FA5}">
                      <a16:colId xmlns:a16="http://schemas.microsoft.com/office/drawing/2014/main" val="1598560169"/>
                    </a:ext>
                  </a:extLst>
                </a:gridCol>
                <a:gridCol w="1031582">
                  <a:extLst>
                    <a:ext uri="{9D8B030D-6E8A-4147-A177-3AD203B41FA5}">
                      <a16:colId xmlns:a16="http://schemas.microsoft.com/office/drawing/2014/main" val="1471411920"/>
                    </a:ext>
                  </a:extLst>
                </a:gridCol>
                <a:gridCol w="1031582">
                  <a:extLst>
                    <a:ext uri="{9D8B030D-6E8A-4147-A177-3AD203B41FA5}">
                      <a16:colId xmlns:a16="http://schemas.microsoft.com/office/drawing/2014/main" val="1293324170"/>
                    </a:ext>
                  </a:extLst>
                </a:gridCol>
                <a:gridCol w="1031582">
                  <a:extLst>
                    <a:ext uri="{9D8B030D-6E8A-4147-A177-3AD203B41FA5}">
                      <a16:colId xmlns:a16="http://schemas.microsoft.com/office/drawing/2014/main" val="3071265464"/>
                    </a:ext>
                  </a:extLst>
                </a:gridCol>
                <a:gridCol w="1031582">
                  <a:extLst>
                    <a:ext uri="{9D8B030D-6E8A-4147-A177-3AD203B41FA5}">
                      <a16:colId xmlns:a16="http://schemas.microsoft.com/office/drawing/2014/main" val="2523556341"/>
                    </a:ext>
                  </a:extLst>
                </a:gridCol>
                <a:gridCol w="1031582">
                  <a:extLst>
                    <a:ext uri="{9D8B030D-6E8A-4147-A177-3AD203B41FA5}">
                      <a16:colId xmlns:a16="http://schemas.microsoft.com/office/drawing/2014/main" val="3002841082"/>
                    </a:ext>
                  </a:extLst>
                </a:gridCol>
              </a:tblGrid>
              <a:tr h="134925">
                <a:tc>
                  <a:txBody>
                    <a:bodyPr/>
                    <a:lstStyle/>
                    <a:p>
                      <a:pPr algn="ctr" fontAlgn="ctr"/>
                      <a:r>
                        <a:rPr lang="en-GB" sz="1100" b="1" i="0" u="none" strike="noStrike">
                          <a:solidFill>
                            <a:srgbClr val="FFFFFF"/>
                          </a:solidFill>
                          <a:effectLst/>
                          <a:latin typeface="Arial" panose="020B060402020202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Fund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tc>
                  <a:txBody>
                    <a:bodyPr/>
                    <a:lstStyle/>
                    <a:p>
                      <a:pPr algn="ctr" fontAlgn="ctr"/>
                      <a:r>
                        <a:rPr lang="en-GB" sz="1100" b="1" i="0" u="none" strike="noStrike">
                          <a:solidFill>
                            <a:srgbClr val="FFFFFF"/>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68484"/>
                    </a:solidFill>
                  </a:tcPr>
                </a:tc>
                <a:extLst>
                  <a:ext uri="{0D108BD9-81ED-4DB2-BD59-A6C34878D82A}">
                    <a16:rowId xmlns:a16="http://schemas.microsoft.com/office/drawing/2014/main" val="1664565347"/>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Fidelity S&amp;P 500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9C0006"/>
                          </a:solidFill>
                          <a:effectLst/>
                          <a:latin typeface="Arial" panose="020B0604020202020204" pitchFamily="34" charset="0"/>
                        </a:rPr>
                        <a:t>-0.25%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12370460"/>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Fidelity Index 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9C0006"/>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39060821"/>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abrdn Global Infrastructure Equity Tracker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754041436"/>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Lazard Global Listed Infrastructure Equity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184067005"/>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iShare TIP 0-5 years ETF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731150401"/>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Royal London Short Duration Gilts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79247452"/>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T Rowe Price US Smaller Companies USD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006100"/>
                          </a:solidFill>
                          <a:effectLst/>
                          <a:latin typeface="Arial" panose="020B0604020202020204" pitchFamily="34" charset="0"/>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53441950"/>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T Rowe Price US Smaller Companies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006100"/>
                          </a:solidFill>
                          <a:effectLst/>
                          <a:latin typeface="Arial" panose="020B060402020202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838958371"/>
                  </a:ext>
                </a:extLst>
              </a:tr>
              <a:tr h="134925">
                <a:tc>
                  <a:txBody>
                    <a:bodyPr/>
                    <a:lstStyle/>
                    <a:p>
                      <a:pPr algn="ctr" fontAlgn="ctr"/>
                      <a:r>
                        <a:rPr lang="en-GB" sz="1100" b="0" i="0" u="none" strike="noStrike">
                          <a:solidFill>
                            <a:srgbClr val="568484"/>
                          </a:solidFill>
                          <a:effectLst/>
                          <a:latin typeface="Arial" panose="020B0604020202020204" pitchFamily="34" charset="0"/>
                        </a:rPr>
                        <a:t>29/9/2025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Vietnam Enterprise Investment Ltd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b"/>
                      <a:r>
                        <a:rPr lang="en-GB" sz="1100" b="0" i="0" u="none" strike="noStrike">
                          <a:solidFill>
                            <a:srgbClr val="0061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106831744"/>
                  </a:ext>
                </a:extLst>
              </a:tr>
              <a:tr h="134925">
                <a:tc>
                  <a:txBody>
                    <a:bodyPr/>
                    <a:lstStyle/>
                    <a:p>
                      <a:pPr algn="ctr" fontAlgn="ctr"/>
                      <a:r>
                        <a:rPr lang="en-GB" sz="1100" b="0" i="0" u="none" strike="noStrike">
                          <a:solidFill>
                            <a:srgbClr val="568484"/>
                          </a:solidFill>
                          <a:effectLst/>
                          <a:latin typeface="Arial" panose="020B0604020202020204" pitchFamily="34" charset="0"/>
                        </a:rPr>
                        <a:t>26/9/2025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Fidelity Index UK Gilt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40255643"/>
                  </a:ext>
                </a:extLst>
              </a:tr>
              <a:tr h="134925">
                <a:tc>
                  <a:txBody>
                    <a:bodyPr/>
                    <a:lstStyle/>
                    <a:p>
                      <a:pPr algn="ctr" fontAlgn="ctr"/>
                      <a:r>
                        <a:rPr lang="en-GB" sz="1100" b="0" i="0" u="none" strike="noStrike">
                          <a:solidFill>
                            <a:srgbClr val="568484"/>
                          </a:solidFill>
                          <a:effectLst/>
                          <a:latin typeface="Arial" panose="020B0604020202020204" pitchFamily="34" charset="0"/>
                        </a:rPr>
                        <a:t>26/9/2025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L&amp;G Global Infrastructure Index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183932848"/>
                  </a:ext>
                </a:extLst>
              </a:tr>
              <a:tr h="134925">
                <a:tc>
                  <a:txBody>
                    <a:bodyPr/>
                    <a:lstStyle/>
                    <a:p>
                      <a:pPr algn="ctr" fontAlgn="ctr"/>
                      <a:r>
                        <a:rPr lang="en-GB" sz="1100" b="0" i="0" u="none" strike="noStrike">
                          <a:solidFill>
                            <a:srgbClr val="568484"/>
                          </a:solidFill>
                          <a:effectLst/>
                          <a:latin typeface="Arial" panose="020B0604020202020204" pitchFamily="34" charset="0"/>
                        </a:rPr>
                        <a:t>26/9/2025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dirty="0">
                          <a:solidFill>
                            <a:srgbClr val="568484"/>
                          </a:solidFill>
                          <a:effectLst/>
                          <a:latin typeface="Arial" panose="020B0604020202020204" pitchFamily="34" charset="0"/>
                        </a:rPr>
                        <a:t>Royal London Short Duration Gilts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280668261"/>
                  </a:ext>
                </a:extLst>
              </a:tr>
              <a:tr h="134925">
                <a:tc>
                  <a:txBody>
                    <a:bodyPr/>
                    <a:lstStyle/>
                    <a:p>
                      <a:pPr algn="ctr" fontAlgn="ctr"/>
                      <a:r>
                        <a:rPr lang="en-GB" sz="1100" b="0" i="0" u="none" strike="noStrike">
                          <a:solidFill>
                            <a:srgbClr val="568484"/>
                          </a:solidFill>
                          <a:effectLst/>
                          <a:latin typeface="Arial" panose="020B0604020202020204" pitchFamily="34" charset="0"/>
                        </a:rPr>
                        <a:t>26/9/2025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Royal London Short Term Money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132201183"/>
                  </a:ext>
                </a:extLst>
              </a:tr>
              <a:tr h="134925">
                <a:tc>
                  <a:txBody>
                    <a:bodyPr/>
                    <a:lstStyle/>
                    <a:p>
                      <a:pPr algn="ctr" fontAlgn="ctr"/>
                      <a:r>
                        <a:rPr lang="en-GB" sz="1100" b="0" i="0" u="none" strike="noStrike">
                          <a:solidFill>
                            <a:srgbClr val="568484"/>
                          </a:solidFill>
                          <a:effectLst/>
                          <a:latin typeface="Arial" panose="020B0604020202020204" pitchFamily="34" charset="0"/>
                        </a:rPr>
                        <a:t>26/9/2025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Vanguard US Government Bond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790921109"/>
                  </a:ext>
                </a:extLst>
              </a:tr>
              <a:tr h="134925">
                <a:tc>
                  <a:txBody>
                    <a:bodyPr/>
                    <a:lstStyle/>
                    <a:p>
                      <a:pPr algn="ctr" fontAlgn="ctr"/>
                      <a:r>
                        <a:rPr lang="en-GB" sz="1100" b="0" i="0" u="none" strike="noStrike">
                          <a:solidFill>
                            <a:srgbClr val="568484"/>
                          </a:solidFill>
                          <a:effectLst/>
                          <a:latin typeface="Arial" panose="020B0604020202020204" pitchFamily="34" charset="0"/>
                        </a:rPr>
                        <a:t>26/9/2025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a:solidFill>
                            <a:srgbClr val="568484"/>
                          </a:solidFill>
                          <a:effectLst/>
                          <a:latin typeface="Arial" panose="020B0604020202020204" pitchFamily="34" charset="0"/>
                        </a:rPr>
                        <a:t>Vanguard UK Inflation Linked Gilt Index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a:solidFill>
                            <a:srgbClr val="9C0006"/>
                          </a:solidFill>
                          <a:effectLst/>
                          <a:latin typeface="Arial" panose="020B060402020202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9C0006"/>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b"/>
                      <a:r>
                        <a:rPr lang="en-GB" sz="1100" b="0" i="0" u="none" strike="noStrike">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100" b="0" i="0" u="none" strike="noStrike" dirty="0">
                          <a:solidFill>
                            <a:srgbClr val="568484"/>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58618381"/>
                  </a:ext>
                </a:extLst>
              </a:tr>
            </a:tbl>
          </a:graphicData>
        </a:graphic>
      </p:graphicFrame>
    </p:spTree>
    <p:extLst>
      <p:ext uri="{BB962C8B-B14F-4D97-AF65-F5344CB8AC3E}">
        <p14:creationId xmlns:p14="http://schemas.microsoft.com/office/powerpoint/2010/main" val="3172814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a:extLst>
              <a:ext uri="{FF2B5EF4-FFF2-40B4-BE49-F238E27FC236}">
                <a16:creationId xmlns:a16="http://schemas.microsoft.com/office/drawing/2014/main" id="{DEE54137-FB94-4018-AE50-980140EAEFCB}"/>
              </a:ext>
            </a:extLst>
          </p:cNvPr>
          <p:cNvSpPr/>
          <p:nvPr/>
        </p:nvSpPr>
        <p:spPr>
          <a:xfrm>
            <a:off x="-216816" y="-49267"/>
            <a:ext cx="12425666" cy="7204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Google Shape;106;p17"/>
          <p:cNvSpPr/>
          <p:nvPr/>
        </p:nvSpPr>
        <p:spPr>
          <a:xfrm>
            <a:off x="16850" y="2093658"/>
            <a:ext cx="12192000" cy="457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A2B4247E-3538-0B08-3FE9-3E985050A5F1}"/>
              </a:ext>
            </a:extLst>
          </p:cNvPr>
          <p:cNvPicPr>
            <a:picLocks noChangeAspect="1" noChangeArrowheads="1"/>
          </p:cNvPicPr>
          <p:nvPr/>
        </p:nvPicPr>
        <p:blipFill>
          <a:blip r:embed="rId3">
            <a:duotone>
              <a:prstClr val="black"/>
              <a:srgbClr val="528484">
                <a:tint val="45000"/>
                <a:satMod val="400000"/>
              </a:srgbClr>
            </a:duotone>
            <a:extLst>
              <a:ext uri="{28A0092B-C50C-407E-A947-70E740481C1C}">
                <a14:useLocalDpi xmlns:a14="http://schemas.microsoft.com/office/drawing/2010/main" val="0"/>
              </a:ext>
            </a:extLst>
          </a:blip>
          <a:srcRect/>
          <a:stretch>
            <a:fillRect/>
          </a:stretch>
        </p:blipFill>
        <p:spPr bwMode="auto">
          <a:xfrm>
            <a:off x="-3029880" y="-49267"/>
            <a:ext cx="6884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107;p17"/>
          <p:cNvSpPr txBox="1">
            <a:spLocks noGrp="1"/>
          </p:cNvSpPr>
          <p:nvPr>
            <p:ph type="ctrTitle"/>
          </p:nvPr>
        </p:nvSpPr>
        <p:spPr>
          <a:xfrm>
            <a:off x="760812" y="2423100"/>
            <a:ext cx="10363200" cy="20118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accent2"/>
              </a:buClr>
              <a:buSzPts val="4320"/>
              <a:buFont typeface="Open Sans Light"/>
              <a:buNone/>
            </a:pPr>
            <a:r>
              <a:rPr lang="en-GB" b="1" dirty="0">
                <a:solidFill>
                  <a:schemeClr val="dk2"/>
                </a:solidFill>
                <a:latin typeface="Calibri Light" panose="020F0302020204030204" pitchFamily="34" charset="0"/>
                <a:ea typeface="Open Sans"/>
                <a:cs typeface="Calibri Light" panose="020F0302020204030204" pitchFamily="34" charset="0"/>
                <a:sym typeface="Open Sans"/>
              </a:rPr>
              <a:t>Conference Season Review</a:t>
            </a:r>
            <a:br>
              <a:rPr lang="en-GB" b="1" dirty="0">
                <a:solidFill>
                  <a:schemeClr val="dk2"/>
                </a:solidFill>
                <a:latin typeface="Calibri Light" panose="020F0302020204030204" pitchFamily="34" charset="0"/>
                <a:ea typeface="Open Sans"/>
                <a:cs typeface="Calibri Light" panose="020F0302020204030204" pitchFamily="34" charset="0"/>
                <a:sym typeface="Open Sans"/>
              </a:rPr>
            </a:br>
            <a:r>
              <a:rPr lang="en-GB" sz="2400" b="1" dirty="0">
                <a:solidFill>
                  <a:schemeClr val="dk2"/>
                </a:solidFill>
                <a:latin typeface="Calibri Light" panose="020F0302020204030204" pitchFamily="34" charset="0"/>
                <a:ea typeface="Open Sans"/>
                <a:cs typeface="Calibri Light" panose="020F0302020204030204" pitchFamily="34" charset="0"/>
                <a:sym typeface="Open Sans"/>
              </a:rPr>
              <a:t> </a:t>
            </a:r>
            <a:endParaRPr b="1" dirty="0">
              <a:solidFill>
                <a:schemeClr val="dk2"/>
              </a:solidFill>
              <a:latin typeface="Calibri Light" panose="020F0302020204030204" pitchFamily="34" charset="0"/>
              <a:ea typeface="Open Sans"/>
              <a:cs typeface="Calibri Light" panose="020F0302020204030204" pitchFamily="34" charset="0"/>
              <a:sym typeface="Open Sans"/>
            </a:endParaRPr>
          </a:p>
        </p:txBody>
      </p:sp>
      <p:pic>
        <p:nvPicPr>
          <p:cNvPr id="108" name="Google Shape;108;p17"/>
          <p:cNvPicPr preferRelativeResize="0">
            <a:picLocks noChangeAspect="1"/>
          </p:cNvPicPr>
          <p:nvPr/>
        </p:nvPicPr>
        <p:blipFill rotWithShape="1">
          <a:blip r:embed="rId4">
            <a:alphaModFix/>
          </a:blip>
          <a:srcRect t="16386" b="20097"/>
          <a:stretch/>
        </p:blipFill>
        <p:spPr>
          <a:xfrm>
            <a:off x="7748832" y="581586"/>
            <a:ext cx="3375180" cy="1105141"/>
          </a:xfrm>
          <a:prstGeom prst="rect">
            <a:avLst/>
          </a:prstGeom>
          <a:noFill/>
          <a:ln>
            <a:noFill/>
          </a:ln>
        </p:spPr>
      </p:pic>
      <p:sp>
        <p:nvSpPr>
          <p:cNvPr id="110" name="Google Shape;110;p17"/>
          <p:cNvSpPr txBox="1">
            <a:spLocks noGrp="1"/>
          </p:cNvSpPr>
          <p:nvPr>
            <p:ph type="ctrTitle"/>
          </p:nvPr>
        </p:nvSpPr>
        <p:spPr>
          <a:xfrm>
            <a:off x="114200" y="6022200"/>
            <a:ext cx="11997300" cy="757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800"/>
              <a:buFont typeface="Open Sans Light"/>
              <a:buNone/>
            </a:pPr>
            <a:r>
              <a:rPr lang="en-ZA" sz="1700" b="1" dirty="0">
                <a:solidFill>
                  <a:srgbClr val="FFFFFF"/>
                </a:solidFill>
                <a:latin typeface="Calibri Light" panose="020F0302020204030204" pitchFamily="34" charset="0"/>
                <a:ea typeface="Arial"/>
                <a:cs typeface="Calibri Light" panose="020F0302020204030204" pitchFamily="34" charset="0"/>
                <a:sym typeface="Arial"/>
              </a:rPr>
              <a:t>The webinar will begin soon.</a:t>
            </a:r>
            <a:endParaRPr sz="5400" b="1" dirty="0">
              <a:solidFill>
                <a:schemeClr val="lt1"/>
              </a:solidFill>
              <a:latin typeface="Calibri Light" panose="020F0302020204030204" pitchFamily="34" charset="0"/>
              <a:cs typeface="Calibri Light" panose="020F0302020204030204" pitchFamily="34" charset="0"/>
              <a:sym typeface="Open Sans Light"/>
            </a:endParaRPr>
          </a:p>
        </p:txBody>
      </p:sp>
    </p:spTree>
    <p:extLst>
      <p:ext uri="{BB962C8B-B14F-4D97-AF65-F5344CB8AC3E}">
        <p14:creationId xmlns:p14="http://schemas.microsoft.com/office/powerpoint/2010/main" val="379556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963" y="372519"/>
            <a:ext cx="10515600" cy="5355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US Economy</a:t>
            </a:r>
            <a:endParaRPr dirty="0"/>
          </a:p>
        </p:txBody>
      </p:sp>
      <p:sp>
        <p:nvSpPr>
          <p:cNvPr id="167" name="Google Shape;167;p25"/>
          <p:cNvSpPr txBox="1"/>
          <p:nvPr/>
        </p:nvSpPr>
        <p:spPr>
          <a:xfrm>
            <a:off x="838200" y="1220119"/>
            <a:ext cx="10515600" cy="4878756"/>
          </a:xfrm>
          <a:prstGeom prst="rect">
            <a:avLst/>
          </a:prstGeom>
          <a:noFill/>
          <a:ln>
            <a:noFill/>
          </a:ln>
        </p:spPr>
        <p:txBody>
          <a:bodyPr spcFirstLastPara="1" wrap="square" lIns="91425" tIns="45700" rIns="91425" bIns="45700" anchor="t" anchorCtr="0">
            <a:normAutofit fontScale="92500" lnSpcReduction="10000"/>
          </a:bodyPr>
          <a:lstStyle/>
          <a:p>
            <a:pPr marL="514350" marR="0" lvl="0" indent="-462280" algn="l" rtl="0">
              <a:lnSpc>
                <a:spcPct val="150000"/>
              </a:lnSpc>
              <a:spcBef>
                <a:spcPts val="1000"/>
              </a:spcBef>
              <a:spcAft>
                <a:spcPts val="0"/>
              </a:spcAft>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Weakening Jobs Reports</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But Corporate Investment High</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Change in Federal Reserve for 2026</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Tax cuts and spending changes kick in Jan 2026</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Expected restrengthening in 2026</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US Midterms Q4 2026</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Tariffs yet to feed through in to meaningful CPI impact</a:t>
            </a:r>
          </a:p>
        </p:txBody>
      </p:sp>
    </p:spTree>
    <p:extLst>
      <p:ext uri="{BB962C8B-B14F-4D97-AF65-F5344CB8AC3E}">
        <p14:creationId xmlns:p14="http://schemas.microsoft.com/office/powerpoint/2010/main" val="418274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963" y="372519"/>
            <a:ext cx="10515600" cy="5355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AI Story</a:t>
            </a:r>
            <a:endParaRPr dirty="0"/>
          </a:p>
        </p:txBody>
      </p:sp>
      <p:sp>
        <p:nvSpPr>
          <p:cNvPr id="167" name="Google Shape;167;p25"/>
          <p:cNvSpPr txBox="1"/>
          <p:nvPr/>
        </p:nvSpPr>
        <p:spPr>
          <a:xfrm>
            <a:off x="838200" y="1220119"/>
            <a:ext cx="10515600" cy="4417762"/>
          </a:xfrm>
          <a:prstGeom prst="rect">
            <a:avLst/>
          </a:prstGeom>
          <a:noFill/>
          <a:ln>
            <a:noFill/>
          </a:ln>
        </p:spPr>
        <p:txBody>
          <a:bodyPr spcFirstLastPara="1" wrap="square" lIns="91425" tIns="45700" rIns="91425" bIns="45700" anchor="t" anchorCtr="0">
            <a:normAutofit lnSpcReduction="10000"/>
          </a:bodyPr>
          <a:lstStyle/>
          <a:p>
            <a:pPr marL="514350" marR="0" lvl="0" indent="-462280" algn="l" rtl="0">
              <a:lnSpc>
                <a:spcPct val="150000"/>
              </a:lnSpc>
              <a:spcBef>
                <a:spcPts val="1000"/>
              </a:spcBef>
              <a:spcAft>
                <a:spcPts val="0"/>
              </a:spcAft>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Continuing very strong growth</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Incredible Capital Expenditure fuelling Growth</a:t>
            </a:r>
            <a:br>
              <a:rPr lang="en-ZA" sz="2800" dirty="0">
                <a:solidFill>
                  <a:srgbClr val="528484"/>
                </a:solidFill>
                <a:latin typeface="Open Sans"/>
                <a:ea typeface="Open Sans"/>
                <a:cs typeface="Open Sans"/>
                <a:sym typeface="Open Sans"/>
              </a:rPr>
            </a:br>
            <a:r>
              <a:rPr lang="en-ZA" sz="2800" dirty="0">
                <a:solidFill>
                  <a:srgbClr val="528484"/>
                </a:solidFill>
                <a:latin typeface="Open Sans"/>
                <a:ea typeface="Open Sans"/>
                <a:cs typeface="Open Sans"/>
                <a:sym typeface="Open Sans"/>
              </a:rPr>
              <a:t>Both at AI Ltd level as well as Users.</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Seen in line with 1997 narrative at present.</a:t>
            </a:r>
          </a:p>
          <a:p>
            <a:pPr marL="514350" indent="-462280">
              <a:lnSpc>
                <a:spcPct val="150000"/>
              </a:lnSpc>
              <a:spcBef>
                <a:spcPts val="1000"/>
              </a:spcBef>
              <a:buClr>
                <a:srgbClr val="528484"/>
              </a:buClr>
              <a:buSzPct val="100000"/>
              <a:buFont typeface="Arial" panose="020B0604020202020204" pitchFamily="34" charset="0"/>
              <a:buChar char="•"/>
            </a:pPr>
            <a:r>
              <a:rPr lang="en-ZA" sz="2800" dirty="0">
                <a:solidFill>
                  <a:srgbClr val="528484"/>
                </a:solidFill>
                <a:latin typeface="Open Sans"/>
                <a:ea typeface="Open Sans"/>
                <a:cs typeface="Open Sans"/>
                <a:sym typeface="Open Sans"/>
              </a:rPr>
              <a:t>Circular Financing occurring: End of ability for the Capital Expenditure to be able to be financed by </a:t>
            </a:r>
            <a:r>
              <a:rPr lang="en-ZA" sz="2800" dirty="0" err="1">
                <a:solidFill>
                  <a:srgbClr val="528484"/>
                </a:solidFill>
                <a:latin typeface="Open Sans"/>
                <a:ea typeface="Open Sans"/>
                <a:cs typeface="Open Sans"/>
                <a:sym typeface="Open Sans"/>
              </a:rPr>
              <a:t>Ltds</a:t>
            </a:r>
            <a:r>
              <a:rPr lang="en-ZA" sz="2800" dirty="0">
                <a:solidFill>
                  <a:srgbClr val="528484"/>
                </a:solidFill>
                <a:latin typeface="Open Sans"/>
                <a:ea typeface="Open Sans"/>
                <a:cs typeface="Open Sans"/>
                <a:sym typeface="Open Sans"/>
              </a:rPr>
              <a:t> own cash?</a:t>
            </a:r>
            <a:endParaRPr sz="2800" dirty="0">
              <a:solidFill>
                <a:srgbClr val="528484"/>
              </a:solidFill>
              <a:latin typeface="Open Sans"/>
              <a:ea typeface="Open Sans"/>
              <a:cs typeface="Open Sans"/>
              <a:sym typeface="Open Sans"/>
            </a:endParaRPr>
          </a:p>
        </p:txBody>
      </p:sp>
    </p:spTree>
    <p:extLst>
      <p:ext uri="{BB962C8B-B14F-4D97-AF65-F5344CB8AC3E}">
        <p14:creationId xmlns:p14="http://schemas.microsoft.com/office/powerpoint/2010/main" val="360101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a:extLst>
              <a:ext uri="{FF2B5EF4-FFF2-40B4-BE49-F238E27FC236}">
                <a16:creationId xmlns:a16="http://schemas.microsoft.com/office/drawing/2014/main" id="{DEE54137-FB94-4018-AE50-980140EAEFCB}"/>
              </a:ext>
            </a:extLst>
          </p:cNvPr>
          <p:cNvSpPr/>
          <p:nvPr/>
        </p:nvSpPr>
        <p:spPr>
          <a:xfrm>
            <a:off x="-216816" y="-49267"/>
            <a:ext cx="12425666" cy="7204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Google Shape;106;p17"/>
          <p:cNvSpPr/>
          <p:nvPr/>
        </p:nvSpPr>
        <p:spPr>
          <a:xfrm>
            <a:off x="16850" y="2093658"/>
            <a:ext cx="12192000" cy="457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A2B4247E-3538-0B08-3FE9-3E985050A5F1}"/>
              </a:ext>
            </a:extLst>
          </p:cNvPr>
          <p:cNvPicPr>
            <a:picLocks noChangeAspect="1" noChangeArrowheads="1"/>
          </p:cNvPicPr>
          <p:nvPr/>
        </p:nvPicPr>
        <p:blipFill>
          <a:blip r:embed="rId3">
            <a:duotone>
              <a:prstClr val="black"/>
              <a:srgbClr val="528484">
                <a:tint val="45000"/>
                <a:satMod val="400000"/>
              </a:srgbClr>
            </a:duotone>
            <a:extLst>
              <a:ext uri="{28A0092B-C50C-407E-A947-70E740481C1C}">
                <a14:useLocalDpi xmlns:a14="http://schemas.microsoft.com/office/drawing/2010/main" val="0"/>
              </a:ext>
            </a:extLst>
          </a:blip>
          <a:srcRect/>
          <a:stretch>
            <a:fillRect/>
          </a:stretch>
        </p:blipFill>
        <p:spPr bwMode="auto">
          <a:xfrm>
            <a:off x="-3029880" y="-49267"/>
            <a:ext cx="6884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107;p17"/>
          <p:cNvSpPr txBox="1">
            <a:spLocks noGrp="1"/>
          </p:cNvSpPr>
          <p:nvPr>
            <p:ph type="ctrTitle"/>
          </p:nvPr>
        </p:nvSpPr>
        <p:spPr>
          <a:xfrm>
            <a:off x="760812" y="2423100"/>
            <a:ext cx="10363200" cy="20118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accent2"/>
              </a:buClr>
              <a:buSzPts val="4320"/>
              <a:buFont typeface="Open Sans Light"/>
              <a:buNone/>
            </a:pPr>
            <a:r>
              <a:rPr lang="en-GB" b="1" dirty="0">
                <a:solidFill>
                  <a:schemeClr val="dk2"/>
                </a:solidFill>
                <a:latin typeface="Calibri Light" panose="020F0302020204030204" pitchFamily="34" charset="0"/>
                <a:ea typeface="Open Sans"/>
                <a:cs typeface="Calibri Light" panose="020F0302020204030204" pitchFamily="34" charset="0"/>
                <a:sym typeface="Open Sans"/>
              </a:rPr>
              <a:t>What is in store</a:t>
            </a:r>
            <a:br>
              <a:rPr lang="en-GB" b="1" dirty="0">
                <a:solidFill>
                  <a:schemeClr val="dk2"/>
                </a:solidFill>
                <a:latin typeface="Calibri Light" panose="020F0302020204030204" pitchFamily="34" charset="0"/>
                <a:ea typeface="Open Sans"/>
                <a:cs typeface="Calibri Light" panose="020F0302020204030204" pitchFamily="34" charset="0"/>
                <a:sym typeface="Open Sans"/>
              </a:rPr>
            </a:br>
            <a:r>
              <a:rPr lang="en-GB" b="1" dirty="0">
                <a:solidFill>
                  <a:schemeClr val="dk2"/>
                </a:solidFill>
                <a:latin typeface="Calibri Light" panose="020F0302020204030204" pitchFamily="34" charset="0"/>
                <a:ea typeface="Open Sans"/>
                <a:cs typeface="Calibri Light" panose="020F0302020204030204" pitchFamily="34" charset="0"/>
                <a:sym typeface="Open Sans"/>
              </a:rPr>
              <a:t>for the remainder of 2025?</a:t>
            </a:r>
            <a:endParaRPr b="1" dirty="0">
              <a:solidFill>
                <a:schemeClr val="dk2"/>
              </a:solidFill>
              <a:latin typeface="Calibri Light" panose="020F0302020204030204" pitchFamily="34" charset="0"/>
              <a:ea typeface="Open Sans"/>
              <a:cs typeface="Calibri Light" panose="020F0302020204030204" pitchFamily="34" charset="0"/>
              <a:sym typeface="Open Sans"/>
            </a:endParaRPr>
          </a:p>
        </p:txBody>
      </p:sp>
      <p:pic>
        <p:nvPicPr>
          <p:cNvPr id="108" name="Google Shape;108;p17"/>
          <p:cNvPicPr preferRelativeResize="0">
            <a:picLocks noChangeAspect="1"/>
          </p:cNvPicPr>
          <p:nvPr/>
        </p:nvPicPr>
        <p:blipFill rotWithShape="1">
          <a:blip r:embed="rId4">
            <a:alphaModFix/>
          </a:blip>
          <a:srcRect t="16386" b="20097"/>
          <a:stretch/>
        </p:blipFill>
        <p:spPr>
          <a:xfrm>
            <a:off x="7748832" y="581586"/>
            <a:ext cx="3375180" cy="1105141"/>
          </a:xfrm>
          <a:prstGeom prst="rect">
            <a:avLst/>
          </a:prstGeom>
          <a:noFill/>
          <a:ln>
            <a:noFill/>
          </a:ln>
        </p:spPr>
      </p:pic>
      <p:sp>
        <p:nvSpPr>
          <p:cNvPr id="110" name="Google Shape;110;p17"/>
          <p:cNvSpPr txBox="1">
            <a:spLocks noGrp="1"/>
          </p:cNvSpPr>
          <p:nvPr>
            <p:ph type="ctrTitle"/>
          </p:nvPr>
        </p:nvSpPr>
        <p:spPr>
          <a:xfrm>
            <a:off x="114200" y="6022200"/>
            <a:ext cx="11997300" cy="757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800"/>
              <a:buFont typeface="Open Sans Light"/>
              <a:buNone/>
            </a:pPr>
            <a:r>
              <a:rPr lang="en-ZA" sz="1700" b="1" dirty="0">
                <a:solidFill>
                  <a:srgbClr val="FFFFFF"/>
                </a:solidFill>
                <a:latin typeface="Calibri Light" panose="020F0302020204030204" pitchFamily="34" charset="0"/>
                <a:ea typeface="Arial"/>
                <a:cs typeface="Calibri Light" panose="020F0302020204030204" pitchFamily="34" charset="0"/>
                <a:sym typeface="Arial"/>
              </a:rPr>
              <a:t>The webinar will begin soon.</a:t>
            </a:r>
            <a:endParaRPr sz="5400" b="1" dirty="0">
              <a:solidFill>
                <a:schemeClr val="lt1"/>
              </a:solidFill>
              <a:latin typeface="Calibri Light" panose="020F0302020204030204" pitchFamily="34" charset="0"/>
              <a:cs typeface="Calibri Light" panose="020F0302020204030204" pitchFamily="34" charset="0"/>
              <a:sym typeface="Open Sans Light"/>
            </a:endParaRPr>
          </a:p>
        </p:txBody>
      </p:sp>
    </p:spTree>
    <p:extLst>
      <p:ext uri="{BB962C8B-B14F-4D97-AF65-F5344CB8AC3E}">
        <p14:creationId xmlns:p14="http://schemas.microsoft.com/office/powerpoint/2010/main" val="193507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963" y="372519"/>
            <a:ext cx="10515600" cy="5355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What’s in store?</a:t>
            </a:r>
            <a:endParaRPr dirty="0"/>
          </a:p>
        </p:txBody>
      </p:sp>
      <p:graphicFrame>
        <p:nvGraphicFramePr>
          <p:cNvPr id="2" name="Table 1">
            <a:extLst>
              <a:ext uri="{FF2B5EF4-FFF2-40B4-BE49-F238E27FC236}">
                <a16:creationId xmlns:a16="http://schemas.microsoft.com/office/drawing/2014/main" id="{4796D8E7-8B14-6813-9D1B-2AC948904272}"/>
              </a:ext>
            </a:extLst>
          </p:cNvPr>
          <p:cNvGraphicFramePr>
            <a:graphicFrameLocks noGrp="1"/>
          </p:cNvGraphicFramePr>
          <p:nvPr>
            <p:extLst>
              <p:ext uri="{D42A27DB-BD31-4B8C-83A1-F6EECF244321}">
                <p14:modId xmlns:p14="http://schemas.microsoft.com/office/powerpoint/2010/main" val="2782728864"/>
              </p:ext>
            </p:extLst>
          </p:nvPr>
        </p:nvGraphicFramePr>
        <p:xfrm>
          <a:off x="334963" y="1081975"/>
          <a:ext cx="11534984" cy="5310720"/>
        </p:xfrm>
        <a:graphic>
          <a:graphicData uri="http://schemas.openxmlformats.org/drawingml/2006/table">
            <a:tbl>
              <a:tblPr firstRow="1" bandRow="1">
                <a:tableStyleId>{5C22544A-7EE6-4342-B048-85BDC9FD1C3A}</a:tableStyleId>
              </a:tblPr>
              <a:tblGrid>
                <a:gridCol w="1718124">
                  <a:extLst>
                    <a:ext uri="{9D8B030D-6E8A-4147-A177-3AD203B41FA5}">
                      <a16:colId xmlns:a16="http://schemas.microsoft.com/office/drawing/2014/main" val="435483186"/>
                    </a:ext>
                  </a:extLst>
                </a:gridCol>
                <a:gridCol w="3554083">
                  <a:extLst>
                    <a:ext uri="{9D8B030D-6E8A-4147-A177-3AD203B41FA5}">
                      <a16:colId xmlns:a16="http://schemas.microsoft.com/office/drawing/2014/main" val="3454195352"/>
                    </a:ext>
                  </a:extLst>
                </a:gridCol>
                <a:gridCol w="3329796">
                  <a:extLst>
                    <a:ext uri="{9D8B030D-6E8A-4147-A177-3AD203B41FA5}">
                      <a16:colId xmlns:a16="http://schemas.microsoft.com/office/drawing/2014/main" val="699435103"/>
                    </a:ext>
                  </a:extLst>
                </a:gridCol>
                <a:gridCol w="2932981">
                  <a:extLst>
                    <a:ext uri="{9D8B030D-6E8A-4147-A177-3AD203B41FA5}">
                      <a16:colId xmlns:a16="http://schemas.microsoft.com/office/drawing/2014/main" val="325752553"/>
                    </a:ext>
                  </a:extLst>
                </a:gridCol>
              </a:tblGrid>
              <a:tr h="415997">
                <a:tc>
                  <a:txBody>
                    <a:bodyPr/>
                    <a:lstStyle/>
                    <a:p>
                      <a:pPr algn="ctr"/>
                      <a:endPar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Unfavourable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Base Case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Favourable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476729"/>
                  </a:ext>
                </a:extLst>
              </a:tr>
              <a:tr h="564160">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US Inflation</a:t>
                      </a:r>
                      <a:b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b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(Degree of Caution)</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Tariff wars end up going back to their tit-for-tat stage but more global in nature. Tariff wars could easily push US CPI to 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Stagflation is becoming more of a concern.</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Current tariff measures add around 1% to CPI by end of 2025.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Concerns over GDP resulting in much reduced energy prices. Tariff wars are “resolved”</a:t>
                      </a:r>
                    </a:p>
                    <a:p>
                      <a:pPr algn="ctr"/>
                      <a:endPar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5888265"/>
                  </a:ext>
                </a:extLst>
              </a:tr>
              <a:tr h="564160">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US GDP</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US Retail Sales decrease strongly.</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This has been helping power US GDP for last few years. Mild Recession.</a:t>
                      </a:r>
                      <a:b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b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US Subprime borrower metrics already showing warning signs.</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Slowing Real GDP to low 1% range.</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Consumer Squeeze restart due to tariff wars.</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Increased construction due to tariff wars.</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Tariff wars mean much greater “reshoring”, resulting in greater employment</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Concerns over GDP</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047306"/>
                  </a:ext>
                </a:extLst>
              </a:tr>
              <a:tr h="718022">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UK GDP</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Tariff war knock-on effects result in reduced consumer confidence and exports. Mild recession.</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“Steady as she goes”.</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Real Earnings Growth positive.</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Real GDP Growth around 1.0%</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Increased Consumer Spending.</a:t>
                      </a:r>
                      <a:b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b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Increased productivity growth from AI in services sector. GDP surprise to maybe 2.0%.</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UK-US Trade agreement small upside surprise.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318503"/>
                  </a:ext>
                </a:extLst>
              </a:tr>
              <a:tr h="871884">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UK Inflation</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Tariff “Wars” move beyond just US-centric.</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Services inflation proves very “sticky”.</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CPI in mid to high 3% region.</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Energy has resulted in favourable conditions.</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A degree of China trade diversion resulting in cheaper goods to UK.</a:t>
                      </a:r>
                      <a:b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b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Base effects from last year will come out though, expect inflation to be in the low 3% range by end of year.</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Large China trade diversion resulting in cheaper goods to UK.</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World GDP Growth scare results in cheaper energy.</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Services inflation moves downwards sharply (unlikely).</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CPI in low 2% range.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336672"/>
                  </a:ext>
                </a:extLst>
              </a:tr>
              <a:tr h="415997">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US Treasuries</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Higher than expected tax cuts, tariff pause is literally only a pause would result in US 10Yr moving in to the 5.5% region.</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Move for 10 Year to move to 5%</a:t>
                      </a:r>
                      <a:b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b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(Would be around a 5% capital loss but the income yield will reduce that </a:t>
                      </a:r>
                      <a:r>
                        <a:rPr lang="en-GB" sz="950">
                          <a:solidFill>
                            <a:srgbClr val="528484"/>
                          </a:solidFill>
                          <a:latin typeface="Calibri" panose="020F0502020204030204" pitchFamily="34" charset="0"/>
                          <a:ea typeface="Calibri" panose="020F0502020204030204" pitchFamily="34" charset="0"/>
                          <a:cs typeface="Calibri" panose="020F0502020204030204" pitchFamily="34" charset="0"/>
                        </a:rPr>
                        <a:t>loss somewhat).</a:t>
                      </a:r>
                      <a:endPar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Recessionary Case would move the US 10Yr in to the 3% range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612646"/>
                  </a:ext>
                </a:extLst>
              </a:tr>
              <a:tr h="564160">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UK Gilts</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Further spending pledges made by UK Government without corresponding spending cuts. Tax rises are not enough to prevent further yield rises.</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Currently Cheap vs Treasury.</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Tied heavily to what happens to US Treasury.</a:t>
                      </a:r>
                    </a:p>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See the “unfavourable” outlook more likely than “favourable”.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Spending cut agenda picks up pace. No further spending pledges made. Tax receipts hold steady.</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620410"/>
                  </a:ext>
                </a:extLst>
              </a:tr>
              <a:tr h="415997">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US Equity</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Earnings Projections revised downwards towards 0 growth or worse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Tax Cuts and Deregulation Narrative to kick in</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Full recovery to pre-April Valuation Multiples</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196425"/>
                  </a:ext>
                </a:extLst>
              </a:tr>
              <a:tr h="564160">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Infrastructure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Below expected inflation outlook and higher US Treasury Yields.</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Increasing US Inflation resulting in increased earnings. 10Yr US Treasury to move up 0.50% </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50" dirty="0">
                          <a:solidFill>
                            <a:srgbClr val="528484"/>
                          </a:solidFill>
                          <a:latin typeface="Calibri" panose="020F0502020204030204" pitchFamily="34" charset="0"/>
                          <a:ea typeface="Calibri" panose="020F0502020204030204" pitchFamily="34" charset="0"/>
                          <a:cs typeface="Calibri" panose="020F0502020204030204" pitchFamily="34" charset="0"/>
                        </a:rPr>
                        <a:t>US Recessionary case with high inflation would result in higher earnings but reduced Treasury Yield. Both Net Positive for Infrastructure.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9111928"/>
                  </a:ext>
                </a:extLst>
              </a:tr>
            </a:tbl>
          </a:graphicData>
        </a:graphic>
      </p:graphicFrame>
    </p:spTree>
    <p:extLst>
      <p:ext uri="{BB962C8B-B14F-4D97-AF65-F5344CB8AC3E}">
        <p14:creationId xmlns:p14="http://schemas.microsoft.com/office/powerpoint/2010/main" val="333808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a:extLst>
              <a:ext uri="{FF2B5EF4-FFF2-40B4-BE49-F238E27FC236}">
                <a16:creationId xmlns:a16="http://schemas.microsoft.com/office/drawing/2014/main" id="{DEE54137-FB94-4018-AE50-980140EAEFCB}"/>
              </a:ext>
            </a:extLst>
          </p:cNvPr>
          <p:cNvSpPr/>
          <p:nvPr/>
        </p:nvSpPr>
        <p:spPr>
          <a:xfrm>
            <a:off x="-216816" y="-49267"/>
            <a:ext cx="12425666" cy="7204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Google Shape;106;p17"/>
          <p:cNvSpPr/>
          <p:nvPr/>
        </p:nvSpPr>
        <p:spPr>
          <a:xfrm>
            <a:off x="16850" y="2093658"/>
            <a:ext cx="12192000" cy="457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A2B4247E-3538-0B08-3FE9-3E985050A5F1}"/>
              </a:ext>
            </a:extLst>
          </p:cNvPr>
          <p:cNvPicPr>
            <a:picLocks noChangeAspect="1" noChangeArrowheads="1"/>
          </p:cNvPicPr>
          <p:nvPr/>
        </p:nvPicPr>
        <p:blipFill>
          <a:blip r:embed="rId3">
            <a:duotone>
              <a:prstClr val="black"/>
              <a:srgbClr val="528484">
                <a:tint val="45000"/>
                <a:satMod val="400000"/>
              </a:srgbClr>
            </a:duotone>
            <a:extLst>
              <a:ext uri="{28A0092B-C50C-407E-A947-70E740481C1C}">
                <a14:useLocalDpi xmlns:a14="http://schemas.microsoft.com/office/drawing/2010/main" val="0"/>
              </a:ext>
            </a:extLst>
          </a:blip>
          <a:srcRect/>
          <a:stretch>
            <a:fillRect/>
          </a:stretch>
        </p:blipFill>
        <p:spPr bwMode="auto">
          <a:xfrm>
            <a:off x="-3029880" y="-49267"/>
            <a:ext cx="6884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107;p17"/>
          <p:cNvSpPr txBox="1">
            <a:spLocks noGrp="1"/>
          </p:cNvSpPr>
          <p:nvPr>
            <p:ph type="ctrTitle"/>
          </p:nvPr>
        </p:nvSpPr>
        <p:spPr>
          <a:xfrm>
            <a:off x="760812" y="2423100"/>
            <a:ext cx="10363200" cy="20118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accent2"/>
              </a:buClr>
              <a:buSzPts val="4320"/>
              <a:buFont typeface="Open Sans Light"/>
              <a:buNone/>
            </a:pPr>
            <a:r>
              <a:rPr lang="en-GB" b="1" dirty="0">
                <a:solidFill>
                  <a:schemeClr val="dk2"/>
                </a:solidFill>
                <a:latin typeface="Calibri Light" panose="020F0302020204030204" pitchFamily="34" charset="0"/>
                <a:ea typeface="Open Sans"/>
                <a:cs typeface="Calibri Light" panose="020F0302020204030204" pitchFamily="34" charset="0"/>
                <a:sym typeface="Open Sans"/>
              </a:rPr>
              <a:t>Portfolio Positioning</a:t>
            </a:r>
            <a:endParaRPr b="1" dirty="0">
              <a:solidFill>
                <a:schemeClr val="dk2"/>
              </a:solidFill>
              <a:latin typeface="Calibri Light" panose="020F0302020204030204" pitchFamily="34" charset="0"/>
              <a:ea typeface="Open Sans"/>
              <a:cs typeface="Calibri Light" panose="020F0302020204030204" pitchFamily="34" charset="0"/>
              <a:sym typeface="Open Sans"/>
            </a:endParaRPr>
          </a:p>
        </p:txBody>
      </p:sp>
      <p:pic>
        <p:nvPicPr>
          <p:cNvPr id="108" name="Google Shape;108;p17"/>
          <p:cNvPicPr preferRelativeResize="0">
            <a:picLocks noChangeAspect="1"/>
          </p:cNvPicPr>
          <p:nvPr/>
        </p:nvPicPr>
        <p:blipFill rotWithShape="1">
          <a:blip r:embed="rId4">
            <a:alphaModFix/>
          </a:blip>
          <a:srcRect t="16386" b="20097"/>
          <a:stretch/>
        </p:blipFill>
        <p:spPr>
          <a:xfrm>
            <a:off x="7748832" y="581586"/>
            <a:ext cx="3375180" cy="1105141"/>
          </a:xfrm>
          <a:prstGeom prst="rect">
            <a:avLst/>
          </a:prstGeom>
          <a:noFill/>
          <a:ln>
            <a:noFill/>
          </a:ln>
        </p:spPr>
      </p:pic>
      <p:sp>
        <p:nvSpPr>
          <p:cNvPr id="110" name="Google Shape;110;p17"/>
          <p:cNvSpPr txBox="1">
            <a:spLocks noGrp="1"/>
          </p:cNvSpPr>
          <p:nvPr>
            <p:ph type="ctrTitle"/>
          </p:nvPr>
        </p:nvSpPr>
        <p:spPr>
          <a:xfrm>
            <a:off x="114200" y="6022200"/>
            <a:ext cx="11997300" cy="757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800"/>
              <a:buFont typeface="Open Sans Light"/>
              <a:buNone/>
            </a:pPr>
            <a:r>
              <a:rPr lang="en-ZA" sz="1700" b="1" dirty="0">
                <a:solidFill>
                  <a:srgbClr val="FFFFFF"/>
                </a:solidFill>
                <a:latin typeface="Calibri Light" panose="020F0302020204030204" pitchFamily="34" charset="0"/>
                <a:ea typeface="Arial"/>
                <a:cs typeface="Calibri Light" panose="020F0302020204030204" pitchFamily="34" charset="0"/>
                <a:sym typeface="Arial"/>
              </a:rPr>
              <a:t>The webinar will begin soon.</a:t>
            </a:r>
            <a:endParaRPr sz="5400" b="1" dirty="0">
              <a:solidFill>
                <a:schemeClr val="lt1"/>
              </a:solidFill>
              <a:latin typeface="Calibri Light" panose="020F0302020204030204" pitchFamily="34" charset="0"/>
              <a:cs typeface="Calibri Light" panose="020F0302020204030204" pitchFamily="34" charset="0"/>
              <a:sym typeface="Open Sans Light"/>
            </a:endParaRPr>
          </a:p>
        </p:txBody>
      </p:sp>
    </p:spTree>
    <p:extLst>
      <p:ext uri="{BB962C8B-B14F-4D97-AF65-F5344CB8AC3E}">
        <p14:creationId xmlns:p14="http://schemas.microsoft.com/office/powerpoint/2010/main" val="115350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6" name="Rectangle 5">
            <a:extLst>
              <a:ext uri="{FF2B5EF4-FFF2-40B4-BE49-F238E27FC236}">
                <a16:creationId xmlns:a16="http://schemas.microsoft.com/office/drawing/2014/main" id="{00109E2D-CB42-377B-ECA6-D03E7F926974}"/>
              </a:ext>
            </a:extLst>
          </p:cNvPr>
          <p:cNvSpPr/>
          <p:nvPr/>
        </p:nvSpPr>
        <p:spPr>
          <a:xfrm>
            <a:off x="175491" y="73891"/>
            <a:ext cx="11914909" cy="6179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CC5F324-40B4-7F2C-17BB-36CFBB31FEA8}"/>
              </a:ext>
            </a:extLst>
          </p:cNvPr>
          <p:cNvPicPr>
            <a:picLocks noChangeAspect="1"/>
          </p:cNvPicPr>
          <p:nvPr/>
        </p:nvPicPr>
        <p:blipFill>
          <a:blip r:embed="rId3"/>
          <a:stretch>
            <a:fillRect/>
          </a:stretch>
        </p:blipFill>
        <p:spPr>
          <a:xfrm>
            <a:off x="385391" y="73891"/>
            <a:ext cx="11421218" cy="61791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3">
            <a:alphaModFix/>
          </a:blip>
          <a:srcRect t="1096"/>
          <a:stretch/>
        </p:blipFill>
        <p:spPr>
          <a:xfrm>
            <a:off x="45787" y="1051560"/>
            <a:ext cx="9357226" cy="5205773"/>
          </a:xfrm>
          <a:prstGeom prst="rect">
            <a:avLst/>
          </a:prstGeom>
          <a:noFill/>
          <a:ln>
            <a:noFill/>
          </a:ln>
        </p:spPr>
      </p:pic>
      <p:sp>
        <p:nvSpPr>
          <p:cNvPr id="118" name="Google Shape;118;p18"/>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Today’s Speakers</a:t>
            </a:r>
            <a:endParaRPr dirty="0"/>
          </a:p>
        </p:txBody>
      </p:sp>
      <p:sp>
        <p:nvSpPr>
          <p:cNvPr id="119" name="Google Shape;119;p18"/>
          <p:cNvSpPr txBox="1">
            <a:spLocks noGrp="1"/>
          </p:cNvSpPr>
          <p:nvPr>
            <p:ph type="title"/>
          </p:nvPr>
        </p:nvSpPr>
        <p:spPr>
          <a:xfrm>
            <a:off x="2722452" y="2700232"/>
            <a:ext cx="3008400" cy="1754286"/>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1200"/>
              </a:spcBef>
              <a:spcAft>
                <a:spcPts val="0"/>
              </a:spcAft>
              <a:buClr>
                <a:schemeClr val="dk1"/>
              </a:buClr>
              <a:buSzPts val="1100"/>
              <a:buFont typeface="Arial"/>
              <a:buNone/>
            </a:pPr>
            <a:r>
              <a:rPr lang="en-ZA" sz="2600" b="1" dirty="0">
                <a:ea typeface="Open Sans"/>
                <a:sym typeface="Open Sans"/>
              </a:rPr>
              <a:t>Mark Insley</a:t>
            </a:r>
            <a:endParaRPr sz="2600" b="1" dirty="0">
              <a:ea typeface="Open Sans"/>
              <a:sym typeface="Open Sans"/>
            </a:endParaRPr>
          </a:p>
          <a:p>
            <a:pPr marL="0" lvl="0" indent="0" algn="l" rtl="0">
              <a:lnSpc>
                <a:spcPct val="150000"/>
              </a:lnSpc>
              <a:spcBef>
                <a:spcPts val="1200"/>
              </a:spcBef>
              <a:spcAft>
                <a:spcPts val="1200"/>
              </a:spcAft>
              <a:buClr>
                <a:schemeClr val="dk1"/>
              </a:buClr>
              <a:buSzPts val="1100"/>
              <a:buFont typeface="Arial"/>
              <a:buNone/>
            </a:pPr>
            <a:r>
              <a:rPr lang="en-ZA" sz="2600" i="1" dirty="0">
                <a:ea typeface="Open Sans"/>
                <a:sym typeface="Open Sans"/>
              </a:rPr>
              <a:t>Managing Director</a:t>
            </a:r>
            <a:endParaRPr sz="4700" dirty="0"/>
          </a:p>
        </p:txBody>
      </p:sp>
      <p:sp>
        <p:nvSpPr>
          <p:cNvPr id="120" name="Google Shape;120;p18"/>
          <p:cNvSpPr txBox="1">
            <a:spLocks noGrp="1"/>
          </p:cNvSpPr>
          <p:nvPr>
            <p:ph type="title"/>
          </p:nvPr>
        </p:nvSpPr>
        <p:spPr>
          <a:xfrm>
            <a:off x="8672700" y="2700232"/>
            <a:ext cx="3519300" cy="1754286"/>
          </a:xfrm>
          <a:prstGeom prst="rect">
            <a:avLst/>
          </a:prstGeom>
          <a:noFill/>
          <a:ln>
            <a:noFill/>
          </a:ln>
        </p:spPr>
        <p:txBody>
          <a:bodyPr spcFirstLastPara="1" wrap="square" lIns="91425" tIns="45700" rIns="91425" bIns="45700" anchor="ctr" anchorCtr="0">
            <a:spAutoFit/>
          </a:bodyPr>
          <a:lstStyle/>
          <a:p>
            <a:pPr marL="0" lvl="0" indent="0" algn="l" rtl="0">
              <a:lnSpc>
                <a:spcPct val="150000"/>
              </a:lnSpc>
              <a:spcBef>
                <a:spcPts val="1200"/>
              </a:spcBef>
              <a:spcAft>
                <a:spcPts val="0"/>
              </a:spcAft>
              <a:buClr>
                <a:schemeClr val="dk1"/>
              </a:buClr>
              <a:buSzPts val="1100"/>
              <a:buFont typeface="Arial"/>
              <a:buNone/>
            </a:pPr>
            <a:r>
              <a:rPr lang="en-GB" sz="2600" b="1" dirty="0">
                <a:ea typeface="Open Sans"/>
                <a:sym typeface="Open Sans"/>
              </a:rPr>
              <a:t>Sam Hallett</a:t>
            </a:r>
            <a:endParaRPr sz="2600" b="1" dirty="0">
              <a:ea typeface="Open Sans"/>
              <a:sym typeface="Open Sans"/>
            </a:endParaRPr>
          </a:p>
          <a:p>
            <a:pPr marL="0" lvl="0" indent="0" algn="l" rtl="0">
              <a:lnSpc>
                <a:spcPct val="150000"/>
              </a:lnSpc>
              <a:spcBef>
                <a:spcPts val="1200"/>
              </a:spcBef>
              <a:spcAft>
                <a:spcPts val="1200"/>
              </a:spcAft>
              <a:buClr>
                <a:schemeClr val="dk1"/>
              </a:buClr>
              <a:buSzPts val="1100"/>
              <a:buFont typeface="Arial"/>
              <a:buNone/>
            </a:pPr>
            <a:r>
              <a:rPr lang="en-ZA" sz="2600" i="1" dirty="0">
                <a:ea typeface="Open Sans"/>
                <a:sym typeface="Open Sans"/>
              </a:rPr>
              <a:t>Portfolio Co-Manager</a:t>
            </a:r>
            <a:endParaRPr sz="4700" dirty="0"/>
          </a:p>
        </p:txBody>
      </p:sp>
      <p:sp>
        <p:nvSpPr>
          <p:cNvPr id="2" name="Slide Number Placeholder 1">
            <a:extLst>
              <a:ext uri="{FF2B5EF4-FFF2-40B4-BE49-F238E27FC236}">
                <a16:creationId xmlns:a16="http://schemas.microsoft.com/office/drawing/2014/main" id="{16615A98-A08B-D9BD-1487-1E460D615040}"/>
              </a:ext>
            </a:extLst>
          </p:cNvPr>
          <p:cNvSpPr>
            <a:spLocks noGrp="1"/>
          </p:cNvSpPr>
          <p:nvPr>
            <p:ph type="sldNum" idx="12"/>
          </p:nvPr>
        </p:nvSpPr>
        <p:spPr>
          <a:xfrm>
            <a:off x="4724400" y="6400843"/>
            <a:ext cx="2743200" cy="365125"/>
          </a:xfrm>
        </p:spPr>
        <p:txBody>
          <a:bodyPr/>
          <a:lstStyle/>
          <a:p>
            <a:fld id="{00000000-1234-1234-1234-123412341234}" type="slidenum">
              <a:rPr lang="en-ZA" smtClean="0"/>
              <a:pPr/>
              <a:t>2</a:t>
            </a:fld>
            <a:endParaRPr lang="en-ZA" dirty="0"/>
          </a:p>
        </p:txBody>
      </p:sp>
      <p:sp>
        <p:nvSpPr>
          <p:cNvPr id="7" name="Rectangle 6">
            <a:extLst>
              <a:ext uri="{FF2B5EF4-FFF2-40B4-BE49-F238E27FC236}">
                <a16:creationId xmlns:a16="http://schemas.microsoft.com/office/drawing/2014/main" id="{4CAE5FEB-D356-4FE5-A3D9-1630ED7DFD35}"/>
              </a:ext>
            </a:extLst>
          </p:cNvPr>
          <p:cNvSpPr/>
          <p:nvPr/>
        </p:nvSpPr>
        <p:spPr>
          <a:xfrm>
            <a:off x="6350455" y="2435809"/>
            <a:ext cx="2234290" cy="2380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8E7F848-55AC-4579-B9C4-7273EC913CE1}"/>
              </a:ext>
            </a:extLst>
          </p:cNvPr>
          <p:cNvPicPr>
            <a:picLocks noChangeAspect="1"/>
          </p:cNvPicPr>
          <p:nvPr/>
        </p:nvPicPr>
        <p:blipFill>
          <a:blip r:embed="rId4"/>
          <a:stretch>
            <a:fillRect/>
          </a:stretch>
        </p:blipFill>
        <p:spPr>
          <a:xfrm>
            <a:off x="6392473" y="2579319"/>
            <a:ext cx="2150253" cy="2150253"/>
          </a:xfrm>
          <a:prstGeom prst="ellipse">
            <a:avLst/>
          </a:prstGeom>
          <a:ln>
            <a:noFill/>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p:nvPr/>
        </p:nvSpPr>
        <p:spPr>
          <a:xfrm>
            <a:off x="0" y="2955452"/>
            <a:ext cx="12192000" cy="233093"/>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5"/>
          <p:cNvSpPr txBox="1"/>
          <p:nvPr/>
        </p:nvSpPr>
        <p:spPr>
          <a:xfrm>
            <a:off x="1200650" y="1502806"/>
            <a:ext cx="10114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Open Sans Light"/>
              <a:ea typeface="Open Sans Light"/>
              <a:cs typeface="Open Sans Light"/>
              <a:sym typeface="Open Sans Light"/>
            </a:endParaRPr>
          </a:p>
        </p:txBody>
      </p:sp>
      <p:pic>
        <p:nvPicPr>
          <p:cNvPr id="305" name="Google Shape;305;p45"/>
          <p:cNvPicPr preferRelativeResize="0"/>
          <p:nvPr/>
        </p:nvPicPr>
        <p:blipFill>
          <a:blip r:embed="rId3">
            <a:alphaModFix/>
          </a:blip>
          <a:stretch>
            <a:fillRect/>
          </a:stretch>
        </p:blipFill>
        <p:spPr>
          <a:xfrm>
            <a:off x="4288650" y="3651976"/>
            <a:ext cx="3614700" cy="1703218"/>
          </a:xfrm>
          <a:prstGeom prst="rect">
            <a:avLst/>
          </a:prstGeom>
          <a:noFill/>
          <a:ln>
            <a:noFill/>
          </a:ln>
        </p:spPr>
      </p:pic>
      <p:sp>
        <p:nvSpPr>
          <p:cNvPr id="6" name="Google Shape;110;p17">
            <a:extLst>
              <a:ext uri="{FF2B5EF4-FFF2-40B4-BE49-F238E27FC236}">
                <a16:creationId xmlns:a16="http://schemas.microsoft.com/office/drawing/2014/main" id="{04EA0E68-4B59-BB2A-54BF-CF1CD8C0A4D7}"/>
              </a:ext>
            </a:extLst>
          </p:cNvPr>
          <p:cNvSpPr txBox="1">
            <a:spLocks/>
          </p:cNvSpPr>
          <p:nvPr/>
        </p:nvSpPr>
        <p:spPr>
          <a:xfrm>
            <a:off x="97350" y="6301739"/>
            <a:ext cx="11997300" cy="55149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Open Sans Light"/>
              <a:buNone/>
              <a:defRPr sz="3200" b="0" i="0" u="none" strike="noStrike" cap="none">
                <a:solidFill>
                  <a:schemeClr val="dk2"/>
                </a:solidFill>
                <a:latin typeface="Calibri Light" panose="020F0302020204030204" pitchFamily="34" charset="0"/>
                <a:ea typeface="Arial"/>
                <a:cs typeface="Calibri Light" panose="020F03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r>
              <a:rPr kumimoji="0" lang="en-GB" sz="6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This document is for informational purposes only and does not constitute investment advice.</a:t>
            </a:r>
          </a:p>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r>
              <a:rPr kumimoji="0" lang="en-GB" sz="6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The contents of this document are intended for the addressed recipient(s) only and not for others. All information contained within is to be considered confidential unless there is written confirmation otherwise. </a:t>
            </a:r>
            <a:br>
              <a:rPr kumimoji="0" lang="en-GB" sz="6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br>
            <a:r>
              <a:rPr kumimoji="0" lang="en-GB" sz="6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Ascot Wealth Management Limited (trading as Cape Berkshire Asset Management), Scotch Corner, London Road, Sunningdale, Berkshire, SL5 0ER. Registered in England No. 11346295. Regulated by the FCA. Financial Services Register Number 551844.</a:t>
            </a:r>
          </a:p>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endParaRPr kumimoji="0" lang="en-GB" sz="6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endParaRPr>
          </a:p>
          <a:p>
            <a:pPr marL="0" marR="0" lvl="0" indent="0" algn="ctr" defTabSz="914400" rtl="0" eaLnBrk="1" fontAlgn="auto" latinLnBrk="0" hangingPunct="1">
              <a:lnSpc>
                <a:spcPct val="90000"/>
              </a:lnSpc>
              <a:spcBef>
                <a:spcPts val="0"/>
              </a:spcBef>
              <a:spcAft>
                <a:spcPts val="0"/>
              </a:spcAft>
              <a:buClr>
                <a:srgbClr val="ED7D31"/>
              </a:buClr>
              <a:buSzPts val="4800"/>
              <a:buFont typeface="Open Sans Light"/>
              <a:buNone/>
              <a:tabLst/>
              <a:defRPr/>
            </a:pPr>
            <a:r>
              <a:rPr kumimoji="0" lang="en-GB" sz="6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Arial"/>
              </a:rPr>
              <a:t>© 2025 Ascot Wealth Management Ltd..</a:t>
            </a:r>
            <a:endParaRPr kumimoji="0" lang="en-GB" sz="2000" b="0" i="0" u="none" strike="noStrike" kern="0" cap="none" spc="0" normalizeH="0" baseline="0" noProof="0" dirty="0">
              <a:ln>
                <a:noFill/>
              </a:ln>
              <a:solidFill>
                <a:srgbClr val="528484"/>
              </a:solidFill>
              <a:effectLst/>
              <a:uLnTx/>
              <a:uFillTx/>
              <a:latin typeface="Calibri Light" panose="020F0302020204030204" pitchFamily="34" charset="0"/>
              <a:cs typeface="Calibri Light" panose="020F0302020204030204" pitchFamily="34" charset="0"/>
              <a:sym typeface="Open Sans Light"/>
            </a:endParaRPr>
          </a:p>
        </p:txBody>
      </p:sp>
      <p:pic>
        <p:nvPicPr>
          <p:cNvPr id="3" name="Picture 2" descr="A logo with text on it&#10;&#10;AI-generated content may be incorrect.">
            <a:extLst>
              <a:ext uri="{FF2B5EF4-FFF2-40B4-BE49-F238E27FC236}">
                <a16:creationId xmlns:a16="http://schemas.microsoft.com/office/drawing/2014/main" id="{21524025-B0B3-B368-EA98-E1190E85ABEE}"/>
              </a:ext>
            </a:extLst>
          </p:cNvPr>
          <p:cNvPicPr>
            <a:picLocks noChangeAspect="1"/>
          </p:cNvPicPr>
          <p:nvPr/>
        </p:nvPicPr>
        <p:blipFill>
          <a:blip r:embed="rId4"/>
          <a:stretch>
            <a:fillRect/>
          </a:stretch>
        </p:blipFill>
        <p:spPr>
          <a:xfrm>
            <a:off x="4446231" y="1035158"/>
            <a:ext cx="3299538" cy="1858696"/>
          </a:xfrm>
          <a:prstGeom prst="rect">
            <a:avLst/>
          </a:prstGeom>
        </p:spPr>
      </p:pic>
    </p:spTree>
    <p:extLst>
      <p:ext uri="{BB962C8B-B14F-4D97-AF65-F5344CB8AC3E}">
        <p14:creationId xmlns:p14="http://schemas.microsoft.com/office/powerpoint/2010/main" val="236186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34963" y="372519"/>
            <a:ext cx="10515600" cy="5355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Important Notice</a:t>
            </a:r>
            <a:endParaRPr dirty="0"/>
          </a:p>
        </p:txBody>
      </p:sp>
      <p:sp>
        <p:nvSpPr>
          <p:cNvPr id="127" name="Google Shape;127;p19"/>
          <p:cNvSpPr txBox="1"/>
          <p:nvPr/>
        </p:nvSpPr>
        <p:spPr>
          <a:xfrm>
            <a:off x="838200" y="1940502"/>
            <a:ext cx="10515600" cy="4155498"/>
          </a:xfrm>
          <a:prstGeom prst="rect">
            <a:avLst/>
          </a:prstGeom>
          <a:noFill/>
          <a:ln>
            <a:noFill/>
          </a:ln>
        </p:spPr>
        <p:txBody>
          <a:bodyPr spcFirstLastPara="1" wrap="square" lIns="91425" tIns="45700" rIns="91425" bIns="45700" anchor="ctr" anchorCtr="0">
            <a:noAutofit/>
          </a:bodyPr>
          <a:lstStyle/>
          <a:p>
            <a:pPr marL="457200" lvl="0" indent="-387350" algn="l" rtl="0">
              <a:spcBef>
                <a:spcPts val="1200"/>
              </a:spcBef>
              <a:spcAft>
                <a:spcPts val="0"/>
              </a:spcAft>
              <a:buClr>
                <a:srgbClr val="528484"/>
              </a:buClr>
              <a:buSzPts val="2500"/>
              <a:buFont typeface="Arial" panose="020B0604020202020204" pitchFamily="34" charset="0"/>
              <a:buChar char="•"/>
            </a:pPr>
            <a:r>
              <a:rPr lang="en-ZA" sz="2000" dirty="0">
                <a:solidFill>
                  <a:srgbClr val="528484"/>
                </a:solidFill>
                <a:latin typeface="Open Sans"/>
                <a:ea typeface="Open Sans"/>
                <a:cs typeface="Open Sans"/>
                <a:sym typeface="Open Sans"/>
              </a:rPr>
              <a:t>This presentation is for information purposes only and does not constitute any financial, legal or accounting advice.</a:t>
            </a:r>
          </a:p>
          <a:p>
            <a:pPr marL="457200" indent="-387350">
              <a:spcBef>
                <a:spcPts val="1200"/>
              </a:spcBef>
              <a:buClr>
                <a:srgbClr val="528484"/>
              </a:buClr>
              <a:buSzPts val="2500"/>
              <a:buFont typeface="Arial" panose="020B0604020202020204" pitchFamily="34" charset="0"/>
              <a:buChar char="•"/>
            </a:pPr>
            <a:r>
              <a:rPr lang="en-GB" sz="2000" dirty="0">
                <a:solidFill>
                  <a:srgbClr val="528484"/>
                </a:solidFill>
                <a:latin typeface="Open Sans"/>
                <a:ea typeface="Open Sans"/>
                <a:cs typeface="Open Sans"/>
                <a:sym typeface="Open Sans"/>
              </a:rPr>
              <a:t>Cape Berkshire Asset Management is a trading name of Ascot Wealth Management (FCA No. 551744).</a:t>
            </a:r>
            <a:endParaRPr sz="2000" dirty="0">
              <a:solidFill>
                <a:srgbClr val="528484"/>
              </a:solidFill>
              <a:latin typeface="Open Sans"/>
              <a:ea typeface="Open Sans"/>
              <a:cs typeface="Open Sans"/>
              <a:sym typeface="Open Sans"/>
            </a:endParaRPr>
          </a:p>
          <a:p>
            <a:pPr marL="457200" lvl="0" indent="-387350" algn="l" rtl="0">
              <a:spcBef>
                <a:spcPts val="0"/>
              </a:spcBef>
              <a:spcAft>
                <a:spcPts val="0"/>
              </a:spcAft>
              <a:buClr>
                <a:srgbClr val="528484"/>
              </a:buClr>
              <a:buSzPts val="2500"/>
              <a:buFont typeface="Arial" panose="020B0604020202020204" pitchFamily="34" charset="0"/>
              <a:buChar char="•"/>
            </a:pPr>
            <a:r>
              <a:rPr lang="en-ZA" sz="2000" dirty="0">
                <a:solidFill>
                  <a:srgbClr val="528484"/>
                </a:solidFill>
                <a:latin typeface="Open Sans"/>
                <a:ea typeface="Open Sans"/>
                <a:cs typeface="Open Sans"/>
                <a:sym typeface="Open Sans"/>
              </a:rPr>
              <a:t>Ascot Wealth Management is authorised and regulated by the Financial Conduct Authority.</a:t>
            </a:r>
            <a:endParaRPr sz="2000" dirty="0">
              <a:solidFill>
                <a:srgbClr val="528484"/>
              </a:solidFill>
              <a:latin typeface="Open Sans"/>
              <a:ea typeface="Open Sans"/>
              <a:cs typeface="Open Sans"/>
              <a:sym typeface="Open Sans"/>
            </a:endParaRPr>
          </a:p>
          <a:p>
            <a:pPr marL="457200" lvl="0" indent="-387350" algn="l" rtl="0">
              <a:spcBef>
                <a:spcPts val="0"/>
              </a:spcBef>
              <a:spcAft>
                <a:spcPts val="0"/>
              </a:spcAft>
              <a:buClr>
                <a:srgbClr val="528484"/>
              </a:buClr>
              <a:buSzPts val="2500"/>
              <a:buFont typeface="Arial" panose="020B0604020202020204" pitchFamily="34" charset="0"/>
              <a:buChar char="•"/>
            </a:pPr>
            <a:r>
              <a:rPr lang="en-ZA" sz="2000" dirty="0">
                <a:solidFill>
                  <a:srgbClr val="528484"/>
                </a:solidFill>
                <a:latin typeface="Open Sans"/>
                <a:ea typeface="Open Sans"/>
                <a:cs typeface="Open Sans"/>
                <a:sym typeface="Open Sans"/>
              </a:rPr>
              <a:t>These investments are not suitable for everyone.</a:t>
            </a:r>
            <a:endParaRPr sz="2000" dirty="0">
              <a:solidFill>
                <a:srgbClr val="528484"/>
              </a:solidFill>
              <a:latin typeface="Open Sans"/>
              <a:ea typeface="Open Sans"/>
              <a:cs typeface="Open Sans"/>
              <a:sym typeface="Open Sans"/>
            </a:endParaRPr>
          </a:p>
          <a:p>
            <a:pPr marL="457200" lvl="0" indent="-387350" algn="l" rtl="0">
              <a:spcBef>
                <a:spcPts val="0"/>
              </a:spcBef>
              <a:spcAft>
                <a:spcPts val="0"/>
              </a:spcAft>
              <a:buClr>
                <a:srgbClr val="528484"/>
              </a:buClr>
              <a:buSzPts val="2500"/>
              <a:buFont typeface="Arial" panose="020B0604020202020204" pitchFamily="34" charset="0"/>
              <a:buChar char="•"/>
            </a:pPr>
            <a:r>
              <a:rPr lang="en-ZA" sz="2000" dirty="0">
                <a:solidFill>
                  <a:srgbClr val="528484"/>
                </a:solidFill>
                <a:latin typeface="Open Sans"/>
                <a:ea typeface="Open Sans"/>
                <a:cs typeface="Open Sans"/>
                <a:sym typeface="Open Sans"/>
              </a:rPr>
              <a:t>Annual management charges apply.</a:t>
            </a:r>
            <a:endParaRPr sz="2000" dirty="0">
              <a:solidFill>
                <a:srgbClr val="528484"/>
              </a:solidFill>
              <a:latin typeface="Open Sans"/>
              <a:ea typeface="Open Sans"/>
              <a:cs typeface="Open Sans"/>
              <a:sym typeface="Open Sans"/>
            </a:endParaRPr>
          </a:p>
          <a:p>
            <a:pPr marL="457200" lvl="0" indent="-387350" algn="l" rtl="0">
              <a:spcBef>
                <a:spcPts val="0"/>
              </a:spcBef>
              <a:spcAft>
                <a:spcPts val="0"/>
              </a:spcAft>
              <a:buClr>
                <a:srgbClr val="528484"/>
              </a:buClr>
              <a:buSzPts val="2500"/>
              <a:buFont typeface="Arial" panose="020B0604020202020204" pitchFamily="34" charset="0"/>
              <a:buChar char="•"/>
            </a:pPr>
            <a:r>
              <a:rPr lang="en-ZA" sz="2000" dirty="0">
                <a:solidFill>
                  <a:srgbClr val="528484"/>
                </a:solidFill>
                <a:latin typeface="Open Sans"/>
                <a:ea typeface="Open Sans"/>
                <a:cs typeface="Open Sans"/>
                <a:sym typeface="Open Sans"/>
              </a:rPr>
              <a:t>Tax legislation could change in the future.</a:t>
            </a:r>
            <a:endParaRPr sz="2000" dirty="0">
              <a:solidFill>
                <a:srgbClr val="528484"/>
              </a:solidFill>
              <a:latin typeface="Open Sans"/>
              <a:ea typeface="Open Sans"/>
              <a:cs typeface="Open Sans"/>
              <a:sym typeface="Open Sans"/>
            </a:endParaRPr>
          </a:p>
          <a:p>
            <a:pPr marL="457200" lvl="0" indent="-387350" algn="l" rtl="0">
              <a:spcBef>
                <a:spcPts val="0"/>
              </a:spcBef>
              <a:spcAft>
                <a:spcPts val="0"/>
              </a:spcAft>
              <a:buClr>
                <a:srgbClr val="528484"/>
              </a:buClr>
              <a:buSzPts val="2500"/>
              <a:buFont typeface="Arial" panose="020B0604020202020204" pitchFamily="34" charset="0"/>
              <a:buChar char="•"/>
            </a:pPr>
            <a:r>
              <a:rPr lang="en-ZA" sz="2000" dirty="0">
                <a:solidFill>
                  <a:srgbClr val="528484"/>
                </a:solidFill>
                <a:latin typeface="Open Sans"/>
                <a:ea typeface="Open Sans"/>
                <a:cs typeface="Open Sans"/>
                <a:sym typeface="Open Sans"/>
              </a:rPr>
              <a:t>These investments could fall/rise more than mainstream investments however you could get back considerably less than you invested.</a:t>
            </a:r>
            <a:endParaRPr sz="1800" dirty="0">
              <a:solidFill>
                <a:srgbClr val="528484"/>
              </a:solidFill>
              <a:latin typeface="Open Sans"/>
              <a:ea typeface="Open Sans"/>
              <a:cs typeface="Open Sans"/>
              <a:sym typeface="Open Sans"/>
            </a:endParaRPr>
          </a:p>
          <a:p>
            <a:pPr marL="800100" marR="0" lvl="0" indent="-342900" algn="l" rtl="0">
              <a:spcBef>
                <a:spcPts val="1000"/>
              </a:spcBef>
              <a:spcAft>
                <a:spcPts val="0"/>
              </a:spcAft>
              <a:buClr>
                <a:srgbClr val="528484"/>
              </a:buClr>
              <a:buFont typeface="Arial" panose="020B0604020202020204" pitchFamily="34" charset="0"/>
              <a:buChar char="•"/>
            </a:pPr>
            <a:endParaRPr sz="1800" dirty="0">
              <a:solidFill>
                <a:schemeClr val="dk1"/>
              </a:solidFill>
              <a:latin typeface="Open Sans"/>
              <a:ea typeface="Open Sans"/>
              <a:cs typeface="Open Sans"/>
              <a:sym typeface="Open Sans"/>
            </a:endParaRPr>
          </a:p>
          <a:p>
            <a:pPr marL="800100" marR="0" lvl="0" indent="-342900" algn="l" rtl="0">
              <a:spcBef>
                <a:spcPts val="1000"/>
              </a:spcBef>
              <a:spcAft>
                <a:spcPts val="0"/>
              </a:spcAft>
              <a:buClr>
                <a:srgbClr val="528484"/>
              </a:buClr>
              <a:buFont typeface="Arial" panose="020B0604020202020204" pitchFamily="34" charset="0"/>
              <a:buChar char="•"/>
            </a:pPr>
            <a:endParaRPr sz="1800" dirty="0">
              <a:solidFill>
                <a:schemeClr val="dk1"/>
              </a:solidFill>
              <a:latin typeface="Open Sans"/>
              <a:ea typeface="Open Sans"/>
              <a:cs typeface="Open Sans"/>
              <a:sym typeface="Open Sans"/>
            </a:endParaRPr>
          </a:p>
          <a:p>
            <a:pPr marL="546100" marR="0" lvl="0" indent="-342900" algn="l" rtl="0">
              <a:spcBef>
                <a:spcPts val="1000"/>
              </a:spcBef>
              <a:spcAft>
                <a:spcPts val="0"/>
              </a:spcAft>
              <a:buClr>
                <a:srgbClr val="528484"/>
              </a:buClr>
              <a:buSzPts val="3200"/>
              <a:buFont typeface="Arial" panose="020B0604020202020204" pitchFamily="34" charset="0"/>
              <a:buChar char="•"/>
            </a:pPr>
            <a:endParaRPr sz="1800" dirty="0">
              <a:solidFill>
                <a:schemeClr val="dk1"/>
              </a:solidFill>
              <a:latin typeface="Open Sans"/>
              <a:ea typeface="Open Sans"/>
              <a:cs typeface="Open Sans"/>
              <a:sym typeface="Open Sans"/>
            </a:endParaRPr>
          </a:p>
        </p:txBody>
      </p:sp>
      <p:sp>
        <p:nvSpPr>
          <p:cNvPr id="2" name="Slide Number Placeholder 1">
            <a:extLst>
              <a:ext uri="{FF2B5EF4-FFF2-40B4-BE49-F238E27FC236}">
                <a16:creationId xmlns:a16="http://schemas.microsoft.com/office/drawing/2014/main" id="{70D3BBAE-78B2-ABE1-2501-E334DD6816CE}"/>
              </a:ext>
            </a:extLst>
          </p:cNvPr>
          <p:cNvSpPr>
            <a:spLocks noGrp="1"/>
          </p:cNvSpPr>
          <p:nvPr>
            <p:ph type="sldNum" idx="12"/>
          </p:nvPr>
        </p:nvSpPr>
        <p:spPr>
          <a:xfrm>
            <a:off x="4724400" y="6400843"/>
            <a:ext cx="2743200" cy="365125"/>
          </a:xfrm>
        </p:spPr>
        <p:txBody>
          <a:bodyPr/>
          <a:lstStyle/>
          <a:p>
            <a:fld id="{00000000-1234-1234-1234-123412341234}" type="slidenum">
              <a:rPr lang="en-ZA" smtClean="0"/>
              <a:pPr/>
              <a:t>3</a:t>
            </a:fld>
            <a:endParaRPr lang="en-Z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34963" y="372519"/>
            <a:ext cx="10515600" cy="5355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Table of Contents</a:t>
            </a:r>
            <a:endParaRPr dirty="0"/>
          </a:p>
        </p:txBody>
      </p:sp>
      <p:sp>
        <p:nvSpPr>
          <p:cNvPr id="134" name="Google Shape;134;p20"/>
          <p:cNvSpPr txBox="1"/>
          <p:nvPr/>
        </p:nvSpPr>
        <p:spPr>
          <a:xfrm>
            <a:off x="838200" y="1035170"/>
            <a:ext cx="10515600" cy="5236234"/>
          </a:xfrm>
          <a:prstGeom prst="rect">
            <a:avLst/>
          </a:prstGeom>
          <a:noFill/>
          <a:ln>
            <a:noFill/>
          </a:ln>
        </p:spPr>
        <p:txBody>
          <a:bodyPr spcFirstLastPara="1" wrap="square" lIns="91425" tIns="45700" rIns="91425" bIns="45700" anchor="ctr" anchorCtr="0">
            <a:normAutofit/>
          </a:bodyPr>
          <a:lstStyle/>
          <a:p>
            <a:pPr marL="1384300" marR="0" lvl="0" indent="-1371600" algn="l" rtl="0">
              <a:lnSpc>
                <a:spcPct val="107000"/>
              </a:lnSpc>
              <a:spcBef>
                <a:spcPts val="1000"/>
              </a:spcBef>
              <a:spcAft>
                <a:spcPts val="0"/>
              </a:spcAft>
              <a:buClr>
                <a:srgbClr val="528484"/>
              </a:buClr>
              <a:buSzPct val="100000"/>
              <a:buFont typeface="+mj-lt"/>
              <a:buAutoNum type="arabicPeriod"/>
            </a:pPr>
            <a:r>
              <a:rPr lang="en-ZA" sz="2800" dirty="0">
                <a:solidFill>
                  <a:srgbClr val="528484"/>
                </a:solidFill>
                <a:latin typeface="Open Sans"/>
                <a:ea typeface="Open Sans"/>
                <a:cs typeface="Open Sans"/>
                <a:sym typeface="Open Sans"/>
              </a:rPr>
              <a:t>Q3 2025 Portfolio Performance</a:t>
            </a:r>
          </a:p>
          <a:p>
            <a:pPr marL="1384300" marR="0" lvl="0" indent="-1371600" algn="l" rtl="0">
              <a:lnSpc>
                <a:spcPct val="107000"/>
              </a:lnSpc>
              <a:spcBef>
                <a:spcPts val="1000"/>
              </a:spcBef>
              <a:spcAft>
                <a:spcPts val="0"/>
              </a:spcAft>
              <a:buClr>
                <a:srgbClr val="528484"/>
              </a:buClr>
              <a:buSzPct val="100000"/>
              <a:buFont typeface="+mj-lt"/>
              <a:buAutoNum type="arabicPeriod"/>
            </a:pPr>
            <a:r>
              <a:rPr lang="en-ZA" sz="2800" dirty="0">
                <a:solidFill>
                  <a:srgbClr val="528484"/>
                </a:solidFill>
                <a:latin typeface="Open Sans"/>
                <a:ea typeface="Open Sans"/>
                <a:cs typeface="Open Sans"/>
                <a:sym typeface="Open Sans"/>
              </a:rPr>
              <a:t>Q3 Portfolio Activity</a:t>
            </a:r>
          </a:p>
          <a:p>
            <a:pPr marL="1384300" marR="0" lvl="0" indent="-1371600" algn="l" rtl="0">
              <a:lnSpc>
                <a:spcPct val="107000"/>
              </a:lnSpc>
              <a:spcBef>
                <a:spcPts val="1000"/>
              </a:spcBef>
              <a:spcAft>
                <a:spcPts val="0"/>
              </a:spcAft>
              <a:buClr>
                <a:srgbClr val="528484"/>
              </a:buClr>
              <a:buSzPct val="100000"/>
              <a:buFont typeface="+mj-lt"/>
              <a:buAutoNum type="arabicPeriod"/>
            </a:pPr>
            <a:r>
              <a:rPr lang="en-ZA" sz="2800" dirty="0">
                <a:solidFill>
                  <a:srgbClr val="528484"/>
                </a:solidFill>
                <a:latin typeface="Open Sans"/>
                <a:ea typeface="Open Sans"/>
                <a:cs typeface="Open Sans"/>
                <a:sym typeface="Open Sans"/>
              </a:rPr>
              <a:t>Reflection of a previous “Under the Hood”</a:t>
            </a:r>
          </a:p>
          <a:p>
            <a:pPr marL="1384300" marR="0" lvl="0" indent="-1371600" algn="l" rtl="0">
              <a:lnSpc>
                <a:spcPct val="107000"/>
              </a:lnSpc>
              <a:spcBef>
                <a:spcPts val="1000"/>
              </a:spcBef>
              <a:spcAft>
                <a:spcPts val="0"/>
              </a:spcAft>
              <a:buClr>
                <a:srgbClr val="528484"/>
              </a:buClr>
              <a:buSzPct val="100000"/>
              <a:buFont typeface="+mj-lt"/>
              <a:buAutoNum type="arabicPeriod"/>
            </a:pPr>
            <a:r>
              <a:rPr lang="en-ZA" sz="2800" dirty="0">
                <a:solidFill>
                  <a:srgbClr val="528484"/>
                </a:solidFill>
                <a:latin typeface="Open Sans"/>
                <a:ea typeface="Open Sans"/>
                <a:cs typeface="Open Sans"/>
                <a:sym typeface="Open Sans"/>
              </a:rPr>
              <a:t>Where to for 2025?</a:t>
            </a:r>
          </a:p>
          <a:p>
            <a:pPr marL="1384300" indent="-1371600">
              <a:lnSpc>
                <a:spcPct val="107000"/>
              </a:lnSpc>
              <a:spcBef>
                <a:spcPts val="1000"/>
              </a:spcBef>
              <a:buClr>
                <a:srgbClr val="528484"/>
              </a:buClr>
              <a:buSzPct val="100000"/>
              <a:buFont typeface="+mj-lt"/>
              <a:buAutoNum type="arabicPeriod"/>
            </a:pPr>
            <a:r>
              <a:rPr lang="en-ZA" sz="2800" dirty="0">
                <a:solidFill>
                  <a:srgbClr val="528484"/>
                </a:solidFill>
                <a:latin typeface="Open Sans"/>
                <a:ea typeface="Open Sans"/>
                <a:cs typeface="Open Sans"/>
                <a:sym typeface="Open Sans"/>
              </a:rPr>
              <a:t>Portfolio Positioning</a:t>
            </a:r>
          </a:p>
          <a:p>
            <a:pPr marL="1384300" indent="-1371600">
              <a:lnSpc>
                <a:spcPct val="107000"/>
              </a:lnSpc>
              <a:spcBef>
                <a:spcPts val="1000"/>
              </a:spcBef>
              <a:buClr>
                <a:srgbClr val="528484"/>
              </a:buClr>
              <a:buSzPct val="100000"/>
              <a:buFont typeface="+mj-lt"/>
              <a:buAutoNum type="arabicPeriod"/>
            </a:pPr>
            <a:r>
              <a:rPr lang="en-ZA" sz="2800" dirty="0">
                <a:solidFill>
                  <a:srgbClr val="528484"/>
                </a:solidFill>
                <a:latin typeface="Open Sans"/>
                <a:ea typeface="Open Sans"/>
                <a:cs typeface="Open Sans"/>
                <a:sym typeface="Open Sans"/>
              </a:rPr>
              <a:t>Q&amp;A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a:extLst>
              <a:ext uri="{FF2B5EF4-FFF2-40B4-BE49-F238E27FC236}">
                <a16:creationId xmlns:a16="http://schemas.microsoft.com/office/drawing/2014/main" id="{DEE54137-FB94-4018-AE50-980140EAEFCB}"/>
              </a:ext>
            </a:extLst>
          </p:cNvPr>
          <p:cNvSpPr/>
          <p:nvPr/>
        </p:nvSpPr>
        <p:spPr>
          <a:xfrm>
            <a:off x="-216816" y="-49267"/>
            <a:ext cx="12425666" cy="7204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Google Shape;106;p17"/>
          <p:cNvSpPr/>
          <p:nvPr/>
        </p:nvSpPr>
        <p:spPr>
          <a:xfrm>
            <a:off x="16850" y="2093658"/>
            <a:ext cx="12192000" cy="457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A2B4247E-3538-0B08-3FE9-3E985050A5F1}"/>
              </a:ext>
            </a:extLst>
          </p:cNvPr>
          <p:cNvPicPr>
            <a:picLocks noChangeAspect="1" noChangeArrowheads="1"/>
          </p:cNvPicPr>
          <p:nvPr/>
        </p:nvPicPr>
        <p:blipFill>
          <a:blip r:embed="rId3">
            <a:duotone>
              <a:prstClr val="black"/>
              <a:srgbClr val="528484">
                <a:tint val="45000"/>
                <a:satMod val="400000"/>
              </a:srgbClr>
            </a:duotone>
            <a:extLst>
              <a:ext uri="{28A0092B-C50C-407E-A947-70E740481C1C}">
                <a14:useLocalDpi xmlns:a14="http://schemas.microsoft.com/office/drawing/2010/main" val="0"/>
              </a:ext>
            </a:extLst>
          </a:blip>
          <a:srcRect/>
          <a:stretch>
            <a:fillRect/>
          </a:stretch>
        </p:blipFill>
        <p:spPr bwMode="auto">
          <a:xfrm>
            <a:off x="-3029880" y="-49267"/>
            <a:ext cx="6884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107;p17"/>
          <p:cNvSpPr txBox="1">
            <a:spLocks noGrp="1"/>
          </p:cNvSpPr>
          <p:nvPr>
            <p:ph type="ctrTitle"/>
          </p:nvPr>
        </p:nvSpPr>
        <p:spPr>
          <a:xfrm>
            <a:off x="760812" y="2423100"/>
            <a:ext cx="10363200" cy="20118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accent2"/>
              </a:buClr>
              <a:buSzPts val="4320"/>
              <a:buFont typeface="Open Sans Light"/>
              <a:buNone/>
            </a:pPr>
            <a:r>
              <a:rPr lang="en-GB" b="1" dirty="0">
                <a:solidFill>
                  <a:schemeClr val="dk2"/>
                </a:solidFill>
                <a:latin typeface="Calibri Light" panose="020F0302020204030204" pitchFamily="34" charset="0"/>
                <a:ea typeface="Open Sans"/>
                <a:cs typeface="Calibri Light" panose="020F0302020204030204" pitchFamily="34" charset="0"/>
                <a:sym typeface="Open Sans"/>
              </a:rPr>
              <a:t>Quarter 3 2025</a:t>
            </a:r>
            <a:br>
              <a:rPr lang="en-GB" b="1" dirty="0">
                <a:solidFill>
                  <a:schemeClr val="dk2"/>
                </a:solidFill>
                <a:latin typeface="Calibri Light" panose="020F0302020204030204" pitchFamily="34" charset="0"/>
                <a:ea typeface="Open Sans"/>
                <a:cs typeface="Calibri Light" panose="020F0302020204030204" pitchFamily="34" charset="0"/>
                <a:sym typeface="Open Sans"/>
              </a:rPr>
            </a:br>
            <a:r>
              <a:rPr lang="en-GB" b="1" dirty="0">
                <a:solidFill>
                  <a:schemeClr val="dk2"/>
                </a:solidFill>
                <a:latin typeface="Calibri Light" panose="020F0302020204030204" pitchFamily="34" charset="0"/>
                <a:ea typeface="Open Sans"/>
                <a:cs typeface="Calibri Light" panose="020F0302020204030204" pitchFamily="34" charset="0"/>
                <a:sym typeface="Open Sans"/>
              </a:rPr>
              <a:t>Portfolio Performance</a:t>
            </a:r>
            <a:endParaRPr b="1" dirty="0">
              <a:solidFill>
                <a:schemeClr val="dk2"/>
              </a:solidFill>
              <a:latin typeface="Calibri Light" panose="020F0302020204030204" pitchFamily="34" charset="0"/>
              <a:ea typeface="Open Sans"/>
              <a:cs typeface="Calibri Light" panose="020F0302020204030204" pitchFamily="34" charset="0"/>
              <a:sym typeface="Open Sans"/>
            </a:endParaRPr>
          </a:p>
        </p:txBody>
      </p:sp>
      <p:pic>
        <p:nvPicPr>
          <p:cNvPr id="108" name="Google Shape;108;p17"/>
          <p:cNvPicPr preferRelativeResize="0">
            <a:picLocks noChangeAspect="1"/>
          </p:cNvPicPr>
          <p:nvPr/>
        </p:nvPicPr>
        <p:blipFill rotWithShape="1">
          <a:blip r:embed="rId4">
            <a:alphaModFix/>
          </a:blip>
          <a:srcRect t="16386" b="20097"/>
          <a:stretch/>
        </p:blipFill>
        <p:spPr>
          <a:xfrm>
            <a:off x="7748832" y="581586"/>
            <a:ext cx="3375180" cy="1105141"/>
          </a:xfrm>
          <a:prstGeom prst="rect">
            <a:avLst/>
          </a:prstGeom>
          <a:noFill/>
          <a:ln>
            <a:noFill/>
          </a:ln>
        </p:spPr>
      </p:pic>
      <p:sp>
        <p:nvSpPr>
          <p:cNvPr id="110" name="Google Shape;110;p17"/>
          <p:cNvSpPr txBox="1">
            <a:spLocks noGrp="1"/>
          </p:cNvSpPr>
          <p:nvPr>
            <p:ph type="ctrTitle"/>
          </p:nvPr>
        </p:nvSpPr>
        <p:spPr>
          <a:xfrm>
            <a:off x="114200" y="6022200"/>
            <a:ext cx="11997300" cy="757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800"/>
              <a:buFont typeface="Open Sans Light"/>
              <a:buNone/>
            </a:pPr>
            <a:r>
              <a:rPr lang="en-ZA" sz="1700" b="1" dirty="0">
                <a:solidFill>
                  <a:srgbClr val="FFFFFF"/>
                </a:solidFill>
                <a:latin typeface="Calibri Light" panose="020F0302020204030204" pitchFamily="34" charset="0"/>
                <a:ea typeface="Arial"/>
                <a:cs typeface="Calibri Light" panose="020F0302020204030204" pitchFamily="34" charset="0"/>
                <a:sym typeface="Arial"/>
              </a:rPr>
              <a:t>The webinar will begin soon.</a:t>
            </a:r>
            <a:endParaRPr sz="5400" b="1" dirty="0">
              <a:solidFill>
                <a:schemeClr val="lt1"/>
              </a:solidFill>
              <a:latin typeface="Calibri Light" panose="020F0302020204030204" pitchFamily="34" charset="0"/>
              <a:cs typeface="Calibri Light" panose="020F0302020204030204" pitchFamily="34" charset="0"/>
              <a:sym typeface="Open Sans Light"/>
            </a:endParaRPr>
          </a:p>
        </p:txBody>
      </p:sp>
    </p:spTree>
    <p:extLst>
      <p:ext uri="{BB962C8B-B14F-4D97-AF65-F5344CB8AC3E}">
        <p14:creationId xmlns:p14="http://schemas.microsoft.com/office/powerpoint/2010/main" val="244299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Q2 2025 Performance</a:t>
            </a:r>
            <a:endParaRPr dirty="0"/>
          </a:p>
        </p:txBody>
      </p:sp>
      <p:sp>
        <p:nvSpPr>
          <p:cNvPr id="2" name="AutoShape 2" descr="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Table 4">
            <a:extLst>
              <a:ext uri="{FF2B5EF4-FFF2-40B4-BE49-F238E27FC236}">
                <a16:creationId xmlns:a16="http://schemas.microsoft.com/office/drawing/2014/main" id="{9997F769-5338-43C4-6898-FFEBD20024BF}"/>
              </a:ext>
            </a:extLst>
          </p:cNvPr>
          <p:cNvGraphicFramePr>
            <a:graphicFrameLocks noGrp="1"/>
          </p:cNvGraphicFramePr>
          <p:nvPr>
            <p:extLst>
              <p:ext uri="{D42A27DB-BD31-4B8C-83A1-F6EECF244321}">
                <p14:modId xmlns:p14="http://schemas.microsoft.com/office/powerpoint/2010/main" val="3481096135"/>
              </p:ext>
            </p:extLst>
          </p:nvPr>
        </p:nvGraphicFramePr>
        <p:xfrm>
          <a:off x="2031999" y="1297636"/>
          <a:ext cx="8128002" cy="45974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232128525"/>
                    </a:ext>
                  </a:extLst>
                </a:gridCol>
                <a:gridCol w="1354667">
                  <a:extLst>
                    <a:ext uri="{9D8B030D-6E8A-4147-A177-3AD203B41FA5}">
                      <a16:colId xmlns:a16="http://schemas.microsoft.com/office/drawing/2014/main" val="1770925927"/>
                    </a:ext>
                  </a:extLst>
                </a:gridCol>
                <a:gridCol w="1354667">
                  <a:extLst>
                    <a:ext uri="{9D8B030D-6E8A-4147-A177-3AD203B41FA5}">
                      <a16:colId xmlns:a16="http://schemas.microsoft.com/office/drawing/2014/main" val="1443102213"/>
                    </a:ext>
                  </a:extLst>
                </a:gridCol>
                <a:gridCol w="1354667">
                  <a:extLst>
                    <a:ext uri="{9D8B030D-6E8A-4147-A177-3AD203B41FA5}">
                      <a16:colId xmlns:a16="http://schemas.microsoft.com/office/drawing/2014/main" val="3245219913"/>
                    </a:ext>
                  </a:extLst>
                </a:gridCol>
                <a:gridCol w="1354667">
                  <a:extLst>
                    <a:ext uri="{9D8B030D-6E8A-4147-A177-3AD203B41FA5}">
                      <a16:colId xmlns:a16="http://schemas.microsoft.com/office/drawing/2014/main" val="2827107091"/>
                    </a:ext>
                  </a:extLst>
                </a:gridCol>
                <a:gridCol w="1354667">
                  <a:extLst>
                    <a:ext uri="{9D8B030D-6E8A-4147-A177-3AD203B41FA5}">
                      <a16:colId xmlns:a16="http://schemas.microsoft.com/office/drawing/2014/main" val="2652314536"/>
                    </a:ext>
                  </a:extLst>
                </a:gridCol>
              </a:tblGrid>
              <a:tr h="370840">
                <a:tc>
                  <a:txBody>
                    <a:bodyPr/>
                    <a:lstStyle/>
                    <a:p>
                      <a:pPr algn="ctr"/>
                      <a:endParaRPr lang="en-GB"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Performance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Int.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ARC MPS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Vs. Int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Vs. ARC MPS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extLst>
                  <a:ext uri="{0D108BD9-81ED-4DB2-BD59-A6C34878D82A}">
                    <a16:rowId xmlns:a16="http://schemas.microsoft.com/office/drawing/2014/main" val="292595502"/>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P1</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3.00</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2.67</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1.81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+0.33</a:t>
                      </a:r>
                    </a:p>
                  </a:txBody>
                  <a:tcPr marL="9525" marR="9525" marT="9525" marB="0" anchor="ctr">
                    <a:lnL w="12700" cap="flat" cmpd="sng" algn="ctr">
                      <a:solidFill>
                        <a:srgbClr val="528484"/>
                      </a:solidFill>
                      <a:prstDash val="solid"/>
                      <a:round/>
                      <a:headEnd type="none" w="med" len="med"/>
                      <a:tailEnd type="none" w="med" len="med"/>
                    </a:lnL>
                    <a:lnT w="12700" cap="flat" cmpd="sng" algn="ctr">
                      <a:solidFill>
                        <a:srgbClr val="528484"/>
                      </a:solidFill>
                      <a:prstDash val="solid"/>
                      <a:round/>
                      <a:headEnd type="none" w="med" len="med"/>
                      <a:tailEnd type="none" w="med" len="med"/>
                    </a:lnT>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+1.19</a:t>
                      </a:r>
                    </a:p>
                  </a:txBody>
                  <a:tcPr marL="9525" marR="9525" marT="9525" marB="0" anchor="ctr">
                    <a:lnT w="12700" cap="flat" cmpd="sng" algn="ctr">
                      <a:solidFill>
                        <a:srgbClr val="528484"/>
                      </a:solidFill>
                      <a:prstDash val="solid"/>
                      <a:round/>
                      <a:headEnd type="none" w="med" len="med"/>
                      <a:tailEnd type="none" w="med" len="med"/>
                    </a:lnT>
                    <a:solidFill>
                      <a:srgbClr val="528484"/>
                    </a:solidFill>
                  </a:tcPr>
                </a:tc>
                <a:extLst>
                  <a:ext uri="{0D108BD9-81ED-4DB2-BD59-A6C34878D82A}">
                    <a16:rowId xmlns:a16="http://schemas.microsoft.com/office/drawing/2014/main" val="1714249851"/>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P2</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4.27</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3.93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2.82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+0.34</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+1.45</a:t>
                      </a:r>
                    </a:p>
                  </a:txBody>
                  <a:tcPr marL="9525" marR="9525" marT="9525" marB="0" anchor="ctr">
                    <a:solidFill>
                      <a:srgbClr val="528484"/>
                    </a:solidFill>
                  </a:tcPr>
                </a:tc>
                <a:extLst>
                  <a:ext uri="{0D108BD9-81ED-4DB2-BD59-A6C34878D82A}">
                    <a16:rowId xmlns:a16="http://schemas.microsoft.com/office/drawing/2014/main" val="3798909385"/>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P3</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5.58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5.18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4.35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+0.40</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+1.23</a:t>
                      </a:r>
                    </a:p>
                  </a:txBody>
                  <a:tcPr marL="9525" marR="9525" marT="9525" marB="0" anchor="ctr">
                    <a:solidFill>
                      <a:srgbClr val="528484"/>
                    </a:solidFill>
                  </a:tcPr>
                </a:tc>
                <a:extLst>
                  <a:ext uri="{0D108BD9-81ED-4DB2-BD59-A6C34878D82A}">
                    <a16:rowId xmlns:a16="http://schemas.microsoft.com/office/drawing/2014/main" val="2048039521"/>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P4</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7.00</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6.49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5.89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+0.51</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+1.11</a:t>
                      </a:r>
                    </a:p>
                  </a:txBody>
                  <a:tcPr marL="9525" marR="9525" marT="9525" marB="0" anchor="ctr">
                    <a:solidFill>
                      <a:srgbClr val="528484"/>
                    </a:solidFill>
                  </a:tcPr>
                </a:tc>
                <a:extLst>
                  <a:ext uri="{0D108BD9-81ED-4DB2-BD59-A6C34878D82A}">
                    <a16:rowId xmlns:a16="http://schemas.microsoft.com/office/drawing/2014/main" val="2779819598"/>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8.20</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8.08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7.76</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+0.12</a:t>
                      </a:r>
                    </a:p>
                  </a:txBody>
                  <a:tcPr marL="9525" marR="9525" marT="9525" marB="0" anchor="ctr">
                    <a:lnL w="12700" cap="flat" cmpd="sng" algn="ctr">
                      <a:solidFill>
                        <a:srgbClr val="528484"/>
                      </a:solidFill>
                      <a:prstDash val="solid"/>
                      <a:round/>
                      <a:headEnd type="none" w="med" len="med"/>
                      <a:tailEnd type="none" w="med" len="med"/>
                    </a:lnL>
                    <a:lnB w="12700" cap="flat" cmpd="sng" algn="ctr">
                      <a:solidFill>
                        <a:srgbClr val="528484"/>
                      </a:solidFill>
                      <a:prstDash val="solid"/>
                      <a:round/>
                      <a:headEnd type="none" w="med" len="med"/>
                      <a:tailEnd type="none" w="med" len="med"/>
                    </a:lnB>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+0.44</a:t>
                      </a:r>
                    </a:p>
                  </a:txBody>
                  <a:tcPr marL="9525" marR="9525" marT="9525" marB="0" anchor="ctr">
                    <a:lnB w="12700" cap="flat" cmpd="sng" algn="ctr">
                      <a:solidFill>
                        <a:srgbClr val="528484"/>
                      </a:solidFill>
                      <a:prstDash val="solid"/>
                      <a:round/>
                      <a:headEnd type="none" w="med" len="med"/>
                      <a:tailEnd type="none" w="med" len="med"/>
                    </a:lnB>
                    <a:solidFill>
                      <a:srgbClr val="528484"/>
                    </a:solidFill>
                  </a:tcPr>
                </a:tc>
                <a:extLst>
                  <a:ext uri="{0D108BD9-81ED-4DB2-BD59-A6C34878D82A}">
                    <a16:rowId xmlns:a16="http://schemas.microsoft.com/office/drawing/2014/main" val="639525169"/>
                  </a:ext>
                </a:extLst>
              </a:tr>
              <a:tr h="370840">
                <a:tc>
                  <a:txBody>
                    <a:bodyPr/>
                    <a:lstStyle/>
                    <a:p>
                      <a:pPr algn="ctr"/>
                      <a:endParaRPr lang="en-GB"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endPar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endParaRPr lang="en-GB" sz="1400" b="0" i="0" u="none" strike="noStrike" cap="none">
                        <a:solidFill>
                          <a:srgbClr val="528484"/>
                        </a:solidFill>
                        <a:latin typeface="Calibri" panose="020F0502020204030204" pitchFamily="34" charset="0"/>
                        <a:ea typeface="Calibri" panose="020F0502020204030204" pitchFamily="34" charset="0"/>
                        <a:cs typeface="Calibri" panose="020F0502020204030204" pitchFamily="34" charset="0"/>
                        <a:sym typeface="Arial"/>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endPar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extLst>
                  <a:ext uri="{0D108BD9-81ED-4DB2-BD59-A6C34878D82A}">
                    <a16:rowId xmlns:a16="http://schemas.microsoft.com/office/drawing/2014/main" val="2865641855"/>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R1</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2.67</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2.67</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1.81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+0.00</a:t>
                      </a:r>
                    </a:p>
                  </a:txBody>
                  <a:tcPr marL="9525" marR="9525" marT="9525" marB="0" anchor="ctr">
                    <a:lnL w="12700" cap="flat" cmpd="sng" algn="ctr">
                      <a:solidFill>
                        <a:srgbClr val="528484"/>
                      </a:solidFill>
                      <a:prstDash val="solid"/>
                      <a:round/>
                      <a:headEnd type="none" w="med" len="med"/>
                      <a:tailEnd type="none" w="med" len="med"/>
                    </a:lnL>
                    <a:lnT w="12700" cap="flat" cmpd="sng" algn="ctr">
                      <a:solidFill>
                        <a:srgbClr val="528484"/>
                      </a:solidFill>
                      <a:prstDash val="solid"/>
                      <a:round/>
                      <a:headEnd type="none" w="med" len="med"/>
                      <a:tailEnd type="none" w="med" len="med"/>
                    </a:lnT>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+0.06</a:t>
                      </a:r>
                    </a:p>
                  </a:txBody>
                  <a:tcPr marL="9525" marR="9525" marT="9525" marB="0" anchor="ctr">
                    <a:lnT w="12700" cap="flat" cmpd="sng" algn="ctr">
                      <a:solidFill>
                        <a:srgbClr val="528484"/>
                      </a:solidFill>
                      <a:prstDash val="solid"/>
                      <a:round/>
                      <a:headEnd type="none" w="med" len="med"/>
                      <a:tailEnd type="none" w="med" len="med"/>
                    </a:lnT>
                    <a:solidFill>
                      <a:srgbClr val="528484"/>
                    </a:solidFill>
                  </a:tcPr>
                </a:tc>
                <a:extLst>
                  <a:ext uri="{0D108BD9-81ED-4DB2-BD59-A6C34878D82A}">
                    <a16:rowId xmlns:a16="http://schemas.microsoft.com/office/drawing/2014/main" val="884447147"/>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R2</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4.29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3.93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2.82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+0.36</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+1.47</a:t>
                      </a:r>
                    </a:p>
                  </a:txBody>
                  <a:tcPr marL="9525" marR="9525" marT="9525" marB="0" anchor="ctr">
                    <a:solidFill>
                      <a:srgbClr val="528484"/>
                    </a:solidFill>
                  </a:tcPr>
                </a:tc>
                <a:extLst>
                  <a:ext uri="{0D108BD9-81ED-4DB2-BD59-A6C34878D82A}">
                    <a16:rowId xmlns:a16="http://schemas.microsoft.com/office/drawing/2014/main" val="125923797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R3</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5.61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5.18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4.35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+0.43</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+1.26</a:t>
                      </a:r>
                    </a:p>
                  </a:txBody>
                  <a:tcPr marL="9525" marR="9525" marT="9525" marB="0" anchor="ctr">
                    <a:solidFill>
                      <a:srgbClr val="528484"/>
                    </a:solidFill>
                  </a:tcPr>
                </a:tc>
                <a:extLst>
                  <a:ext uri="{0D108BD9-81ED-4DB2-BD59-A6C34878D82A}">
                    <a16:rowId xmlns:a16="http://schemas.microsoft.com/office/drawing/2014/main" val="344882598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R4</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7.05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6.49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5.89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+0.56</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+1.16</a:t>
                      </a:r>
                    </a:p>
                  </a:txBody>
                  <a:tcPr marL="9525" marR="9525" marT="9525" marB="0" anchor="ctr">
                    <a:solidFill>
                      <a:srgbClr val="528484"/>
                    </a:solidFill>
                  </a:tcPr>
                </a:tc>
                <a:extLst>
                  <a:ext uri="{0D108BD9-81ED-4DB2-BD59-A6C34878D82A}">
                    <a16:rowId xmlns:a16="http://schemas.microsoft.com/office/drawing/2014/main" val="185488297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8.68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8.08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7.76</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+0.60</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+0.92</a:t>
                      </a:r>
                    </a:p>
                  </a:txBody>
                  <a:tcPr marL="9525" marR="9525" marT="9525" marB="0" anchor="ctr">
                    <a:solidFill>
                      <a:srgbClr val="528484"/>
                    </a:solidFill>
                  </a:tcPr>
                </a:tc>
                <a:extLst>
                  <a:ext uri="{0D108BD9-81ED-4DB2-BD59-A6C34878D82A}">
                    <a16:rowId xmlns:a16="http://schemas.microsoft.com/office/drawing/2014/main" val="3435855669"/>
                  </a:ext>
                </a:extLst>
              </a:tr>
            </a:tbl>
          </a:graphicData>
        </a:graphic>
      </p:graphicFrame>
    </p:spTree>
    <p:extLst>
      <p:ext uri="{BB962C8B-B14F-4D97-AF65-F5344CB8AC3E}">
        <p14:creationId xmlns:p14="http://schemas.microsoft.com/office/powerpoint/2010/main" val="244041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YTD Performance Table to end of Q3</a:t>
            </a:r>
            <a:endParaRPr dirty="0"/>
          </a:p>
        </p:txBody>
      </p:sp>
      <p:sp>
        <p:nvSpPr>
          <p:cNvPr id="2" name="AutoShape 2" descr="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Table 4">
            <a:extLst>
              <a:ext uri="{FF2B5EF4-FFF2-40B4-BE49-F238E27FC236}">
                <a16:creationId xmlns:a16="http://schemas.microsoft.com/office/drawing/2014/main" id="{9997F769-5338-43C4-6898-FFEBD20024BF}"/>
              </a:ext>
            </a:extLst>
          </p:cNvPr>
          <p:cNvGraphicFramePr>
            <a:graphicFrameLocks noGrp="1"/>
          </p:cNvGraphicFramePr>
          <p:nvPr>
            <p:extLst>
              <p:ext uri="{D42A27DB-BD31-4B8C-83A1-F6EECF244321}">
                <p14:modId xmlns:p14="http://schemas.microsoft.com/office/powerpoint/2010/main" val="3631218412"/>
              </p:ext>
            </p:extLst>
          </p:nvPr>
        </p:nvGraphicFramePr>
        <p:xfrm>
          <a:off x="2031999" y="1297636"/>
          <a:ext cx="8128002" cy="45974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232128525"/>
                    </a:ext>
                  </a:extLst>
                </a:gridCol>
                <a:gridCol w="1354667">
                  <a:extLst>
                    <a:ext uri="{9D8B030D-6E8A-4147-A177-3AD203B41FA5}">
                      <a16:colId xmlns:a16="http://schemas.microsoft.com/office/drawing/2014/main" val="1770925927"/>
                    </a:ext>
                  </a:extLst>
                </a:gridCol>
                <a:gridCol w="1354667">
                  <a:extLst>
                    <a:ext uri="{9D8B030D-6E8A-4147-A177-3AD203B41FA5}">
                      <a16:colId xmlns:a16="http://schemas.microsoft.com/office/drawing/2014/main" val="1443102213"/>
                    </a:ext>
                  </a:extLst>
                </a:gridCol>
                <a:gridCol w="1354667">
                  <a:extLst>
                    <a:ext uri="{9D8B030D-6E8A-4147-A177-3AD203B41FA5}">
                      <a16:colId xmlns:a16="http://schemas.microsoft.com/office/drawing/2014/main" val="3245219913"/>
                    </a:ext>
                  </a:extLst>
                </a:gridCol>
                <a:gridCol w="1354667">
                  <a:extLst>
                    <a:ext uri="{9D8B030D-6E8A-4147-A177-3AD203B41FA5}">
                      <a16:colId xmlns:a16="http://schemas.microsoft.com/office/drawing/2014/main" val="2827107091"/>
                    </a:ext>
                  </a:extLst>
                </a:gridCol>
                <a:gridCol w="1354667">
                  <a:extLst>
                    <a:ext uri="{9D8B030D-6E8A-4147-A177-3AD203B41FA5}">
                      <a16:colId xmlns:a16="http://schemas.microsoft.com/office/drawing/2014/main" val="2652314536"/>
                    </a:ext>
                  </a:extLst>
                </a:gridCol>
              </a:tblGrid>
              <a:tr h="370840">
                <a:tc>
                  <a:txBody>
                    <a:bodyPr/>
                    <a:lstStyle/>
                    <a:p>
                      <a:pPr algn="ctr"/>
                      <a:endParaRPr lang="en-GB"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Performance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Int.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ARC MPS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Vs. Int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Vs. ARC MPS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extLst>
                  <a:ext uri="{0D108BD9-81ED-4DB2-BD59-A6C34878D82A}">
                    <a16:rowId xmlns:a16="http://schemas.microsoft.com/office/drawing/2014/main" val="292595502"/>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P1</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6.90</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5.65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4.44</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+1.25</a:t>
                      </a:r>
                    </a:p>
                  </a:txBody>
                  <a:tcPr marL="9525" marR="9525" marT="9525" marB="0" anchor="ctr">
                    <a:lnL w="12700" cap="flat" cmpd="sng" algn="ctr">
                      <a:solidFill>
                        <a:srgbClr val="528484"/>
                      </a:solidFill>
                      <a:prstDash val="solid"/>
                      <a:round/>
                      <a:headEnd type="none" w="med" len="med"/>
                      <a:tailEnd type="none" w="med" len="med"/>
                    </a:lnL>
                    <a:lnT w="12700" cap="flat" cmpd="sng" algn="ctr">
                      <a:solidFill>
                        <a:srgbClr val="528484"/>
                      </a:solidFill>
                      <a:prstDash val="solid"/>
                      <a:round/>
                      <a:headEnd type="none" w="med" len="med"/>
                      <a:tailEnd type="none" w="med" len="med"/>
                    </a:lnT>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+2.46</a:t>
                      </a:r>
                    </a:p>
                  </a:txBody>
                  <a:tcPr marL="9525" marR="9525" marT="9525" marB="0" anchor="ctr">
                    <a:lnT w="12700" cap="flat" cmpd="sng" algn="ctr">
                      <a:solidFill>
                        <a:srgbClr val="528484"/>
                      </a:solidFill>
                      <a:prstDash val="solid"/>
                      <a:round/>
                      <a:headEnd type="none" w="med" len="med"/>
                      <a:tailEnd type="none" w="med" len="med"/>
                    </a:lnT>
                    <a:solidFill>
                      <a:srgbClr val="528484"/>
                    </a:solidFill>
                  </a:tcPr>
                </a:tc>
                <a:extLst>
                  <a:ext uri="{0D108BD9-81ED-4DB2-BD59-A6C34878D82A}">
                    <a16:rowId xmlns:a16="http://schemas.microsoft.com/office/drawing/2014/main" val="1714249851"/>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P2</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8.45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7.01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5.58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+1.44</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+2.87</a:t>
                      </a:r>
                    </a:p>
                  </a:txBody>
                  <a:tcPr marL="9525" marR="9525" marT="9525" marB="0" anchor="ctr">
                    <a:solidFill>
                      <a:srgbClr val="528484"/>
                    </a:solidFill>
                  </a:tcPr>
                </a:tc>
                <a:extLst>
                  <a:ext uri="{0D108BD9-81ED-4DB2-BD59-A6C34878D82A}">
                    <a16:rowId xmlns:a16="http://schemas.microsoft.com/office/drawing/2014/main" val="3798909385"/>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P3</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9.78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8.25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6.83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+1.53</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+2.95</a:t>
                      </a:r>
                    </a:p>
                  </a:txBody>
                  <a:tcPr marL="9525" marR="9525" marT="9525" marB="0" anchor="ctr">
                    <a:solidFill>
                      <a:srgbClr val="528484"/>
                    </a:solidFill>
                  </a:tcPr>
                </a:tc>
                <a:extLst>
                  <a:ext uri="{0D108BD9-81ED-4DB2-BD59-A6C34878D82A}">
                    <a16:rowId xmlns:a16="http://schemas.microsoft.com/office/drawing/2014/main" val="2048039521"/>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P4</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11.49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9.55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7.89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+1.94</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+3.60</a:t>
                      </a:r>
                    </a:p>
                  </a:txBody>
                  <a:tcPr marL="9525" marR="9525" marT="9525" marB="0" anchor="ctr">
                    <a:solidFill>
                      <a:srgbClr val="528484"/>
                    </a:solidFill>
                  </a:tcPr>
                </a:tc>
                <a:extLst>
                  <a:ext uri="{0D108BD9-81ED-4DB2-BD59-A6C34878D82A}">
                    <a16:rowId xmlns:a16="http://schemas.microsoft.com/office/drawing/2014/main" val="2779819598"/>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12.62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10.61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9.22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+2.01</a:t>
                      </a:r>
                    </a:p>
                  </a:txBody>
                  <a:tcPr marL="9525" marR="9525" marT="9525" marB="0" anchor="ctr">
                    <a:lnL w="12700" cap="flat" cmpd="sng" algn="ctr">
                      <a:solidFill>
                        <a:srgbClr val="528484"/>
                      </a:solidFill>
                      <a:prstDash val="solid"/>
                      <a:round/>
                      <a:headEnd type="none" w="med" len="med"/>
                      <a:tailEnd type="none" w="med" len="med"/>
                    </a:lnL>
                    <a:lnB w="12700" cap="flat" cmpd="sng" algn="ctr">
                      <a:solidFill>
                        <a:srgbClr val="528484"/>
                      </a:solidFill>
                      <a:prstDash val="solid"/>
                      <a:round/>
                      <a:headEnd type="none" w="med" len="med"/>
                      <a:tailEnd type="none" w="med" len="med"/>
                    </a:lnB>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+3.40</a:t>
                      </a:r>
                    </a:p>
                  </a:txBody>
                  <a:tcPr marL="9525" marR="9525" marT="9525" marB="0" anchor="ctr">
                    <a:lnB w="12700" cap="flat" cmpd="sng" algn="ctr">
                      <a:solidFill>
                        <a:srgbClr val="528484"/>
                      </a:solidFill>
                      <a:prstDash val="solid"/>
                      <a:round/>
                      <a:headEnd type="none" w="med" len="med"/>
                      <a:tailEnd type="none" w="med" len="med"/>
                    </a:lnB>
                    <a:solidFill>
                      <a:srgbClr val="528484"/>
                    </a:solidFill>
                  </a:tcPr>
                </a:tc>
                <a:extLst>
                  <a:ext uri="{0D108BD9-81ED-4DB2-BD59-A6C34878D82A}">
                    <a16:rowId xmlns:a16="http://schemas.microsoft.com/office/drawing/2014/main" val="639525169"/>
                  </a:ext>
                </a:extLst>
              </a:tr>
              <a:tr h="370840">
                <a:tc>
                  <a:txBody>
                    <a:bodyPr/>
                    <a:lstStyle/>
                    <a:p>
                      <a:pPr algn="ctr"/>
                      <a:endParaRPr lang="en-GB"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endPar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endPar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endPar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extLst>
                  <a:ext uri="{0D108BD9-81ED-4DB2-BD59-A6C34878D82A}">
                    <a16:rowId xmlns:a16="http://schemas.microsoft.com/office/drawing/2014/main" val="2865641855"/>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R1</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5.19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5.65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4.44</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-0.46</a:t>
                      </a:r>
                    </a:p>
                  </a:txBody>
                  <a:tcPr marL="9525" marR="9525" marT="9525" marB="0" anchor="ctr">
                    <a:lnL w="12700" cap="flat" cmpd="sng" algn="ctr">
                      <a:solidFill>
                        <a:srgbClr val="528484"/>
                      </a:solidFill>
                      <a:prstDash val="solid"/>
                      <a:round/>
                      <a:headEnd type="none" w="med" len="med"/>
                      <a:tailEnd type="none" w="med" len="med"/>
                    </a:lnL>
                    <a:lnT w="12700" cap="flat" cmpd="sng" algn="ctr">
                      <a:solidFill>
                        <a:srgbClr val="528484"/>
                      </a:solidFill>
                      <a:prstDash val="solid"/>
                      <a:round/>
                      <a:headEnd type="none" w="med" len="med"/>
                      <a:tailEnd type="none" w="med" len="med"/>
                    </a:lnT>
                    <a:solidFill>
                      <a:srgbClr val="855151"/>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+0.75</a:t>
                      </a:r>
                    </a:p>
                  </a:txBody>
                  <a:tcPr marL="9525" marR="9525" marT="9525" marB="0" anchor="ctr">
                    <a:lnT w="12700" cap="flat" cmpd="sng" algn="ctr">
                      <a:solidFill>
                        <a:srgbClr val="528484"/>
                      </a:solidFill>
                      <a:prstDash val="solid"/>
                      <a:round/>
                      <a:headEnd type="none" w="med" len="med"/>
                      <a:tailEnd type="none" w="med" len="med"/>
                    </a:lnT>
                    <a:solidFill>
                      <a:srgbClr val="528484"/>
                    </a:solidFill>
                  </a:tcPr>
                </a:tc>
                <a:extLst>
                  <a:ext uri="{0D108BD9-81ED-4DB2-BD59-A6C34878D82A}">
                    <a16:rowId xmlns:a16="http://schemas.microsoft.com/office/drawing/2014/main" val="884447147"/>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R2</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7.29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7.01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5.58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+0.28</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+1.71</a:t>
                      </a:r>
                    </a:p>
                  </a:txBody>
                  <a:tcPr marL="9525" marR="9525" marT="9525" marB="0" anchor="ctr">
                    <a:solidFill>
                      <a:srgbClr val="528484"/>
                    </a:solidFill>
                  </a:tcPr>
                </a:tc>
                <a:extLst>
                  <a:ext uri="{0D108BD9-81ED-4DB2-BD59-A6C34878D82A}">
                    <a16:rowId xmlns:a16="http://schemas.microsoft.com/office/drawing/2014/main" val="125923797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R3</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8.61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8.25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6.83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+0.36</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+1.78</a:t>
                      </a:r>
                    </a:p>
                  </a:txBody>
                  <a:tcPr marL="9525" marR="9525" marT="9525" marB="0" anchor="ctr">
                    <a:solidFill>
                      <a:srgbClr val="528484"/>
                    </a:solidFill>
                  </a:tcPr>
                </a:tc>
                <a:extLst>
                  <a:ext uri="{0D108BD9-81ED-4DB2-BD59-A6C34878D82A}">
                    <a16:rowId xmlns:a16="http://schemas.microsoft.com/office/drawing/2014/main" val="344882598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R4</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10.22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9.55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7.89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+0.67</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+2.33</a:t>
                      </a:r>
                    </a:p>
                  </a:txBody>
                  <a:tcPr marL="9525" marR="9525" marT="9525" marB="0" anchor="ctr">
                    <a:solidFill>
                      <a:srgbClr val="528484"/>
                    </a:solidFill>
                  </a:tcPr>
                </a:tc>
                <a:extLst>
                  <a:ext uri="{0D108BD9-81ED-4DB2-BD59-A6C34878D82A}">
                    <a16:rowId xmlns:a16="http://schemas.microsoft.com/office/drawing/2014/main" val="185488297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11.61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10.61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400" b="0" i="0" u="none" strike="noStrike" cap="none" dirty="0">
                          <a:solidFill>
                            <a:srgbClr val="528484"/>
                          </a:solidFill>
                          <a:latin typeface="Calibri" panose="020F0502020204030204" pitchFamily="34" charset="0"/>
                          <a:ea typeface="Calibri" panose="020F0502020204030204" pitchFamily="34" charset="0"/>
                          <a:cs typeface="Calibri" panose="020F0502020204030204" pitchFamily="34" charset="0"/>
                          <a:sym typeface="Arial"/>
                        </a:rPr>
                        <a:t>9.22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+1.00</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+2.39</a:t>
                      </a:r>
                    </a:p>
                  </a:txBody>
                  <a:tcPr marL="9525" marR="9525" marT="9525" marB="0" anchor="ctr">
                    <a:solidFill>
                      <a:srgbClr val="528484"/>
                    </a:solidFill>
                  </a:tcPr>
                </a:tc>
                <a:extLst>
                  <a:ext uri="{0D108BD9-81ED-4DB2-BD59-A6C34878D82A}">
                    <a16:rowId xmlns:a16="http://schemas.microsoft.com/office/drawing/2014/main" val="3435855669"/>
                  </a:ext>
                </a:extLst>
              </a:tr>
            </a:tbl>
          </a:graphicData>
        </a:graphic>
      </p:graphicFrame>
    </p:spTree>
    <p:extLst>
      <p:ext uri="{BB962C8B-B14F-4D97-AF65-F5344CB8AC3E}">
        <p14:creationId xmlns:p14="http://schemas.microsoft.com/office/powerpoint/2010/main" val="186108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Performance Table from P/R Inception (Jan 2024) to Date</a:t>
            </a:r>
            <a:endParaRPr dirty="0"/>
          </a:p>
        </p:txBody>
      </p:sp>
      <p:sp>
        <p:nvSpPr>
          <p:cNvPr id="2" name="AutoShape 2" descr="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Table 4">
            <a:extLst>
              <a:ext uri="{FF2B5EF4-FFF2-40B4-BE49-F238E27FC236}">
                <a16:creationId xmlns:a16="http://schemas.microsoft.com/office/drawing/2014/main" id="{9997F769-5338-43C4-6898-FFEBD20024BF}"/>
              </a:ext>
            </a:extLst>
          </p:cNvPr>
          <p:cNvGraphicFramePr>
            <a:graphicFrameLocks noGrp="1"/>
          </p:cNvGraphicFramePr>
          <p:nvPr>
            <p:extLst>
              <p:ext uri="{D42A27DB-BD31-4B8C-83A1-F6EECF244321}">
                <p14:modId xmlns:p14="http://schemas.microsoft.com/office/powerpoint/2010/main" val="2508968661"/>
              </p:ext>
            </p:extLst>
          </p:nvPr>
        </p:nvGraphicFramePr>
        <p:xfrm>
          <a:off x="2031999" y="1297636"/>
          <a:ext cx="8128002" cy="45974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232128525"/>
                    </a:ext>
                  </a:extLst>
                </a:gridCol>
                <a:gridCol w="1354667">
                  <a:extLst>
                    <a:ext uri="{9D8B030D-6E8A-4147-A177-3AD203B41FA5}">
                      <a16:colId xmlns:a16="http://schemas.microsoft.com/office/drawing/2014/main" val="1770925927"/>
                    </a:ext>
                  </a:extLst>
                </a:gridCol>
                <a:gridCol w="1354667">
                  <a:extLst>
                    <a:ext uri="{9D8B030D-6E8A-4147-A177-3AD203B41FA5}">
                      <a16:colId xmlns:a16="http://schemas.microsoft.com/office/drawing/2014/main" val="1443102213"/>
                    </a:ext>
                  </a:extLst>
                </a:gridCol>
                <a:gridCol w="1354667">
                  <a:extLst>
                    <a:ext uri="{9D8B030D-6E8A-4147-A177-3AD203B41FA5}">
                      <a16:colId xmlns:a16="http://schemas.microsoft.com/office/drawing/2014/main" val="3245219913"/>
                    </a:ext>
                  </a:extLst>
                </a:gridCol>
                <a:gridCol w="1354667">
                  <a:extLst>
                    <a:ext uri="{9D8B030D-6E8A-4147-A177-3AD203B41FA5}">
                      <a16:colId xmlns:a16="http://schemas.microsoft.com/office/drawing/2014/main" val="2827107091"/>
                    </a:ext>
                  </a:extLst>
                </a:gridCol>
                <a:gridCol w="1354667">
                  <a:extLst>
                    <a:ext uri="{9D8B030D-6E8A-4147-A177-3AD203B41FA5}">
                      <a16:colId xmlns:a16="http://schemas.microsoft.com/office/drawing/2014/main" val="2652314536"/>
                    </a:ext>
                  </a:extLst>
                </a:gridCol>
              </a:tblGrid>
              <a:tr h="370840">
                <a:tc>
                  <a:txBody>
                    <a:bodyPr/>
                    <a:lstStyle/>
                    <a:p>
                      <a:pPr algn="ctr"/>
                      <a:endParaRPr lang="en-GB"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Performance</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Int.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ARC MPS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Vs. Int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Vs. ARC MPS Benchmark</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extLst>
                  <a:ext uri="{0D108BD9-81ED-4DB2-BD59-A6C34878D82A}">
                    <a16:rowId xmlns:a16="http://schemas.microsoft.com/office/drawing/2014/main" val="292595502"/>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P1</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15.34</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11.31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8.81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+4.03</a:t>
                      </a:r>
                    </a:p>
                  </a:txBody>
                  <a:tcPr marL="9525" marR="9525" marT="9525" marB="0" anchor="ctr">
                    <a:lnL w="12700" cap="flat" cmpd="sng" algn="ctr">
                      <a:solidFill>
                        <a:srgbClr val="528484"/>
                      </a:solidFill>
                      <a:prstDash val="solid"/>
                      <a:round/>
                      <a:headEnd type="none" w="med" len="med"/>
                      <a:tailEnd type="none" w="med" len="med"/>
                    </a:lnL>
                    <a:lnT w="12700" cap="flat" cmpd="sng" algn="ctr">
                      <a:solidFill>
                        <a:srgbClr val="528484"/>
                      </a:solidFill>
                      <a:prstDash val="solid"/>
                      <a:round/>
                      <a:headEnd type="none" w="med" len="med"/>
                      <a:tailEnd type="none" w="med" len="med"/>
                    </a:lnT>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+6.53</a:t>
                      </a:r>
                    </a:p>
                  </a:txBody>
                  <a:tcPr marL="9525" marR="9525" marT="9525" marB="0" anchor="ctr">
                    <a:lnT w="12700" cap="flat" cmpd="sng" algn="ctr">
                      <a:solidFill>
                        <a:srgbClr val="528484"/>
                      </a:solidFill>
                      <a:prstDash val="solid"/>
                      <a:round/>
                      <a:headEnd type="none" w="med" len="med"/>
                      <a:tailEnd type="none" w="med" len="med"/>
                    </a:lnT>
                    <a:solidFill>
                      <a:srgbClr val="528484"/>
                    </a:solidFill>
                  </a:tcPr>
                </a:tc>
                <a:extLst>
                  <a:ext uri="{0D108BD9-81ED-4DB2-BD59-A6C34878D82A}">
                    <a16:rowId xmlns:a16="http://schemas.microsoft.com/office/drawing/2014/main" val="1714249851"/>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P2</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19.06</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14.94</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11.33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+4.12</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+7.73</a:t>
                      </a:r>
                    </a:p>
                  </a:txBody>
                  <a:tcPr marL="9525" marR="9525" marT="9525" marB="0" anchor="ctr">
                    <a:solidFill>
                      <a:srgbClr val="528484"/>
                    </a:solidFill>
                  </a:tcPr>
                </a:tc>
                <a:extLst>
                  <a:ext uri="{0D108BD9-81ED-4DB2-BD59-A6C34878D82A}">
                    <a16:rowId xmlns:a16="http://schemas.microsoft.com/office/drawing/2014/main" val="3798909385"/>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P3</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22.96</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18.87</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14.66</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+4.09</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+8.30</a:t>
                      </a:r>
                    </a:p>
                  </a:txBody>
                  <a:tcPr marL="9525" marR="9525" marT="9525" marB="0" anchor="ctr">
                    <a:solidFill>
                      <a:srgbClr val="528484"/>
                    </a:solidFill>
                  </a:tcPr>
                </a:tc>
                <a:extLst>
                  <a:ext uri="{0D108BD9-81ED-4DB2-BD59-A6C34878D82A}">
                    <a16:rowId xmlns:a16="http://schemas.microsoft.com/office/drawing/2014/main" val="2048039521"/>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P4</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27.19</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22.85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17.83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+4.34</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+9.36</a:t>
                      </a:r>
                    </a:p>
                  </a:txBody>
                  <a:tcPr marL="9525" marR="9525" marT="9525" marB="0" anchor="ctr">
                    <a:solidFill>
                      <a:srgbClr val="528484"/>
                    </a:solidFill>
                  </a:tcPr>
                </a:tc>
                <a:extLst>
                  <a:ext uri="{0D108BD9-81ED-4DB2-BD59-A6C34878D82A}">
                    <a16:rowId xmlns:a16="http://schemas.microsoft.com/office/drawing/2014/main" val="2779819598"/>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P5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29.66</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27.48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21.52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+2.18</a:t>
                      </a:r>
                    </a:p>
                  </a:txBody>
                  <a:tcPr marL="9525" marR="9525" marT="9525" marB="0" anchor="ctr">
                    <a:lnL w="12700" cap="flat" cmpd="sng" algn="ctr">
                      <a:solidFill>
                        <a:srgbClr val="528484"/>
                      </a:solidFill>
                      <a:prstDash val="solid"/>
                      <a:round/>
                      <a:headEnd type="none" w="med" len="med"/>
                      <a:tailEnd type="none" w="med" len="med"/>
                    </a:lnL>
                    <a:lnB w="12700" cap="flat" cmpd="sng" algn="ctr">
                      <a:solidFill>
                        <a:srgbClr val="528484"/>
                      </a:solidFill>
                      <a:prstDash val="solid"/>
                      <a:round/>
                      <a:headEnd type="none" w="med" len="med"/>
                      <a:tailEnd type="none" w="med" len="med"/>
                    </a:lnB>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+8.14</a:t>
                      </a:r>
                    </a:p>
                  </a:txBody>
                  <a:tcPr marL="9525" marR="9525" marT="9525" marB="0" anchor="ctr">
                    <a:lnB w="12700" cap="flat" cmpd="sng" algn="ctr">
                      <a:solidFill>
                        <a:srgbClr val="528484"/>
                      </a:solidFill>
                      <a:prstDash val="solid"/>
                      <a:round/>
                      <a:headEnd type="none" w="med" len="med"/>
                      <a:tailEnd type="none" w="med" len="med"/>
                    </a:lnB>
                    <a:solidFill>
                      <a:srgbClr val="528484"/>
                    </a:solidFill>
                  </a:tcPr>
                </a:tc>
                <a:extLst>
                  <a:ext uri="{0D108BD9-81ED-4DB2-BD59-A6C34878D82A}">
                    <a16:rowId xmlns:a16="http://schemas.microsoft.com/office/drawing/2014/main" val="639525169"/>
                  </a:ext>
                </a:extLst>
              </a:tr>
              <a:tr h="370840">
                <a:tc>
                  <a:txBody>
                    <a:bodyPr/>
                    <a:lstStyle/>
                    <a:p>
                      <a:pPr algn="ctr"/>
                      <a:endParaRPr lang="en-GB" dirty="0">
                        <a:solidFill>
                          <a:srgbClr val="528484"/>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a:solidFill>
                          <a:srgbClr val="528484"/>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endPar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extLst>
                  <a:ext uri="{0D108BD9-81ED-4DB2-BD59-A6C34878D82A}">
                    <a16:rowId xmlns:a16="http://schemas.microsoft.com/office/drawing/2014/main" val="2865641855"/>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R1</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12.43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11.31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8.81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+1.12</a:t>
                      </a:r>
                    </a:p>
                  </a:txBody>
                  <a:tcPr marL="9525" marR="9525" marT="9525" marB="0" anchor="ctr">
                    <a:lnL w="12700" cap="flat" cmpd="sng" algn="ctr">
                      <a:solidFill>
                        <a:srgbClr val="528484"/>
                      </a:solidFill>
                      <a:prstDash val="solid"/>
                      <a:round/>
                      <a:headEnd type="none" w="med" len="med"/>
                      <a:tailEnd type="none" w="med" len="med"/>
                    </a:lnL>
                    <a:lnT w="12700" cap="flat" cmpd="sng" algn="ctr">
                      <a:solidFill>
                        <a:srgbClr val="528484"/>
                      </a:solidFill>
                      <a:prstDash val="solid"/>
                      <a:round/>
                      <a:headEnd type="none" w="med" len="med"/>
                      <a:tailEnd type="none" w="med" len="med"/>
                    </a:lnT>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+3.62</a:t>
                      </a:r>
                    </a:p>
                  </a:txBody>
                  <a:tcPr marL="9525" marR="9525" marT="9525" marB="0" anchor="ctr">
                    <a:lnT w="12700" cap="flat" cmpd="sng" algn="ctr">
                      <a:solidFill>
                        <a:srgbClr val="528484"/>
                      </a:solidFill>
                      <a:prstDash val="solid"/>
                      <a:round/>
                      <a:headEnd type="none" w="med" len="med"/>
                      <a:tailEnd type="none" w="med" len="med"/>
                    </a:lnT>
                    <a:solidFill>
                      <a:srgbClr val="528484"/>
                    </a:solidFill>
                  </a:tcPr>
                </a:tc>
                <a:extLst>
                  <a:ext uri="{0D108BD9-81ED-4DB2-BD59-A6C34878D82A}">
                    <a16:rowId xmlns:a16="http://schemas.microsoft.com/office/drawing/2014/main" val="884447147"/>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R2</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17.41</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14.94</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11.33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+2.47</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+6.08</a:t>
                      </a:r>
                    </a:p>
                  </a:txBody>
                  <a:tcPr marL="9525" marR="9525" marT="9525" marB="0" anchor="ctr">
                    <a:solidFill>
                      <a:srgbClr val="528484"/>
                    </a:solidFill>
                  </a:tcPr>
                </a:tc>
                <a:extLst>
                  <a:ext uri="{0D108BD9-81ED-4DB2-BD59-A6C34878D82A}">
                    <a16:rowId xmlns:a16="http://schemas.microsoft.com/office/drawing/2014/main" val="125923797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R3</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21.63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18.87</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14.66</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+2.76</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+6.97</a:t>
                      </a:r>
                    </a:p>
                  </a:txBody>
                  <a:tcPr marL="9525" marR="9525" marT="9525" marB="0" anchor="ctr">
                    <a:solidFill>
                      <a:srgbClr val="528484"/>
                    </a:solidFill>
                  </a:tcPr>
                </a:tc>
                <a:extLst>
                  <a:ext uri="{0D108BD9-81ED-4DB2-BD59-A6C34878D82A}">
                    <a16:rowId xmlns:a16="http://schemas.microsoft.com/office/drawing/2014/main" val="344882598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R4</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26.43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22.85</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17.83</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+3.58</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+8.60</a:t>
                      </a:r>
                    </a:p>
                  </a:txBody>
                  <a:tcPr marL="9525" marR="9525" marT="9525" marB="0" anchor="ctr">
                    <a:solidFill>
                      <a:srgbClr val="528484"/>
                    </a:solidFill>
                  </a:tcPr>
                </a:tc>
                <a:extLst>
                  <a:ext uri="{0D108BD9-81ED-4DB2-BD59-A6C34878D82A}">
                    <a16:rowId xmlns:a16="http://schemas.microsoft.com/office/drawing/2014/main" val="1854882979"/>
                  </a:ext>
                </a:extLst>
              </a:tr>
              <a:tr h="370840">
                <a:tc>
                  <a:txBody>
                    <a:bodyPr/>
                    <a:lstStyle/>
                    <a:p>
                      <a:pPr algn="ctr"/>
                      <a:r>
                        <a:rPr lang="en-GB" dirty="0">
                          <a:solidFill>
                            <a:srgbClr val="528484"/>
                          </a:solidFill>
                          <a:latin typeface="Calibri" panose="020F0502020204030204" pitchFamily="34" charset="0"/>
                          <a:ea typeface="Calibri" panose="020F0502020204030204" pitchFamily="34" charset="0"/>
                          <a:cs typeface="Calibri" panose="020F0502020204030204" pitchFamily="34" charset="0"/>
                        </a:rPr>
                        <a:t>R5</a:t>
                      </a:r>
                    </a:p>
                  </a:txBody>
                  <a:tcP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31.62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27.48</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rgbClr val="528484"/>
                          </a:solidFill>
                          <a:effectLst/>
                          <a:latin typeface="Calibri" panose="020F0502020204030204" pitchFamily="34" charset="0"/>
                          <a:ea typeface="Calibri" panose="020F0502020204030204" pitchFamily="34" charset="0"/>
                          <a:cs typeface="Calibri" panose="020F0502020204030204" pitchFamily="34" charset="0"/>
                        </a:rPr>
                        <a:t>21.52</a:t>
                      </a:r>
                    </a:p>
                  </a:txBody>
                  <a:tcPr marL="9525" marR="9525" marT="9525" marB="0" anchor="ctr">
                    <a:lnL w="12700" cap="flat" cmpd="sng" algn="ctr">
                      <a:solidFill>
                        <a:srgbClr val="528484"/>
                      </a:solidFill>
                      <a:prstDash val="solid"/>
                      <a:round/>
                      <a:headEnd type="none" w="med" len="med"/>
                      <a:tailEnd type="none" w="med" len="med"/>
                    </a:lnL>
                    <a:lnR w="12700" cap="flat" cmpd="sng" algn="ctr">
                      <a:solidFill>
                        <a:srgbClr val="528484"/>
                      </a:solidFill>
                      <a:prstDash val="solid"/>
                      <a:round/>
                      <a:headEnd type="none" w="med" len="med"/>
                      <a:tailEnd type="none" w="med" len="med"/>
                    </a:lnR>
                    <a:lnT w="12700" cap="flat" cmpd="sng" algn="ctr">
                      <a:solidFill>
                        <a:srgbClr val="528484"/>
                      </a:solidFill>
                      <a:prstDash val="solid"/>
                      <a:round/>
                      <a:headEnd type="none" w="med" len="med"/>
                      <a:tailEnd type="none" w="med" len="med"/>
                    </a:lnT>
                    <a:lnB w="12700" cap="flat" cmpd="sng" algn="ctr">
                      <a:solidFill>
                        <a:srgbClr val="528484"/>
                      </a:solidFill>
                      <a:prstDash val="solid"/>
                      <a:round/>
                      <a:headEnd type="none" w="med" len="med"/>
                      <a:tailEnd type="none" w="med" len="med"/>
                    </a:lnB>
                    <a:no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+4.14</a:t>
                      </a:r>
                    </a:p>
                  </a:txBody>
                  <a:tcPr marL="9525" marR="9525" marT="9525" marB="0" anchor="ctr">
                    <a:lnL w="12700" cap="flat" cmpd="sng" algn="ctr">
                      <a:solidFill>
                        <a:srgbClr val="528484"/>
                      </a:solidFill>
                      <a:prstDash val="solid"/>
                      <a:round/>
                      <a:headEnd type="none" w="med" len="med"/>
                      <a:tailEnd type="none" w="med" len="med"/>
                    </a:lnL>
                    <a:solidFill>
                      <a:srgbClr val="528484"/>
                    </a:solidFill>
                  </a:tcPr>
                </a:tc>
                <a:tc>
                  <a:txBody>
                    <a:bodyPr/>
                    <a:lstStyle/>
                    <a:p>
                      <a:pPr algn="ctr" fontAlgn="b"/>
                      <a:r>
                        <a:rPr lang="en-GB" sz="14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+10.10</a:t>
                      </a:r>
                    </a:p>
                  </a:txBody>
                  <a:tcPr marL="9525" marR="9525" marT="9525" marB="0" anchor="ctr">
                    <a:solidFill>
                      <a:srgbClr val="528484"/>
                    </a:solidFill>
                  </a:tcPr>
                </a:tc>
                <a:extLst>
                  <a:ext uri="{0D108BD9-81ED-4DB2-BD59-A6C34878D82A}">
                    <a16:rowId xmlns:a16="http://schemas.microsoft.com/office/drawing/2014/main" val="3435855669"/>
                  </a:ext>
                </a:extLst>
              </a:tr>
            </a:tbl>
          </a:graphicData>
        </a:graphic>
      </p:graphicFrame>
    </p:spTree>
    <p:extLst>
      <p:ext uri="{BB962C8B-B14F-4D97-AF65-F5344CB8AC3E}">
        <p14:creationId xmlns:p14="http://schemas.microsoft.com/office/powerpoint/2010/main" val="65233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34963" y="372519"/>
            <a:ext cx="1051560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2"/>
              </a:buClr>
              <a:buSzPts val="3200"/>
              <a:buFont typeface="Open Sans Light"/>
              <a:buNone/>
            </a:pPr>
            <a:r>
              <a:rPr lang="en-ZA" dirty="0"/>
              <a:t>Top and Botto</a:t>
            </a:r>
            <a:r>
              <a:rPr lang="en-ZA" dirty="0">
                <a:solidFill>
                  <a:srgbClr val="839393"/>
                </a:solidFill>
              </a:rPr>
              <a:t>m</a:t>
            </a:r>
            <a:r>
              <a:rPr lang="en-ZA" dirty="0"/>
              <a:t> performers – Q3 2025</a:t>
            </a:r>
            <a:endParaRPr dirty="0"/>
          </a:p>
        </p:txBody>
      </p:sp>
      <p:sp>
        <p:nvSpPr>
          <p:cNvPr id="180" name="Google Shape;180;p27"/>
          <p:cNvSpPr txBox="1"/>
          <p:nvPr/>
        </p:nvSpPr>
        <p:spPr>
          <a:xfrm>
            <a:off x="219633" y="5968776"/>
            <a:ext cx="679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ZA" sz="1300" dirty="0">
                <a:solidFill>
                  <a:srgbClr val="839393"/>
                </a:solidFill>
                <a:latin typeface="Open Sans"/>
                <a:ea typeface="Open Sans"/>
                <a:cs typeface="Open Sans"/>
                <a:sym typeface="Open Sans"/>
              </a:rPr>
              <a:t>On assumption all positions held since beginning of period</a:t>
            </a:r>
            <a:endParaRPr sz="1300" dirty="0">
              <a:solidFill>
                <a:srgbClr val="839393"/>
              </a:solidFill>
              <a:latin typeface="Open Sans Light"/>
              <a:ea typeface="Open Sans Light"/>
              <a:cs typeface="Open Sans Light"/>
              <a:sym typeface="Open Sans Light"/>
            </a:endParaRPr>
          </a:p>
        </p:txBody>
      </p:sp>
      <p:pic>
        <p:nvPicPr>
          <p:cNvPr id="4" name="Picture 3">
            <a:extLst>
              <a:ext uri="{FF2B5EF4-FFF2-40B4-BE49-F238E27FC236}">
                <a16:creationId xmlns:a16="http://schemas.microsoft.com/office/drawing/2014/main" id="{447EFAB2-A53D-1D51-3483-3E8E168714EB}"/>
              </a:ext>
            </a:extLst>
          </p:cNvPr>
          <p:cNvPicPr>
            <a:picLocks noChangeAspect="1"/>
          </p:cNvPicPr>
          <p:nvPr/>
        </p:nvPicPr>
        <p:blipFill>
          <a:blip r:embed="rId3"/>
          <a:stretch>
            <a:fillRect/>
          </a:stretch>
        </p:blipFill>
        <p:spPr>
          <a:xfrm>
            <a:off x="7017633" y="2195340"/>
            <a:ext cx="4448796" cy="2467319"/>
          </a:xfrm>
          <a:prstGeom prst="rect">
            <a:avLst/>
          </a:prstGeom>
        </p:spPr>
      </p:pic>
      <p:pic>
        <p:nvPicPr>
          <p:cNvPr id="6" name="Picture 5">
            <a:extLst>
              <a:ext uri="{FF2B5EF4-FFF2-40B4-BE49-F238E27FC236}">
                <a16:creationId xmlns:a16="http://schemas.microsoft.com/office/drawing/2014/main" id="{019BB298-BAA3-63BA-9313-14B31056530C}"/>
              </a:ext>
            </a:extLst>
          </p:cNvPr>
          <p:cNvPicPr>
            <a:picLocks noChangeAspect="1"/>
          </p:cNvPicPr>
          <p:nvPr/>
        </p:nvPicPr>
        <p:blipFill>
          <a:blip r:embed="rId4"/>
          <a:stretch>
            <a:fillRect/>
          </a:stretch>
        </p:blipFill>
        <p:spPr>
          <a:xfrm>
            <a:off x="687467" y="2171523"/>
            <a:ext cx="4486901" cy="251495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528484"/>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0000"/>
      </a:dk1>
      <a:lt1>
        <a:srgbClr val="FFFFFF"/>
      </a:lt1>
      <a:dk2>
        <a:srgbClr val="528484"/>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28045</TotalTime>
  <Words>1942</Words>
  <Application>Microsoft Office PowerPoint</Application>
  <PresentationFormat>Widescreen</PresentationFormat>
  <Paragraphs>542</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Open Sans</vt:lpstr>
      <vt:lpstr>Calibri Light</vt:lpstr>
      <vt:lpstr>Open Sans Light</vt:lpstr>
      <vt:lpstr>Arial</vt:lpstr>
      <vt:lpstr>Calibri</vt:lpstr>
      <vt:lpstr>Office Theme</vt:lpstr>
      <vt:lpstr>Office Theme</vt:lpstr>
      <vt:lpstr>Portfolio Performance  Review &amp; Outlook </vt:lpstr>
      <vt:lpstr>Today’s Speakers</vt:lpstr>
      <vt:lpstr>Important Notice</vt:lpstr>
      <vt:lpstr>Table of Contents</vt:lpstr>
      <vt:lpstr>Quarter 3 2025 Portfolio Performance</vt:lpstr>
      <vt:lpstr>Q2 2025 Performance</vt:lpstr>
      <vt:lpstr>YTD Performance Table to end of Q3</vt:lpstr>
      <vt:lpstr>Performance Table from P/R Inception (Jan 2024) to Date</vt:lpstr>
      <vt:lpstr>Top and Bottom performers – Q3 2025</vt:lpstr>
      <vt:lpstr>Q2 2025 Portfolio Activity</vt:lpstr>
      <vt:lpstr>Portfolio Trades – Q3 2025</vt:lpstr>
      <vt:lpstr>Portfolio Trades – Q3 2025</vt:lpstr>
      <vt:lpstr>Conference Season Review  </vt:lpstr>
      <vt:lpstr>US Economy</vt:lpstr>
      <vt:lpstr>AI Story</vt:lpstr>
      <vt:lpstr>What is in store for the remainder of 2025?</vt:lpstr>
      <vt:lpstr>What’s in store?</vt:lpstr>
      <vt:lpstr>Portfolio Positioning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Performance  Review &amp; Outlook</dc:title>
  <dc:creator>SamH</dc:creator>
  <cp:lastModifiedBy>Sam Hallett</cp:lastModifiedBy>
  <cp:revision>238</cp:revision>
  <dcterms:modified xsi:type="dcterms:W3CDTF">2025-10-09T07:52:20Z</dcterms:modified>
</cp:coreProperties>
</file>